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Lst>
  <p:notesMasterIdLst>
    <p:notesMasterId r:id="rId196"/>
  </p:notesMasterIdLst>
  <p:handoutMasterIdLst>
    <p:handoutMasterId r:id="rId197"/>
  </p:handoutMasterIdLst>
  <p:sldIdLst>
    <p:sldId id="681" r:id="rId2"/>
    <p:sldId id="739" r:id="rId3"/>
    <p:sldId id="921" r:id="rId4"/>
    <p:sldId id="841" r:id="rId5"/>
    <p:sldId id="846" r:id="rId6"/>
    <p:sldId id="686" r:id="rId7"/>
    <p:sldId id="711" r:id="rId8"/>
    <p:sldId id="712" r:id="rId9"/>
    <p:sldId id="751" r:id="rId10"/>
    <p:sldId id="708" r:id="rId11"/>
    <p:sldId id="922" r:id="rId12"/>
    <p:sldId id="923" r:id="rId13"/>
    <p:sldId id="924" r:id="rId14"/>
    <p:sldId id="925" r:id="rId15"/>
    <p:sldId id="709" r:id="rId16"/>
    <p:sldId id="710" r:id="rId17"/>
    <p:sldId id="926" r:id="rId18"/>
    <p:sldId id="854" r:id="rId19"/>
    <p:sldId id="927" r:id="rId20"/>
    <p:sldId id="928" r:id="rId21"/>
    <p:sldId id="298" r:id="rId22"/>
    <p:sldId id="299" r:id="rId23"/>
    <p:sldId id="300" r:id="rId24"/>
    <p:sldId id="929" r:id="rId25"/>
    <p:sldId id="930" r:id="rId26"/>
    <p:sldId id="932" r:id="rId27"/>
    <p:sldId id="931" r:id="rId28"/>
    <p:sldId id="966" r:id="rId29"/>
    <p:sldId id="969" r:id="rId30"/>
    <p:sldId id="970" r:id="rId31"/>
    <p:sldId id="967" r:id="rId32"/>
    <p:sldId id="972" r:id="rId33"/>
    <p:sldId id="971" r:id="rId34"/>
    <p:sldId id="968" r:id="rId35"/>
    <p:sldId id="933" r:id="rId36"/>
    <p:sldId id="934" r:id="rId37"/>
    <p:sldId id="935" r:id="rId38"/>
    <p:sldId id="936" r:id="rId39"/>
    <p:sldId id="937" r:id="rId40"/>
    <p:sldId id="938" r:id="rId41"/>
    <p:sldId id="939" r:id="rId42"/>
    <p:sldId id="940" r:id="rId43"/>
    <p:sldId id="941" r:id="rId44"/>
    <p:sldId id="942" r:id="rId45"/>
    <p:sldId id="943" r:id="rId46"/>
    <p:sldId id="944" r:id="rId47"/>
    <p:sldId id="945" r:id="rId48"/>
    <p:sldId id="946" r:id="rId49"/>
    <p:sldId id="303" r:id="rId50"/>
    <p:sldId id="954" r:id="rId51"/>
    <p:sldId id="305" r:id="rId52"/>
    <p:sldId id="306" r:id="rId53"/>
    <p:sldId id="955" r:id="rId54"/>
    <p:sldId id="307" r:id="rId55"/>
    <p:sldId id="947" r:id="rId56"/>
    <p:sldId id="312" r:id="rId57"/>
    <p:sldId id="948" r:id="rId58"/>
    <p:sldId id="949" r:id="rId59"/>
    <p:sldId id="950" r:id="rId60"/>
    <p:sldId id="951" r:id="rId61"/>
    <p:sldId id="952" r:id="rId62"/>
    <p:sldId id="953" r:id="rId63"/>
    <p:sldId id="956" r:id="rId64"/>
    <p:sldId id="957" r:id="rId65"/>
    <p:sldId id="719" r:id="rId66"/>
    <p:sldId id="958" r:id="rId67"/>
    <p:sldId id="959" r:id="rId68"/>
    <p:sldId id="960" r:id="rId69"/>
    <p:sldId id="961" r:id="rId70"/>
    <p:sldId id="962" r:id="rId71"/>
    <p:sldId id="963" r:id="rId72"/>
    <p:sldId id="964" r:id="rId73"/>
    <p:sldId id="965" r:id="rId74"/>
    <p:sldId id="973" r:id="rId75"/>
    <p:sldId id="983" r:id="rId76"/>
    <p:sldId id="974" r:id="rId77"/>
    <p:sldId id="975" r:id="rId78"/>
    <p:sldId id="976" r:id="rId79"/>
    <p:sldId id="977" r:id="rId80"/>
    <p:sldId id="978" r:id="rId81"/>
    <p:sldId id="979" r:id="rId82"/>
    <p:sldId id="980" r:id="rId83"/>
    <p:sldId id="981" r:id="rId84"/>
    <p:sldId id="982" r:id="rId85"/>
    <p:sldId id="984" r:id="rId86"/>
    <p:sldId id="985" r:id="rId87"/>
    <p:sldId id="986" r:id="rId88"/>
    <p:sldId id="987" r:id="rId89"/>
    <p:sldId id="988" r:id="rId90"/>
    <p:sldId id="989" r:id="rId91"/>
    <p:sldId id="990" r:id="rId92"/>
    <p:sldId id="991" r:id="rId93"/>
    <p:sldId id="992" r:id="rId94"/>
    <p:sldId id="993" r:id="rId95"/>
    <p:sldId id="994" r:id="rId96"/>
    <p:sldId id="995" r:id="rId97"/>
    <p:sldId id="996" r:id="rId98"/>
    <p:sldId id="997" r:id="rId99"/>
    <p:sldId id="998" r:id="rId100"/>
    <p:sldId id="999" r:id="rId101"/>
    <p:sldId id="1000" r:id="rId102"/>
    <p:sldId id="1001" r:id="rId103"/>
    <p:sldId id="1002" r:id="rId104"/>
    <p:sldId id="1003" r:id="rId105"/>
    <p:sldId id="1004" r:id="rId106"/>
    <p:sldId id="1005" r:id="rId107"/>
    <p:sldId id="1020" r:id="rId108"/>
    <p:sldId id="1006" r:id="rId109"/>
    <p:sldId id="1008" r:id="rId110"/>
    <p:sldId id="1009" r:id="rId111"/>
    <p:sldId id="1011" r:id="rId112"/>
    <p:sldId id="1012" r:id="rId113"/>
    <p:sldId id="1010" r:id="rId114"/>
    <p:sldId id="1013" r:id="rId115"/>
    <p:sldId id="1078" r:id="rId116"/>
    <p:sldId id="1079" r:id="rId117"/>
    <p:sldId id="1080" r:id="rId118"/>
    <p:sldId id="1081" r:id="rId119"/>
    <p:sldId id="1007" r:id="rId120"/>
    <p:sldId id="1014" r:id="rId121"/>
    <p:sldId id="1017" r:id="rId122"/>
    <p:sldId id="1015" r:id="rId123"/>
    <p:sldId id="1016" r:id="rId124"/>
    <p:sldId id="1018" r:id="rId125"/>
    <p:sldId id="1075" r:id="rId126"/>
    <p:sldId id="1076" r:id="rId127"/>
    <p:sldId id="1077" r:id="rId128"/>
    <p:sldId id="1061" r:id="rId129"/>
    <p:sldId id="1019" r:id="rId130"/>
    <p:sldId id="1023" r:id="rId131"/>
    <p:sldId id="1021" r:id="rId132"/>
    <p:sldId id="1025" r:id="rId133"/>
    <p:sldId id="1026" r:id="rId134"/>
    <p:sldId id="1027" r:id="rId135"/>
    <p:sldId id="1024" r:id="rId136"/>
    <p:sldId id="1043" r:id="rId137"/>
    <p:sldId id="1032" r:id="rId138"/>
    <p:sldId id="1028" r:id="rId139"/>
    <p:sldId id="1029" r:id="rId140"/>
    <p:sldId id="1030" r:id="rId141"/>
    <p:sldId id="1033" r:id="rId142"/>
    <p:sldId id="1034" r:id="rId143"/>
    <p:sldId id="1031" r:id="rId144"/>
    <p:sldId id="1035" r:id="rId145"/>
    <p:sldId id="1036" r:id="rId146"/>
    <p:sldId id="1037" r:id="rId147"/>
    <p:sldId id="1039" r:id="rId148"/>
    <p:sldId id="1040" r:id="rId149"/>
    <p:sldId id="1041" r:id="rId150"/>
    <p:sldId id="1042" r:id="rId151"/>
    <p:sldId id="1044" r:id="rId152"/>
    <p:sldId id="1045" r:id="rId153"/>
    <p:sldId id="1046" r:id="rId154"/>
    <p:sldId id="1047" r:id="rId155"/>
    <p:sldId id="1048" r:id="rId156"/>
    <p:sldId id="1050" r:id="rId157"/>
    <p:sldId id="1049" r:id="rId158"/>
    <p:sldId id="1051" r:id="rId159"/>
    <p:sldId id="1022" r:id="rId160"/>
    <p:sldId id="1052" r:id="rId161"/>
    <p:sldId id="1053" r:id="rId162"/>
    <p:sldId id="1054" r:id="rId163"/>
    <p:sldId id="1055" r:id="rId164"/>
    <p:sldId id="1056" r:id="rId165"/>
    <p:sldId id="1057" r:id="rId166"/>
    <p:sldId id="1058" r:id="rId167"/>
    <p:sldId id="1059" r:id="rId168"/>
    <p:sldId id="1060" r:id="rId169"/>
    <p:sldId id="1062" r:id="rId170"/>
    <p:sldId id="1038" r:id="rId171"/>
    <p:sldId id="1063" r:id="rId172"/>
    <p:sldId id="1064" r:id="rId173"/>
    <p:sldId id="1065" r:id="rId174"/>
    <p:sldId id="1066" r:id="rId175"/>
    <p:sldId id="1067" r:id="rId176"/>
    <p:sldId id="1068" r:id="rId177"/>
    <p:sldId id="1071" r:id="rId178"/>
    <p:sldId id="1069" r:id="rId179"/>
    <p:sldId id="1070" r:id="rId180"/>
    <p:sldId id="1072" r:id="rId181"/>
    <p:sldId id="1073" r:id="rId182"/>
    <p:sldId id="1074" r:id="rId183"/>
    <p:sldId id="1082" r:id="rId184"/>
    <p:sldId id="1083" r:id="rId185"/>
    <p:sldId id="1084" r:id="rId186"/>
    <p:sldId id="1085" r:id="rId187"/>
    <p:sldId id="1088" r:id="rId188"/>
    <p:sldId id="1086" r:id="rId189"/>
    <p:sldId id="1089" r:id="rId190"/>
    <p:sldId id="1087" r:id="rId191"/>
    <p:sldId id="1090" r:id="rId192"/>
    <p:sldId id="1091" r:id="rId193"/>
    <p:sldId id="1092" r:id="rId194"/>
    <p:sldId id="1093" r:id="rId195"/>
  </p:sldIdLst>
  <p:sldSz cx="9144000" cy="6858000" type="screen4x3"/>
  <p:notesSz cx="6858000" cy="9144000"/>
  <p:defaultTextStyle>
    <a:lvl1pPr marL="0" algn="l" rtl="0" latinLnBrk="0">
      <a:defRPr sz="1800" kern="1200">
        <a:solidFill>
          <a:schemeClr val="tx1"/>
        </a:solidFill>
        <a:latin typeface="+mn-lt"/>
        <a:ea typeface="+mn-ea"/>
        <a:cs typeface="+mn-cs"/>
      </a:defRPr>
    </a:lvl1pPr>
    <a:lvl2pPr marL="457200" algn="l" rtl="0" latinLnBrk="0">
      <a:defRPr sz="1800" kern="1200">
        <a:solidFill>
          <a:schemeClr val="tx1"/>
        </a:solidFill>
        <a:latin typeface="+mn-lt"/>
        <a:ea typeface="+mn-ea"/>
        <a:cs typeface="+mn-cs"/>
      </a:defRPr>
    </a:lvl2pPr>
    <a:lvl3pPr marL="914400" algn="l" rtl="0" latinLnBrk="0">
      <a:defRPr sz="1800" kern="1200">
        <a:solidFill>
          <a:schemeClr val="tx1"/>
        </a:solidFill>
        <a:latin typeface="+mn-lt"/>
        <a:ea typeface="+mn-ea"/>
        <a:cs typeface="+mn-cs"/>
      </a:defRPr>
    </a:lvl3pPr>
    <a:lvl4pPr marL="1371600" algn="l" rtl="0" latinLnBrk="0">
      <a:defRPr sz="1800" kern="1200">
        <a:solidFill>
          <a:schemeClr val="tx1"/>
        </a:solidFill>
        <a:latin typeface="+mn-lt"/>
        <a:ea typeface="+mn-ea"/>
        <a:cs typeface="+mn-cs"/>
      </a:defRPr>
    </a:lvl4pPr>
    <a:lvl5pPr marL="1828800" algn="l" rtl="0" latinLnBrk="0">
      <a:defRPr sz="1800" kern="1200">
        <a:solidFill>
          <a:schemeClr val="tx1"/>
        </a:solidFill>
        <a:latin typeface="+mn-lt"/>
        <a:ea typeface="+mn-ea"/>
        <a:cs typeface="+mn-cs"/>
      </a:defRPr>
    </a:lvl5pPr>
    <a:lvl6pPr marL="2286000" algn="l" rtl="0" latinLnBrk="0">
      <a:defRPr sz="1800" kern="1200">
        <a:solidFill>
          <a:schemeClr val="tx1"/>
        </a:solidFill>
        <a:latin typeface="+mn-lt"/>
        <a:ea typeface="+mn-ea"/>
        <a:cs typeface="+mn-cs"/>
      </a:defRPr>
    </a:lvl6pPr>
    <a:lvl7pPr marL="2743200" algn="l" rtl="0" latinLnBrk="0">
      <a:defRPr sz="1800" kern="1200">
        <a:solidFill>
          <a:schemeClr val="tx1"/>
        </a:solidFill>
        <a:latin typeface="+mn-lt"/>
        <a:ea typeface="+mn-ea"/>
        <a:cs typeface="+mn-cs"/>
      </a:defRPr>
    </a:lvl7pPr>
    <a:lvl8pPr marL="3200400" algn="l" rtl="0" latinLnBrk="0">
      <a:defRPr sz="1800" kern="1200">
        <a:solidFill>
          <a:schemeClr val="tx1"/>
        </a:solidFill>
        <a:latin typeface="+mn-lt"/>
        <a:ea typeface="+mn-ea"/>
        <a:cs typeface="+mn-cs"/>
      </a:defRPr>
    </a:lvl8pPr>
    <a:lvl9pPr marL="3657600" algn="l" rtl="0" latinLnBrk="0">
      <a:defRPr sz="1800" kern="1200">
        <a:solidFill>
          <a:schemeClr val="tx1"/>
        </a:solidFill>
        <a:latin typeface="+mn-lt"/>
        <a:ea typeface="+mn-ea"/>
        <a:cs typeface="+mn-cs"/>
      </a:defRPr>
    </a:lvl9pPr>
    <a:extLst/>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FF33"/>
    <a:srgbClr val="CC00FF"/>
    <a:srgbClr val="C3BE05"/>
    <a:srgbClr val="FF99FF"/>
    <a:srgbClr val="008000"/>
    <a:srgbClr val="FF3300"/>
    <a:srgbClr val="726E89"/>
    <a:srgbClr val="A00028"/>
    <a:srgbClr val="2A2A2E"/>
    <a:srgbClr val="00005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8FB837D-C827-4EFA-A057-4D05807E0F7C}" styleName="佈景主題樣式 1 - 輔色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786" autoAdjust="0"/>
    <p:restoredTop sz="50000" autoAdjust="0"/>
  </p:normalViewPr>
  <p:slideViewPr>
    <p:cSldViewPr>
      <p:cViewPr varScale="1">
        <p:scale>
          <a:sx n="128" d="100"/>
          <a:sy n="128" d="100"/>
        </p:scale>
        <p:origin x="192" y="10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2568"/>
    </p:cViewPr>
  </p:sorterViewPr>
  <p:notesViewPr>
    <p:cSldViewPr>
      <p:cViewPr varScale="1">
        <p:scale>
          <a:sx n="61" d="100"/>
          <a:sy n="61" d="100"/>
        </p:scale>
        <p:origin x="-2811" y="-97"/>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190" Type="http://schemas.openxmlformats.org/officeDocument/2006/relationships/slide" Target="slides/slide189.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notesMaster" Target="notesMasters/notesMaster1.xml"/><Relationship Id="rId200" Type="http://schemas.openxmlformats.org/officeDocument/2006/relationships/theme" Target="theme/theme1.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handoutMaster" Target="handoutMasters/handoutMaster1.xml"/><Relationship Id="rId201" Type="http://schemas.openxmlformats.org/officeDocument/2006/relationships/tableStyles" Target="tableStyles.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presProps" Target="presProps.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Rectangle 2"/>
          <p:cNvSpPr>
            <a:spLocks noGrp="1"/>
          </p:cNvSpPr>
          <p:nvPr>
            <p:ph type="hdr" sz="quarter"/>
          </p:nvPr>
        </p:nvSpPr>
        <p:spPr>
          <a:xfrm>
            <a:off x="0" y="0"/>
            <a:ext cx="2971800" cy="457200"/>
          </a:xfrm>
          <a:prstGeom prst="rect">
            <a:avLst/>
          </a:prstGeom>
        </p:spPr>
        <p:txBody>
          <a:bodyPr vert="horz" rtlCol="0"/>
          <a:lstStyle>
            <a:lvl1pPr algn="l">
              <a:defRPr sz="1200"/>
            </a:lvl1pPr>
            <a:extLst/>
          </a:lstStyle>
          <a:p>
            <a:endParaRPr lang="en-US" dirty="0"/>
          </a:p>
        </p:txBody>
      </p:sp>
      <p:sp>
        <p:nvSpPr>
          <p:cNvPr id="3" name="Rectangle 3"/>
          <p:cNvSpPr>
            <a:spLocks noGrp="1"/>
          </p:cNvSpPr>
          <p:nvPr>
            <p:ph type="dt" sz="quarter" idx="1"/>
          </p:nvPr>
        </p:nvSpPr>
        <p:spPr>
          <a:xfrm>
            <a:off x="3884613" y="0"/>
            <a:ext cx="2971800" cy="457200"/>
          </a:xfrm>
          <a:prstGeom prst="rect">
            <a:avLst/>
          </a:prstGeom>
        </p:spPr>
        <p:txBody>
          <a:bodyPr vert="horz" rtlCol="0"/>
          <a:lstStyle>
            <a:lvl1pPr algn="r">
              <a:defRPr sz="1200"/>
            </a:lvl1pPr>
            <a:extLst/>
          </a:lstStyle>
          <a:p>
            <a:fld id="{68F88C59-319B-4332-9A1D-2A62CFCB00D8}" type="datetimeFigureOut">
              <a:rPr lang="en-US" smtClean="0"/>
              <a:pPr/>
              <a:t>11/28/2022</a:t>
            </a:fld>
            <a:endParaRPr lang="en-US" dirty="0"/>
          </a:p>
        </p:txBody>
      </p:sp>
      <p:sp>
        <p:nvSpPr>
          <p:cNvPr id="4" name="Rectangle 4"/>
          <p:cNvSpPr>
            <a:spLocks noGrp="1"/>
          </p:cNvSpPr>
          <p:nvPr>
            <p:ph type="ftr" sz="quarter" idx="2"/>
          </p:nvPr>
        </p:nvSpPr>
        <p:spPr>
          <a:xfrm>
            <a:off x="0" y="8685213"/>
            <a:ext cx="2971800" cy="457200"/>
          </a:xfrm>
          <a:prstGeom prst="rect">
            <a:avLst/>
          </a:prstGeom>
        </p:spPr>
        <p:txBody>
          <a:bodyPr vert="horz" rtlCol="0" anchor="b"/>
          <a:lstStyle>
            <a:lvl1pPr algn="l">
              <a:defRPr sz="1200"/>
            </a:lvl1pPr>
            <a:extLst/>
          </a:lstStyle>
          <a:p>
            <a:endParaRPr lang="en-US" dirty="0"/>
          </a:p>
        </p:txBody>
      </p:sp>
      <p:sp>
        <p:nvSpPr>
          <p:cNvPr id="5" name="Rectangle 5"/>
          <p:cNvSpPr>
            <a:spLocks noGrp="1"/>
          </p:cNvSpPr>
          <p:nvPr>
            <p:ph type="sldNum" sz="quarter" idx="3"/>
          </p:nvPr>
        </p:nvSpPr>
        <p:spPr>
          <a:xfrm>
            <a:off x="3884613" y="8685213"/>
            <a:ext cx="2971800" cy="457200"/>
          </a:xfrm>
          <a:prstGeom prst="rect">
            <a:avLst/>
          </a:prstGeom>
        </p:spPr>
        <p:txBody>
          <a:bodyPr vert="horz" rtlCol="0" anchor="b"/>
          <a:lstStyle>
            <a:lvl1pPr algn="r">
              <a:defRPr sz="1200"/>
            </a:lvl1pPr>
            <a:extLst/>
          </a:lstStyle>
          <a:p>
            <a:fld id="{B16A41B8-7DC3-4DB6-84E4-E105629EAA36}" type="slidenum">
              <a:rPr lang="en-US" smtClean="0"/>
              <a:pPr/>
              <a:t>‹#›</a:t>
            </a:fld>
            <a:endParaRPr lang="en-US" dirty="0"/>
          </a:p>
        </p:txBody>
      </p:sp>
    </p:spTree>
    <p:extLst>
      <p:ext uri="{BB962C8B-B14F-4D97-AF65-F5344CB8AC3E}">
        <p14:creationId xmlns:p14="http://schemas.microsoft.com/office/powerpoint/2010/main" val="234512327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Rectangle 2"/>
          <p:cNvSpPr>
            <a:spLocks noGrp="1"/>
          </p:cNvSpPr>
          <p:nvPr>
            <p:ph type="hdr" sz="quarter"/>
          </p:nvPr>
        </p:nvSpPr>
        <p:spPr>
          <a:xfrm>
            <a:off x="0" y="0"/>
            <a:ext cx="2971800" cy="457200"/>
          </a:xfrm>
          <a:prstGeom prst="rect">
            <a:avLst/>
          </a:prstGeom>
        </p:spPr>
        <p:txBody>
          <a:bodyPr vert="horz" rtlCol="0"/>
          <a:lstStyle>
            <a:lvl1pPr algn="l">
              <a:defRPr sz="1200"/>
            </a:lvl1pPr>
            <a:extLst/>
          </a:lstStyle>
          <a:p>
            <a:endParaRPr lang="en-US" dirty="0"/>
          </a:p>
        </p:txBody>
      </p:sp>
      <p:sp>
        <p:nvSpPr>
          <p:cNvPr id="3" name="Rectangle 3"/>
          <p:cNvSpPr>
            <a:spLocks noGrp="1"/>
          </p:cNvSpPr>
          <p:nvPr>
            <p:ph type="dt" idx="1"/>
          </p:nvPr>
        </p:nvSpPr>
        <p:spPr>
          <a:xfrm>
            <a:off x="3884613" y="0"/>
            <a:ext cx="2971800" cy="457200"/>
          </a:xfrm>
          <a:prstGeom prst="rect">
            <a:avLst/>
          </a:prstGeom>
        </p:spPr>
        <p:txBody>
          <a:bodyPr vert="horz" rtlCol="0"/>
          <a:lstStyle>
            <a:lvl1pPr algn="r">
              <a:defRPr sz="1200"/>
            </a:lvl1pPr>
            <a:extLst/>
          </a:lstStyle>
          <a:p>
            <a:fld id="{968B300D-05F0-4B43-940D-46DED5A791AD}" type="datetimeFigureOut">
              <a:rPr lang="en-US" smtClean="0"/>
              <a:pPr/>
              <a:t>11/28/2022</a:t>
            </a:fld>
            <a:endParaRPr lang="en-US" dirty="0"/>
          </a:p>
        </p:txBody>
      </p:sp>
      <p:sp>
        <p:nvSpPr>
          <p:cNvPr id="4" name="Rectangle 4"/>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rtlCol="0" anchor="ctr"/>
          <a:lstStyle/>
          <a:p>
            <a:endParaRPr lang="en-US" dirty="0"/>
          </a:p>
        </p:txBody>
      </p:sp>
      <p:sp>
        <p:nvSpPr>
          <p:cNvPr id="5" name="Rectangle 5"/>
          <p:cNvSpPr>
            <a:spLocks noGrp="1"/>
          </p:cNvSpPr>
          <p:nvPr>
            <p:ph type="body" sz="quarter" idx="3"/>
          </p:nvPr>
        </p:nvSpPr>
        <p:spPr>
          <a:xfrm>
            <a:off x="685800" y="4343400"/>
            <a:ext cx="5486400" cy="4114800"/>
          </a:xfrm>
          <a:prstGeom prst="rect">
            <a:avLst/>
          </a:prstGeom>
        </p:spPr>
        <p:txBody>
          <a:bodyPr vert="horz"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6"/>
          <p:cNvSpPr>
            <a:spLocks noGrp="1"/>
          </p:cNvSpPr>
          <p:nvPr>
            <p:ph type="ftr" sz="quarter" idx="4"/>
          </p:nvPr>
        </p:nvSpPr>
        <p:spPr>
          <a:xfrm>
            <a:off x="0" y="8685213"/>
            <a:ext cx="2971800" cy="457200"/>
          </a:xfrm>
          <a:prstGeom prst="rect">
            <a:avLst/>
          </a:prstGeom>
        </p:spPr>
        <p:txBody>
          <a:bodyPr vert="horz" rtlCol="0" anchor="b"/>
          <a:lstStyle>
            <a:lvl1pPr algn="l">
              <a:defRPr sz="1200"/>
            </a:lvl1pPr>
            <a:extLst/>
          </a:lstStyle>
          <a:p>
            <a:endParaRPr lang="en-US" dirty="0"/>
          </a:p>
        </p:txBody>
      </p:sp>
      <p:sp>
        <p:nvSpPr>
          <p:cNvPr id="7" name="Rectangle 7"/>
          <p:cNvSpPr>
            <a:spLocks noGrp="1"/>
          </p:cNvSpPr>
          <p:nvPr>
            <p:ph type="sldNum" sz="quarter" idx="5"/>
          </p:nvPr>
        </p:nvSpPr>
        <p:spPr>
          <a:xfrm>
            <a:off x="3884613" y="8685213"/>
            <a:ext cx="2971800" cy="457200"/>
          </a:xfrm>
          <a:prstGeom prst="rect">
            <a:avLst/>
          </a:prstGeom>
        </p:spPr>
        <p:txBody>
          <a:bodyPr vert="horz" rtlCol="0" anchor="b"/>
          <a:lstStyle>
            <a:lvl1pPr algn="r">
              <a:defRPr sz="1200"/>
            </a:lvl1pPr>
            <a:extLst/>
          </a:lstStyle>
          <a:p>
            <a:fld id="{9B26CD33-4337-4529-948A-94F6960B2374}" type="slidenum">
              <a:rPr lang="en-US" smtClean="0"/>
              <a:pPr/>
              <a:t>‹#›</a:t>
            </a:fld>
            <a:endParaRPr lang="en-US" dirty="0"/>
          </a:p>
        </p:txBody>
      </p:sp>
    </p:spTree>
    <p:extLst>
      <p:ext uri="{BB962C8B-B14F-4D97-AF65-F5344CB8AC3E}">
        <p14:creationId xmlns:p14="http://schemas.microsoft.com/office/powerpoint/2010/main" val="623787478"/>
      </p:ext>
    </p:extLst>
  </p:cSld>
  <p:clrMap bg1="lt1" tx1="dk1" bg2="lt2" tx2="dk2" accent1="accent1" accent2="accent2" accent3="accent3" accent4="accent4" accent5="accent5" accent6="accent6" hlink="hlink" folHlink="folHlink"/>
  <p:notesStyle>
    <a:lvl1pPr marL="0" algn="l" rtl="0">
      <a:defRPr sz="1200" kern="1200">
        <a:solidFill>
          <a:schemeClr val="tx1"/>
        </a:solidFill>
        <a:latin typeface="+mn-lt"/>
        <a:ea typeface="+mn-ea"/>
        <a:cs typeface="+mn-cs"/>
      </a:defRPr>
    </a:lvl1pPr>
    <a:lvl2pPr marL="457200" algn="l" rtl="0">
      <a:defRPr sz="1200" kern="1200">
        <a:solidFill>
          <a:schemeClr val="tx1"/>
        </a:solidFill>
        <a:latin typeface="+mn-lt"/>
        <a:ea typeface="+mn-ea"/>
        <a:cs typeface="+mn-cs"/>
      </a:defRPr>
    </a:lvl2pPr>
    <a:lvl3pPr marL="914400" algn="l" rtl="0">
      <a:defRPr sz="1200" kern="1200">
        <a:solidFill>
          <a:schemeClr val="tx1"/>
        </a:solidFill>
        <a:latin typeface="+mn-lt"/>
        <a:ea typeface="+mn-ea"/>
        <a:cs typeface="+mn-cs"/>
      </a:defRPr>
    </a:lvl3pPr>
    <a:lvl4pPr marL="1371600" algn="l" rtl="0">
      <a:defRPr sz="1200" kern="1200">
        <a:solidFill>
          <a:schemeClr val="tx1"/>
        </a:solidFill>
        <a:latin typeface="+mn-lt"/>
        <a:ea typeface="+mn-ea"/>
        <a:cs typeface="+mn-cs"/>
      </a:defRPr>
    </a:lvl4pPr>
    <a:lvl5pPr marL="1828800" algn="l" rtl="0">
      <a:defRPr sz="1200" kern="1200">
        <a:solidFill>
          <a:schemeClr val="tx1"/>
        </a:solidFill>
        <a:latin typeface="+mn-lt"/>
        <a:ea typeface="+mn-ea"/>
        <a:cs typeface="+mn-cs"/>
      </a:defRPr>
    </a:lvl5pPr>
    <a:lvl6pPr marL="2286000" algn="l" rtl="0">
      <a:defRPr sz="1200" kern="1200">
        <a:solidFill>
          <a:schemeClr val="tx1"/>
        </a:solidFill>
        <a:latin typeface="+mn-lt"/>
        <a:ea typeface="+mn-ea"/>
        <a:cs typeface="+mn-cs"/>
      </a:defRPr>
    </a:lvl6pPr>
    <a:lvl7pPr marL="2743200" algn="l" rtl="0">
      <a:defRPr sz="1200" kern="1200">
        <a:solidFill>
          <a:schemeClr val="tx1"/>
        </a:solidFill>
        <a:latin typeface="+mn-lt"/>
        <a:ea typeface="+mn-ea"/>
        <a:cs typeface="+mn-cs"/>
      </a:defRPr>
    </a:lvl7pPr>
    <a:lvl8pPr marL="3200400" algn="l" rtl="0">
      <a:defRPr sz="1200" kern="1200">
        <a:solidFill>
          <a:schemeClr val="tx1"/>
        </a:solidFill>
        <a:latin typeface="+mn-lt"/>
        <a:ea typeface="+mn-ea"/>
        <a:cs typeface="+mn-cs"/>
      </a:defRPr>
    </a:lvl8pPr>
    <a:lvl9pPr marL="3657600" algn="l" rtl="0">
      <a:defRPr sz="1200" kern="1200">
        <a:solidFill>
          <a:schemeClr val="tx1"/>
        </a:solidFill>
        <a:latin typeface="+mn-lt"/>
        <a:ea typeface="+mn-ea"/>
        <a:cs typeface="+mn-cs"/>
      </a:defRPr>
    </a:lvl9pPr>
    <a:extLst/>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a:t>
            </a:fld>
            <a:endParaRPr lang="en-US" dirty="0"/>
          </a:p>
        </p:txBody>
      </p:sp>
    </p:spTree>
    <p:extLst>
      <p:ext uri="{BB962C8B-B14F-4D97-AF65-F5344CB8AC3E}">
        <p14:creationId xmlns:p14="http://schemas.microsoft.com/office/powerpoint/2010/main" val="37507933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fontScale="55000" lnSpcReduction="20000"/>
          </a:bodyPr>
          <a:lstStyle/>
          <a:p>
            <a:r>
              <a:rPr lang="zh-TW" altLang="en-US" sz="1200" b="0" i="0" kern="1200" dirty="0">
                <a:solidFill>
                  <a:schemeClr val="tx1"/>
                </a:solidFill>
                <a:latin typeface="+mn-lt"/>
                <a:ea typeface="+mn-ea"/>
                <a:cs typeface="+mn-cs"/>
              </a:rPr>
              <a:t>有時要鑑別一個模型的好或壞，並不能簡單的看出來，所以我們需要用一些指標去判定它的好壞，也作為我們挑選模型的依據如果你稍微查一下有哪些指標，你就會發現指標多到讓人家眼花撩亂，一堆名詞就攤在那邊，讓人無從下手有一種常用的指標稱之為</a:t>
            </a:r>
            <a:r>
              <a:rPr lang="en-US" altLang="zh-TW" sz="1200" b="0" i="0" kern="1200" dirty="0">
                <a:solidFill>
                  <a:schemeClr val="tx1"/>
                </a:solidFill>
                <a:latin typeface="+mn-lt"/>
                <a:ea typeface="+mn-ea"/>
                <a:cs typeface="+mn-cs"/>
              </a:rPr>
              <a:t>Confusion Matrix</a:t>
            </a:r>
            <a:r>
              <a:rPr lang="zh-TW" altLang="en-US" sz="1200" b="0" i="0" kern="1200" dirty="0">
                <a:solidFill>
                  <a:schemeClr val="tx1"/>
                </a:solidFill>
                <a:latin typeface="+mn-lt"/>
                <a:ea typeface="+mn-ea"/>
                <a:cs typeface="+mn-cs"/>
              </a:rPr>
              <a:t>，這個命名很有趣，這個表格的確是很讓人感到很困惑啊！至少在看完這篇之前</a:t>
            </a:r>
            <a:r>
              <a:rPr lang="en-US" altLang="zh-TW" sz="1200" b="0" i="0" kern="1200" dirty="0">
                <a:solidFill>
                  <a:schemeClr val="tx1"/>
                </a:solidFill>
                <a:latin typeface="+mn-lt"/>
                <a:ea typeface="+mn-ea"/>
                <a:cs typeface="+mn-cs"/>
              </a:rPr>
              <a:t>Confusion Matrix</a:t>
            </a:r>
            <a:r>
              <a:rPr lang="zh-TW" altLang="en-US" sz="1200" b="0" i="0" kern="1200" dirty="0">
                <a:solidFill>
                  <a:schemeClr val="tx1"/>
                </a:solidFill>
                <a:latin typeface="+mn-lt"/>
                <a:ea typeface="+mn-ea"/>
                <a:cs typeface="+mn-cs"/>
              </a:rPr>
              <a:t>是用於分類問題的一種常用的指標，它衍生很多不同的指標，下面這張圖我將</a:t>
            </a:r>
            <a:r>
              <a:rPr lang="en-US" altLang="zh-TW" sz="1200" b="0" i="0" kern="1200" dirty="0">
                <a:solidFill>
                  <a:schemeClr val="tx1"/>
                </a:solidFill>
                <a:latin typeface="+mn-lt"/>
                <a:ea typeface="+mn-ea"/>
                <a:cs typeface="+mn-cs"/>
              </a:rPr>
              <a:t>Confusion Matrix</a:t>
            </a:r>
            <a:r>
              <a:rPr lang="zh-TW" altLang="en-US" sz="1200" b="0" i="0" kern="1200" dirty="0">
                <a:solidFill>
                  <a:schemeClr val="tx1"/>
                </a:solidFill>
                <a:latin typeface="+mn-lt"/>
                <a:ea typeface="+mn-ea"/>
                <a:cs typeface="+mn-cs"/>
              </a:rPr>
              <a:t>畫出來，並把一些比較重要的衍生指標給標出來</a:t>
            </a:r>
          </a:p>
          <a:p>
            <a:r>
              <a:rPr lang="zh-TW" altLang="en-US" sz="1200" b="0" i="0" kern="1200" dirty="0">
                <a:solidFill>
                  <a:schemeClr val="tx1"/>
                </a:solidFill>
                <a:latin typeface="+mn-lt"/>
                <a:ea typeface="+mn-ea"/>
                <a:cs typeface="+mn-cs"/>
              </a:rPr>
              <a:t>我猜想，你一定看得很模糊吧！沒關係我在這篇文章中會帶大家認識這個圖裡的各個名詞</a:t>
            </a:r>
          </a:p>
          <a:p>
            <a:r>
              <a:rPr lang="zh-TW" altLang="en-US" sz="1200" b="0" i="0" kern="1200" dirty="0">
                <a:solidFill>
                  <a:schemeClr val="tx1"/>
                </a:solidFill>
                <a:latin typeface="+mn-lt"/>
                <a:ea typeface="+mn-ea"/>
                <a:cs typeface="+mn-cs"/>
              </a:rPr>
              <a:t>一開始我們從下面這個表格開始講起，這個表格就是所謂的</a:t>
            </a:r>
            <a:r>
              <a:rPr lang="en-US" altLang="zh-TW" sz="1200" b="0" i="0" kern="1200" dirty="0">
                <a:solidFill>
                  <a:schemeClr val="tx1"/>
                </a:solidFill>
                <a:latin typeface="+mn-lt"/>
                <a:ea typeface="+mn-ea"/>
                <a:cs typeface="+mn-cs"/>
              </a:rPr>
              <a:t>Confusion Matrix</a:t>
            </a:r>
            <a:r>
              <a:rPr lang="zh-TW" altLang="en-US" sz="1200" b="0" i="0" kern="1200" dirty="0">
                <a:solidFill>
                  <a:schemeClr val="tx1"/>
                </a:solidFill>
                <a:latin typeface="+mn-lt"/>
                <a:ea typeface="+mn-ea"/>
                <a:cs typeface="+mn-cs"/>
              </a:rPr>
              <a:t>，這個表格兩欄代表實際情形正向或反向，兩列代表預測情形正向或反向，舉</a:t>
            </a:r>
            <a:r>
              <a:rPr lang="en-US" altLang="zh-TW" sz="1200" b="0" i="0" kern="1200" dirty="0" err="1">
                <a:solidFill>
                  <a:schemeClr val="tx1"/>
                </a:solidFill>
                <a:latin typeface="+mn-lt"/>
                <a:ea typeface="+mn-ea"/>
                <a:cs typeface="+mn-cs"/>
              </a:rPr>
              <a:t>iphone</a:t>
            </a:r>
            <a:r>
              <a:rPr lang="zh-TW" altLang="en-US" sz="1200" b="0" i="0" kern="1200" dirty="0">
                <a:solidFill>
                  <a:schemeClr val="tx1"/>
                </a:solidFill>
                <a:latin typeface="+mn-lt"/>
                <a:ea typeface="+mn-ea"/>
                <a:cs typeface="+mn-cs"/>
              </a:rPr>
              <a:t>當例子，</a:t>
            </a:r>
            <a:r>
              <a:rPr lang="en-US" altLang="zh-TW" sz="1200" b="0" i="0" kern="1200" dirty="0" err="1">
                <a:solidFill>
                  <a:schemeClr val="tx1"/>
                </a:solidFill>
                <a:latin typeface="+mn-lt"/>
                <a:ea typeface="+mn-ea"/>
                <a:cs typeface="+mn-cs"/>
              </a:rPr>
              <a:t>iphone</a:t>
            </a:r>
            <a:r>
              <a:rPr lang="zh-TW" altLang="en-US" sz="1200" b="0" i="0" kern="1200" dirty="0">
                <a:solidFill>
                  <a:schemeClr val="tx1"/>
                </a:solidFill>
                <a:latin typeface="+mn-lt"/>
                <a:ea typeface="+mn-ea"/>
                <a:cs typeface="+mn-cs"/>
              </a:rPr>
              <a:t>具有指紋識別解鎖系統，假如</a:t>
            </a:r>
            <a:r>
              <a:rPr lang="en-US" altLang="zh-TW" sz="1200" b="0" i="0" kern="1200" dirty="0" err="1">
                <a:solidFill>
                  <a:schemeClr val="tx1"/>
                </a:solidFill>
                <a:latin typeface="+mn-lt"/>
                <a:ea typeface="+mn-ea"/>
                <a:cs typeface="+mn-cs"/>
              </a:rPr>
              <a:t>iphone</a:t>
            </a:r>
            <a:r>
              <a:rPr lang="zh-TW" altLang="en-US" sz="1200" b="0" i="0" kern="1200" dirty="0">
                <a:solidFill>
                  <a:schemeClr val="tx1"/>
                </a:solidFill>
                <a:latin typeface="+mn-lt"/>
                <a:ea typeface="+mn-ea"/>
                <a:cs typeface="+mn-cs"/>
              </a:rPr>
              <a:t>判定這個指紋是屬於使用者的，它就會解鎖，如果今天你找個朋友來一起測試這個解鎖系統，如果是由你來按壓，而</a:t>
            </a:r>
            <a:r>
              <a:rPr lang="en-US" altLang="zh-TW" sz="1200" b="0" i="0" kern="1200" dirty="0" err="1">
                <a:solidFill>
                  <a:schemeClr val="tx1"/>
                </a:solidFill>
                <a:latin typeface="+mn-lt"/>
                <a:ea typeface="+mn-ea"/>
                <a:cs typeface="+mn-cs"/>
              </a:rPr>
              <a:t>iphone</a:t>
            </a:r>
            <a:r>
              <a:rPr lang="zh-TW" altLang="en-US" sz="1200" b="0" i="0" kern="1200" dirty="0">
                <a:solidFill>
                  <a:schemeClr val="tx1"/>
                </a:solidFill>
                <a:latin typeface="+mn-lt"/>
                <a:ea typeface="+mn-ea"/>
                <a:cs typeface="+mn-cs"/>
              </a:rPr>
              <a:t>也順利解鎖了，那這種情形就屬於左上角的情況，稱為</a:t>
            </a:r>
            <a:r>
              <a:rPr lang="en-US" altLang="zh-TW" sz="1200" b="0" i="0" kern="1200" dirty="0">
                <a:solidFill>
                  <a:schemeClr val="tx1"/>
                </a:solidFill>
                <a:latin typeface="+mn-lt"/>
                <a:ea typeface="+mn-ea"/>
                <a:cs typeface="+mn-cs"/>
              </a:rPr>
              <a:t>True Positive</a:t>
            </a:r>
            <a:r>
              <a:rPr lang="zh-TW" altLang="en-US" sz="1200" b="0" i="0" kern="1200" dirty="0">
                <a:solidFill>
                  <a:schemeClr val="tx1"/>
                </a:solidFill>
                <a:latin typeface="+mn-lt"/>
                <a:ea typeface="+mn-ea"/>
                <a:cs typeface="+mn-cs"/>
              </a:rPr>
              <a:t>，也就是「正確的正向預測」，如果不幸的你按壓</a:t>
            </a:r>
            <a:r>
              <a:rPr lang="en-US" altLang="zh-TW" sz="1200" b="0" i="0" kern="1200" dirty="0" err="1">
                <a:solidFill>
                  <a:schemeClr val="tx1"/>
                </a:solidFill>
                <a:latin typeface="+mn-lt"/>
                <a:ea typeface="+mn-ea"/>
                <a:cs typeface="+mn-cs"/>
              </a:rPr>
              <a:t>iphone</a:t>
            </a:r>
            <a:r>
              <a:rPr lang="zh-TW" altLang="en-US" sz="1200" b="0" i="0" kern="1200" dirty="0">
                <a:solidFill>
                  <a:schemeClr val="tx1"/>
                </a:solidFill>
                <a:latin typeface="+mn-lt"/>
                <a:ea typeface="+mn-ea"/>
                <a:cs typeface="+mn-cs"/>
              </a:rPr>
              <a:t>，結果</a:t>
            </a:r>
            <a:r>
              <a:rPr lang="en-US" altLang="zh-TW" sz="1200" b="0" i="0" kern="1200" dirty="0" err="1">
                <a:solidFill>
                  <a:schemeClr val="tx1"/>
                </a:solidFill>
                <a:latin typeface="+mn-lt"/>
                <a:ea typeface="+mn-ea"/>
                <a:cs typeface="+mn-cs"/>
              </a:rPr>
              <a:t>iphone</a:t>
            </a:r>
            <a:r>
              <a:rPr lang="zh-TW" altLang="en-US" sz="1200" b="0" i="0" kern="1200" dirty="0">
                <a:solidFill>
                  <a:schemeClr val="tx1"/>
                </a:solidFill>
                <a:latin typeface="+mn-lt"/>
                <a:ea typeface="+mn-ea"/>
                <a:cs typeface="+mn-cs"/>
              </a:rPr>
              <a:t>認不得你的指紋，這就是左下角的情況，稱為</a:t>
            </a:r>
            <a:r>
              <a:rPr lang="en-US" altLang="zh-TW" sz="1200" b="0" i="0" kern="1200" dirty="0">
                <a:solidFill>
                  <a:schemeClr val="tx1"/>
                </a:solidFill>
                <a:latin typeface="+mn-lt"/>
                <a:ea typeface="+mn-ea"/>
                <a:cs typeface="+mn-cs"/>
              </a:rPr>
              <a:t>False Negative</a:t>
            </a:r>
            <a:r>
              <a:rPr lang="zh-TW" altLang="en-US" sz="1200" b="0" i="0" kern="1200" dirty="0">
                <a:solidFill>
                  <a:schemeClr val="tx1"/>
                </a:solidFill>
                <a:latin typeface="+mn-lt"/>
                <a:ea typeface="+mn-ea"/>
                <a:cs typeface="+mn-cs"/>
              </a:rPr>
              <a:t>，也就是「錯誤的負向預測」，接下來換你朋友來按按看，正常情形你朋友的指紋應該沒辦法解鎖，這是右下角的情況，稱為</a:t>
            </a:r>
            <a:r>
              <a:rPr lang="en-US" altLang="zh-TW" sz="1200" b="0" i="0" kern="1200" dirty="0">
                <a:solidFill>
                  <a:schemeClr val="tx1"/>
                </a:solidFill>
                <a:latin typeface="+mn-lt"/>
                <a:ea typeface="+mn-ea"/>
                <a:cs typeface="+mn-cs"/>
              </a:rPr>
              <a:t>True Negative</a:t>
            </a:r>
            <a:r>
              <a:rPr lang="zh-TW" altLang="en-US" sz="1200" b="0" i="0" kern="1200" dirty="0">
                <a:solidFill>
                  <a:schemeClr val="tx1"/>
                </a:solidFill>
                <a:latin typeface="+mn-lt"/>
                <a:ea typeface="+mn-ea"/>
                <a:cs typeface="+mn-cs"/>
              </a:rPr>
              <a:t>，也就是「正確的負向預測」，如果令人意外的是你朋友把你的手機解鎖了，那你最好改成用密碼解鎖</a:t>
            </a:r>
            <a:r>
              <a:rPr lang="en-US" altLang="zh-TW" sz="1200" b="0" i="0" kern="1200" dirty="0">
                <a:solidFill>
                  <a:schemeClr val="tx1"/>
                </a:solidFill>
                <a:latin typeface="+mn-lt"/>
                <a:ea typeface="+mn-ea"/>
                <a:cs typeface="+mn-cs"/>
              </a:rPr>
              <a:t>...</a:t>
            </a:r>
            <a:r>
              <a:rPr lang="zh-TW" altLang="en-US" sz="1200" b="0" i="0" kern="1200" dirty="0">
                <a:solidFill>
                  <a:schemeClr val="tx1"/>
                </a:solidFill>
                <a:latin typeface="+mn-lt"/>
                <a:ea typeface="+mn-ea"/>
                <a:cs typeface="+mn-cs"/>
              </a:rPr>
              <a:t>，這種情況就是右上角的狀況，稱為</a:t>
            </a:r>
            <a:r>
              <a:rPr lang="en-US" altLang="zh-TW" sz="1200" b="0" i="0" kern="1200" dirty="0">
                <a:solidFill>
                  <a:schemeClr val="tx1"/>
                </a:solidFill>
                <a:latin typeface="+mn-lt"/>
                <a:ea typeface="+mn-ea"/>
                <a:cs typeface="+mn-cs"/>
              </a:rPr>
              <a:t>False Positive</a:t>
            </a:r>
            <a:r>
              <a:rPr lang="zh-TW" altLang="en-US" sz="1200" b="0" i="0" kern="1200" dirty="0">
                <a:solidFill>
                  <a:schemeClr val="tx1"/>
                </a:solidFill>
                <a:latin typeface="+mn-lt"/>
                <a:ea typeface="+mn-ea"/>
                <a:cs typeface="+mn-cs"/>
              </a:rPr>
              <a:t>，也就是「錯誤的正向預測」</a:t>
            </a:r>
          </a:p>
          <a:p>
            <a:r>
              <a:rPr lang="zh-TW" altLang="en-US" sz="1200" b="0" i="0" kern="1200" dirty="0">
                <a:solidFill>
                  <a:schemeClr val="tx1"/>
                </a:solidFill>
                <a:latin typeface="+mn-lt"/>
                <a:ea typeface="+mn-ea"/>
                <a:cs typeface="+mn-cs"/>
              </a:rPr>
              <a:t>從上面的描述，我們當然希望我們的模型</a:t>
            </a:r>
            <a:r>
              <a:rPr lang="en-US" altLang="zh-TW" sz="1200" b="0" i="0" kern="1200" dirty="0">
                <a:solidFill>
                  <a:schemeClr val="tx1"/>
                </a:solidFill>
                <a:latin typeface="+mn-lt"/>
                <a:ea typeface="+mn-ea"/>
                <a:cs typeface="+mn-cs"/>
              </a:rPr>
              <a:t>True Positive</a:t>
            </a:r>
            <a:r>
              <a:rPr lang="zh-TW" altLang="en-US" sz="1200" b="0" i="0" kern="1200" dirty="0">
                <a:solidFill>
                  <a:schemeClr val="tx1"/>
                </a:solidFill>
                <a:latin typeface="+mn-lt"/>
                <a:ea typeface="+mn-ea"/>
                <a:cs typeface="+mn-cs"/>
              </a:rPr>
              <a:t>和</a:t>
            </a:r>
            <a:r>
              <a:rPr lang="en-US" altLang="zh-TW" sz="1200" b="0" i="0" kern="1200" dirty="0">
                <a:solidFill>
                  <a:schemeClr val="tx1"/>
                </a:solidFill>
                <a:latin typeface="+mn-lt"/>
                <a:ea typeface="+mn-ea"/>
                <a:cs typeface="+mn-cs"/>
              </a:rPr>
              <a:t>True Negative</a:t>
            </a:r>
            <a:r>
              <a:rPr lang="zh-TW" altLang="en-US" sz="1200" b="0" i="0" kern="1200" dirty="0">
                <a:solidFill>
                  <a:schemeClr val="tx1"/>
                </a:solidFill>
                <a:latin typeface="+mn-lt"/>
                <a:ea typeface="+mn-ea"/>
                <a:cs typeface="+mn-cs"/>
              </a:rPr>
              <a:t>都可以多多出現，而</a:t>
            </a:r>
            <a:r>
              <a:rPr lang="en-US" altLang="zh-TW" sz="1200" b="0" i="0" kern="1200" dirty="0">
                <a:solidFill>
                  <a:schemeClr val="tx1"/>
                </a:solidFill>
                <a:latin typeface="+mn-lt"/>
                <a:ea typeface="+mn-ea"/>
                <a:cs typeface="+mn-cs"/>
              </a:rPr>
              <a:t>False Positive</a:t>
            </a:r>
            <a:r>
              <a:rPr lang="zh-TW" altLang="en-US" sz="1200" b="0" i="0" kern="1200" dirty="0">
                <a:solidFill>
                  <a:schemeClr val="tx1"/>
                </a:solidFill>
                <a:latin typeface="+mn-lt"/>
                <a:ea typeface="+mn-ea"/>
                <a:cs typeface="+mn-cs"/>
              </a:rPr>
              <a:t>和</a:t>
            </a:r>
            <a:r>
              <a:rPr lang="en-US" altLang="zh-TW" sz="1200" b="0" i="0" kern="1200" dirty="0">
                <a:solidFill>
                  <a:schemeClr val="tx1"/>
                </a:solidFill>
                <a:latin typeface="+mn-lt"/>
                <a:ea typeface="+mn-ea"/>
                <a:cs typeface="+mn-cs"/>
              </a:rPr>
              <a:t>False Negative</a:t>
            </a:r>
            <a:r>
              <a:rPr lang="zh-TW" altLang="en-US" sz="1200" b="0" i="0" kern="1200" dirty="0">
                <a:solidFill>
                  <a:schemeClr val="tx1"/>
                </a:solidFill>
                <a:latin typeface="+mn-lt"/>
                <a:ea typeface="+mn-ea"/>
                <a:cs typeface="+mn-cs"/>
              </a:rPr>
              <a:t>可以盡量不要出現，因此這兩種狀況就稱之為</a:t>
            </a:r>
            <a:r>
              <a:rPr lang="en-US" altLang="zh-TW" sz="1200" b="0" i="0" kern="1200" dirty="0">
                <a:solidFill>
                  <a:schemeClr val="tx1"/>
                </a:solidFill>
                <a:latin typeface="+mn-lt"/>
                <a:ea typeface="+mn-ea"/>
                <a:cs typeface="+mn-cs"/>
              </a:rPr>
              <a:t>Error</a:t>
            </a:r>
            <a:r>
              <a:rPr lang="zh-TW" altLang="en-US" sz="1200" b="0" i="0" kern="1200" dirty="0">
                <a:solidFill>
                  <a:schemeClr val="tx1"/>
                </a:solidFill>
                <a:latin typeface="+mn-lt"/>
                <a:ea typeface="+mn-ea"/>
                <a:cs typeface="+mn-cs"/>
              </a:rPr>
              <a:t>，又各自又命名為</a:t>
            </a:r>
            <a:r>
              <a:rPr lang="en-US" altLang="zh-TW" sz="1200" b="0" i="0" kern="1200" dirty="0">
                <a:solidFill>
                  <a:schemeClr val="tx1"/>
                </a:solidFill>
                <a:latin typeface="+mn-lt"/>
                <a:ea typeface="+mn-ea"/>
                <a:cs typeface="+mn-cs"/>
              </a:rPr>
              <a:t>Type I Error</a:t>
            </a:r>
            <a:r>
              <a:rPr lang="zh-TW" altLang="en-US" sz="1200" b="0" i="0" kern="1200" dirty="0">
                <a:solidFill>
                  <a:schemeClr val="tx1"/>
                </a:solidFill>
                <a:latin typeface="+mn-lt"/>
                <a:ea typeface="+mn-ea"/>
                <a:cs typeface="+mn-cs"/>
              </a:rPr>
              <a:t>和</a:t>
            </a:r>
            <a:r>
              <a:rPr lang="en-US" altLang="zh-TW" sz="1200" b="0" i="0" kern="1200" dirty="0">
                <a:solidFill>
                  <a:schemeClr val="tx1"/>
                </a:solidFill>
                <a:latin typeface="+mn-lt"/>
                <a:ea typeface="+mn-ea"/>
                <a:cs typeface="+mn-cs"/>
              </a:rPr>
              <a:t>Type II Error</a:t>
            </a:r>
            <a:r>
              <a:rPr lang="zh-TW" altLang="en-US" sz="1200" b="0" i="0" kern="1200" dirty="0">
                <a:solidFill>
                  <a:schemeClr val="tx1"/>
                </a:solidFill>
                <a:latin typeface="+mn-lt"/>
                <a:ea typeface="+mn-ea"/>
                <a:cs typeface="+mn-cs"/>
              </a:rPr>
              <a:t>，這兩種錯誤，錯的很不一樣，如果今天指紋辨識不是放在</a:t>
            </a:r>
            <a:r>
              <a:rPr lang="en-US" altLang="zh-TW" sz="1200" b="0" i="0" kern="1200" dirty="0" err="1">
                <a:solidFill>
                  <a:schemeClr val="tx1"/>
                </a:solidFill>
                <a:latin typeface="+mn-lt"/>
                <a:ea typeface="+mn-ea"/>
                <a:cs typeface="+mn-cs"/>
              </a:rPr>
              <a:t>iphone</a:t>
            </a:r>
            <a:r>
              <a:rPr lang="zh-TW" altLang="en-US" sz="1200" b="0" i="0" kern="1200" dirty="0">
                <a:solidFill>
                  <a:schemeClr val="tx1"/>
                </a:solidFill>
                <a:latin typeface="+mn-lt"/>
                <a:ea typeface="+mn-ea"/>
                <a:cs typeface="+mn-cs"/>
              </a:rPr>
              <a:t>，而是放在你家大門鎖上，那你最不希望發生哪類錯誤？當然是</a:t>
            </a:r>
            <a:r>
              <a:rPr lang="en-US" altLang="zh-TW" sz="1200" b="0" i="0" kern="1200" dirty="0">
                <a:solidFill>
                  <a:schemeClr val="tx1"/>
                </a:solidFill>
                <a:latin typeface="+mn-lt"/>
                <a:ea typeface="+mn-ea"/>
                <a:cs typeface="+mn-cs"/>
              </a:rPr>
              <a:t>Type I Error</a:t>
            </a:r>
            <a:r>
              <a:rPr lang="zh-TW" altLang="en-US" sz="1200" b="0" i="0" kern="1200" dirty="0">
                <a:solidFill>
                  <a:schemeClr val="tx1"/>
                </a:solidFill>
                <a:latin typeface="+mn-lt"/>
                <a:ea typeface="+mn-ea"/>
                <a:cs typeface="+mn-cs"/>
              </a:rPr>
              <a:t>，我寧可被關在門外進不去，也不要有陌生人可以進我家囉！但如果今天這個辨別系統是用在</a:t>
            </a:r>
            <a:r>
              <a:rPr lang="en-US" altLang="zh-TW" sz="1200" b="0" i="0" kern="1200" dirty="0">
                <a:solidFill>
                  <a:schemeClr val="tx1"/>
                </a:solidFill>
                <a:latin typeface="+mn-lt"/>
                <a:ea typeface="+mn-ea"/>
                <a:cs typeface="+mn-cs"/>
              </a:rPr>
              <a:t>Google</a:t>
            </a:r>
            <a:r>
              <a:rPr lang="zh-TW" altLang="en-US" sz="1200" b="0" i="0" kern="1200" dirty="0">
                <a:solidFill>
                  <a:schemeClr val="tx1"/>
                </a:solidFill>
                <a:latin typeface="+mn-lt"/>
                <a:ea typeface="+mn-ea"/>
                <a:cs typeface="+mn-cs"/>
              </a:rPr>
              <a:t>廣告，</a:t>
            </a:r>
            <a:r>
              <a:rPr lang="en-US" altLang="zh-TW" sz="1200" b="0" i="0" kern="1200" dirty="0">
                <a:solidFill>
                  <a:schemeClr val="tx1"/>
                </a:solidFill>
                <a:latin typeface="+mn-lt"/>
                <a:ea typeface="+mn-ea"/>
                <a:cs typeface="+mn-cs"/>
              </a:rPr>
              <a:t>Google Ad</a:t>
            </a:r>
            <a:r>
              <a:rPr lang="zh-TW" altLang="en-US" sz="1200" b="0" i="0" kern="1200" dirty="0">
                <a:solidFill>
                  <a:schemeClr val="tx1"/>
                </a:solidFill>
                <a:latin typeface="+mn-lt"/>
                <a:ea typeface="+mn-ea"/>
                <a:cs typeface="+mn-cs"/>
              </a:rPr>
              <a:t>會預測一個產品的潛在客戶，並做廣告投放，這個時候反而是較不希望</a:t>
            </a:r>
            <a:r>
              <a:rPr lang="en-US" altLang="zh-TW" sz="1200" b="0" i="0" kern="1200" dirty="0">
                <a:solidFill>
                  <a:schemeClr val="tx1"/>
                </a:solidFill>
                <a:latin typeface="+mn-lt"/>
                <a:ea typeface="+mn-ea"/>
                <a:cs typeface="+mn-cs"/>
              </a:rPr>
              <a:t>Type II Error</a:t>
            </a:r>
            <a:r>
              <a:rPr lang="zh-TW" altLang="en-US" sz="1200" b="0" i="0" kern="1200" dirty="0">
                <a:solidFill>
                  <a:schemeClr val="tx1"/>
                </a:solidFill>
                <a:latin typeface="+mn-lt"/>
                <a:ea typeface="+mn-ea"/>
                <a:cs typeface="+mn-cs"/>
              </a:rPr>
              <a:t>發生，寧可錯殺一百個也不要放過一個所以下次在建構你的模型時想想看你最不想要怎樣的錯誤，也許可以藉由放掉另外一種錯誤，來降低這個我們不希望發生的錯誤</a:t>
            </a:r>
          </a:p>
          <a:p>
            <a:r>
              <a:rPr lang="en-US" altLang="zh-TW" sz="1200" b="0" i="0" kern="1200" dirty="0">
                <a:solidFill>
                  <a:schemeClr val="tx1"/>
                </a:solidFill>
                <a:latin typeface="+mn-lt"/>
                <a:ea typeface="+mn-ea"/>
                <a:cs typeface="+mn-cs"/>
              </a:rPr>
              <a:t>Confusion Matrix</a:t>
            </a:r>
            <a:r>
              <a:rPr lang="zh-TW" altLang="en-US" sz="1200" b="0" i="0" kern="1200" dirty="0">
                <a:solidFill>
                  <a:schemeClr val="tx1"/>
                </a:solidFill>
                <a:latin typeface="+mn-lt"/>
                <a:ea typeface="+mn-ea"/>
                <a:cs typeface="+mn-cs"/>
              </a:rPr>
              <a:t>還有衍生很多形形色色的指標，我接下來就一一的介紹</a:t>
            </a:r>
          </a:p>
          <a:p>
            <a:r>
              <a:rPr lang="zh-TW" altLang="en-US" sz="1200" b="1" i="0" kern="1200" dirty="0">
                <a:solidFill>
                  <a:schemeClr val="tx1"/>
                </a:solidFill>
                <a:latin typeface="+mn-lt"/>
                <a:ea typeface="+mn-ea"/>
                <a:cs typeface="+mn-cs"/>
              </a:rPr>
              <a:t>我們把所有正確的情況，也就是</a:t>
            </a:r>
            <a:r>
              <a:rPr lang="en-US" altLang="zh-TW" sz="1200" b="1" i="0" kern="1200" dirty="0">
                <a:solidFill>
                  <a:schemeClr val="tx1"/>
                </a:solidFill>
                <a:latin typeface="+mn-lt"/>
                <a:ea typeface="+mn-ea"/>
                <a:cs typeface="+mn-cs"/>
              </a:rPr>
              <a:t>True Positive</a:t>
            </a:r>
            <a:r>
              <a:rPr lang="zh-TW" altLang="en-US" sz="1200" b="1" i="0" kern="1200" dirty="0">
                <a:solidFill>
                  <a:schemeClr val="tx1"/>
                </a:solidFill>
                <a:latin typeface="+mn-lt"/>
                <a:ea typeface="+mn-ea"/>
                <a:cs typeface="+mn-cs"/>
              </a:rPr>
              <a:t>和</a:t>
            </a:r>
            <a:r>
              <a:rPr lang="en-US" altLang="zh-TW" sz="1200" b="1" i="0" kern="1200" dirty="0">
                <a:solidFill>
                  <a:schemeClr val="tx1"/>
                </a:solidFill>
                <a:latin typeface="+mn-lt"/>
                <a:ea typeface="+mn-ea"/>
                <a:cs typeface="+mn-cs"/>
              </a:rPr>
              <a:t>True Negative</a:t>
            </a:r>
            <a:r>
              <a:rPr lang="zh-TW" altLang="en-US" sz="1200" b="1" i="0" kern="1200" dirty="0">
                <a:solidFill>
                  <a:schemeClr val="tx1"/>
                </a:solidFill>
                <a:latin typeface="+mn-lt"/>
                <a:ea typeface="+mn-ea"/>
                <a:cs typeface="+mn-cs"/>
              </a:rPr>
              <a:t>，把它加總起來除上所有情形個數，那就是</a:t>
            </a:r>
            <a:r>
              <a:rPr lang="en-US" altLang="zh-TW" sz="1200" b="1" i="0" kern="1200" dirty="0">
                <a:solidFill>
                  <a:schemeClr val="tx1"/>
                </a:solidFill>
                <a:latin typeface="+mn-lt"/>
                <a:ea typeface="+mn-ea"/>
                <a:cs typeface="+mn-cs"/>
              </a:rPr>
              <a:t>Accuracy</a:t>
            </a:r>
            <a:r>
              <a:rPr lang="zh-TW" altLang="en-US" sz="1200" b="1" i="0" kern="1200" dirty="0">
                <a:solidFill>
                  <a:schemeClr val="tx1"/>
                </a:solidFill>
                <a:latin typeface="+mn-lt"/>
                <a:ea typeface="+mn-ea"/>
                <a:cs typeface="+mn-cs"/>
              </a:rPr>
              <a:t>，這也是最常用的指標，但是在某些情形下這個指標會失效</a:t>
            </a:r>
            <a:r>
              <a:rPr lang="zh-TW" altLang="en-US" sz="1200" b="0" i="0" kern="1200" dirty="0">
                <a:solidFill>
                  <a:schemeClr val="tx1"/>
                </a:solidFill>
                <a:latin typeface="+mn-lt"/>
                <a:ea typeface="+mn-ea"/>
                <a:cs typeface="+mn-cs"/>
              </a:rPr>
              <a:t>，如果今天實際正向的例子很少，譬如有一個聊天機器人和</a:t>
            </a:r>
            <a:r>
              <a:rPr lang="en-US" altLang="zh-TW" sz="1200" b="0" i="0" kern="1200" dirty="0">
                <a:solidFill>
                  <a:schemeClr val="tx1"/>
                </a:solidFill>
                <a:latin typeface="+mn-lt"/>
                <a:ea typeface="+mn-ea"/>
                <a:cs typeface="+mn-cs"/>
              </a:rPr>
              <a:t>10000</a:t>
            </a:r>
            <a:r>
              <a:rPr lang="zh-TW" altLang="en-US" sz="1200" b="0" i="0" kern="1200" dirty="0">
                <a:solidFill>
                  <a:schemeClr val="tx1"/>
                </a:solidFill>
                <a:latin typeface="+mn-lt"/>
                <a:ea typeface="+mn-ea"/>
                <a:cs typeface="+mn-cs"/>
              </a:rPr>
              <a:t>個人長談，藉由談話，機器人會預測這些人未來會不會當上</a:t>
            </a:r>
            <a:r>
              <a:rPr lang="en-US" altLang="zh-TW" sz="1200" b="0" i="0" kern="1200" dirty="0">
                <a:solidFill>
                  <a:schemeClr val="tx1"/>
                </a:solidFill>
                <a:latin typeface="+mn-lt"/>
                <a:ea typeface="+mn-ea"/>
                <a:cs typeface="+mn-cs"/>
              </a:rPr>
              <a:t>CEO</a:t>
            </a:r>
            <a:r>
              <a:rPr lang="zh-TW" altLang="en-US" sz="1200" b="0" i="0" kern="1200" dirty="0">
                <a:solidFill>
                  <a:schemeClr val="tx1"/>
                </a:solidFill>
                <a:latin typeface="+mn-lt"/>
                <a:ea typeface="+mn-ea"/>
                <a:cs typeface="+mn-cs"/>
              </a:rPr>
              <a:t>，那我只要簡單一步來設計我的模型就可以使它</a:t>
            </a:r>
            <a:r>
              <a:rPr lang="en-US" altLang="zh-TW" sz="1200" b="0" i="0" kern="1200" dirty="0">
                <a:solidFill>
                  <a:schemeClr val="tx1"/>
                </a:solidFill>
                <a:latin typeface="+mn-lt"/>
                <a:ea typeface="+mn-ea"/>
                <a:cs typeface="+mn-cs"/>
              </a:rPr>
              <a:t>Accuracy</a:t>
            </a:r>
            <a:r>
              <a:rPr lang="zh-TW" altLang="en-US" sz="1200" b="0" i="0" kern="1200" dirty="0">
                <a:solidFill>
                  <a:schemeClr val="tx1"/>
                </a:solidFill>
                <a:latin typeface="+mn-lt"/>
                <a:ea typeface="+mn-ea"/>
                <a:cs typeface="+mn-cs"/>
              </a:rPr>
              <a:t>達到</a:t>
            </a:r>
            <a:r>
              <a:rPr lang="en-US" altLang="zh-TW" sz="1200" b="0" i="0" kern="1200" dirty="0">
                <a:solidFill>
                  <a:schemeClr val="tx1"/>
                </a:solidFill>
                <a:latin typeface="+mn-lt"/>
                <a:ea typeface="+mn-ea"/>
                <a:cs typeface="+mn-cs"/>
              </a:rPr>
              <a:t>99%</a:t>
            </a:r>
            <a:r>
              <a:rPr lang="zh-TW" altLang="en-US" sz="1200" b="0" i="0" kern="1200" dirty="0">
                <a:solidFill>
                  <a:schemeClr val="tx1"/>
                </a:solidFill>
                <a:latin typeface="+mn-lt"/>
                <a:ea typeface="+mn-ea"/>
                <a:cs typeface="+mn-cs"/>
              </a:rPr>
              <a:t>以上，那就是通通預測你不會當上</a:t>
            </a:r>
            <a:r>
              <a:rPr lang="en-US" altLang="zh-TW" sz="1200" b="0" i="0" kern="1200" dirty="0">
                <a:solidFill>
                  <a:schemeClr val="tx1"/>
                </a:solidFill>
                <a:latin typeface="+mn-lt"/>
                <a:ea typeface="+mn-ea"/>
                <a:cs typeface="+mn-cs"/>
              </a:rPr>
              <a:t>CEO</a:t>
            </a:r>
            <a:r>
              <a:rPr lang="zh-TW" altLang="en-US" sz="1200" b="0" i="0" kern="1200" dirty="0">
                <a:solidFill>
                  <a:schemeClr val="tx1"/>
                </a:solidFill>
                <a:latin typeface="+mn-lt"/>
                <a:ea typeface="+mn-ea"/>
                <a:cs typeface="+mn-cs"/>
              </a:rPr>
              <a:t>就好了，顯然我們需要別種指標來應對這種情況</a:t>
            </a:r>
          </a:p>
          <a:p>
            <a:r>
              <a:rPr lang="en-US" altLang="zh-TW" sz="1200" b="0" i="0" kern="1200" dirty="0">
                <a:solidFill>
                  <a:schemeClr val="tx1"/>
                </a:solidFill>
                <a:latin typeface="+mn-lt"/>
                <a:ea typeface="+mn-ea"/>
                <a:cs typeface="+mn-cs"/>
              </a:rPr>
              <a:t>Precision</a:t>
            </a:r>
            <a:r>
              <a:rPr lang="zh-TW" altLang="en-US" sz="1200" b="0" i="0" kern="1200" dirty="0">
                <a:solidFill>
                  <a:schemeClr val="tx1"/>
                </a:solidFill>
                <a:latin typeface="+mn-lt"/>
                <a:ea typeface="+mn-ea"/>
                <a:cs typeface="+mn-cs"/>
              </a:rPr>
              <a:t>（準確率）和</a:t>
            </a:r>
            <a:r>
              <a:rPr lang="en-US" altLang="zh-TW" sz="1200" b="0" i="0" kern="1200" dirty="0">
                <a:solidFill>
                  <a:schemeClr val="tx1"/>
                </a:solidFill>
                <a:latin typeface="+mn-lt"/>
                <a:ea typeface="+mn-ea"/>
                <a:cs typeface="+mn-cs"/>
              </a:rPr>
              <a:t>Recall</a:t>
            </a:r>
            <a:r>
              <a:rPr lang="zh-TW" altLang="en-US" sz="1200" b="0" i="0" kern="1200" dirty="0">
                <a:solidFill>
                  <a:schemeClr val="tx1"/>
                </a:solidFill>
                <a:latin typeface="+mn-lt"/>
                <a:ea typeface="+mn-ea"/>
                <a:cs typeface="+mn-cs"/>
              </a:rPr>
              <a:t>（召回率）這個時候就派上用場了，</a:t>
            </a:r>
            <a:r>
              <a:rPr lang="en-US" altLang="zh-TW" sz="1200" b="0" i="0" kern="1200" dirty="0">
                <a:solidFill>
                  <a:schemeClr val="tx1"/>
                </a:solidFill>
                <a:latin typeface="+mn-lt"/>
                <a:ea typeface="+mn-ea"/>
                <a:cs typeface="+mn-cs"/>
              </a:rPr>
              <a:t>Precision</a:t>
            </a:r>
            <a:r>
              <a:rPr lang="zh-TW" altLang="en-US" sz="1200" b="0" i="0" kern="1200" dirty="0">
                <a:solidFill>
                  <a:schemeClr val="tx1"/>
                </a:solidFill>
                <a:latin typeface="+mn-lt"/>
                <a:ea typeface="+mn-ea"/>
                <a:cs typeface="+mn-cs"/>
              </a:rPr>
              <a:t>和</a:t>
            </a:r>
            <a:r>
              <a:rPr lang="en-US" altLang="zh-TW" sz="1200" b="0" i="0" kern="1200" dirty="0">
                <a:solidFill>
                  <a:schemeClr val="tx1"/>
                </a:solidFill>
                <a:latin typeface="+mn-lt"/>
                <a:ea typeface="+mn-ea"/>
                <a:cs typeface="+mn-cs"/>
              </a:rPr>
              <a:t>Recall</a:t>
            </a:r>
            <a:r>
              <a:rPr lang="zh-TW" altLang="en-US" sz="1200" b="0" i="0" kern="1200" dirty="0">
                <a:solidFill>
                  <a:schemeClr val="tx1"/>
                </a:solidFill>
                <a:latin typeface="+mn-lt"/>
                <a:ea typeface="+mn-ea"/>
                <a:cs typeface="+mn-cs"/>
              </a:rPr>
              <a:t>同時關注的都是</a:t>
            </a:r>
            <a:r>
              <a:rPr lang="en-US" altLang="zh-TW" sz="1200" b="0" i="0" kern="1200" dirty="0">
                <a:solidFill>
                  <a:schemeClr val="tx1"/>
                </a:solidFill>
                <a:latin typeface="+mn-lt"/>
                <a:ea typeface="+mn-ea"/>
                <a:cs typeface="+mn-cs"/>
              </a:rPr>
              <a:t>True Positive</a:t>
            </a:r>
            <a:r>
              <a:rPr lang="zh-TW" altLang="en-US" sz="1200" b="0" i="0" kern="1200" dirty="0">
                <a:solidFill>
                  <a:schemeClr val="tx1"/>
                </a:solidFill>
                <a:latin typeface="+mn-lt"/>
                <a:ea typeface="+mn-ea"/>
                <a:cs typeface="+mn-cs"/>
              </a:rPr>
              <a:t>（都在分子），但是角度不一樣，</a:t>
            </a:r>
            <a:r>
              <a:rPr lang="en-US" altLang="zh-TW" sz="1200" b="1" i="0" kern="1200" dirty="0">
                <a:solidFill>
                  <a:schemeClr val="tx1"/>
                </a:solidFill>
                <a:latin typeface="+mn-lt"/>
                <a:ea typeface="+mn-ea"/>
                <a:cs typeface="+mn-cs"/>
              </a:rPr>
              <a:t>Precision</a:t>
            </a:r>
            <a:r>
              <a:rPr lang="zh-TW" altLang="en-US" sz="1200" b="1" i="0" kern="1200" dirty="0">
                <a:solidFill>
                  <a:schemeClr val="tx1"/>
                </a:solidFill>
                <a:latin typeface="+mn-lt"/>
                <a:ea typeface="+mn-ea"/>
                <a:cs typeface="+mn-cs"/>
              </a:rPr>
              <a:t>看的是在預測正向的情形下，實際的「精準度」是多少，而</a:t>
            </a:r>
            <a:r>
              <a:rPr lang="en-US" altLang="zh-TW" sz="1200" b="1" i="0" kern="1200" dirty="0">
                <a:solidFill>
                  <a:schemeClr val="tx1"/>
                </a:solidFill>
                <a:latin typeface="+mn-lt"/>
                <a:ea typeface="+mn-ea"/>
                <a:cs typeface="+mn-cs"/>
              </a:rPr>
              <a:t>Recall</a:t>
            </a:r>
            <a:r>
              <a:rPr lang="zh-TW" altLang="en-US" sz="1200" b="1" i="0" kern="1200" dirty="0">
                <a:solidFill>
                  <a:schemeClr val="tx1"/>
                </a:solidFill>
                <a:latin typeface="+mn-lt"/>
                <a:ea typeface="+mn-ea"/>
                <a:cs typeface="+mn-cs"/>
              </a:rPr>
              <a:t>則是看在實際情形為正向的狀況下，預測「能召回多少」正向的答案</a:t>
            </a:r>
            <a:r>
              <a:rPr lang="zh-TW" altLang="en-US" sz="1200" b="0" i="0" kern="1200" dirty="0">
                <a:solidFill>
                  <a:schemeClr val="tx1"/>
                </a:solidFill>
                <a:latin typeface="+mn-lt"/>
                <a:ea typeface="+mn-ea"/>
                <a:cs typeface="+mn-cs"/>
              </a:rPr>
              <a:t>一樣的，如果是門禁系統，我們希望</a:t>
            </a:r>
            <a:r>
              <a:rPr lang="en-US" altLang="zh-TW" sz="1200" b="0" i="0" kern="1200" dirty="0">
                <a:solidFill>
                  <a:schemeClr val="tx1"/>
                </a:solidFill>
                <a:latin typeface="+mn-lt"/>
                <a:ea typeface="+mn-ea"/>
                <a:cs typeface="+mn-cs"/>
              </a:rPr>
              <a:t>Precision</a:t>
            </a:r>
            <a:r>
              <a:rPr lang="zh-TW" altLang="en-US" sz="1200" b="0" i="0" kern="1200" dirty="0">
                <a:solidFill>
                  <a:schemeClr val="tx1"/>
                </a:solidFill>
                <a:latin typeface="+mn-lt"/>
                <a:ea typeface="+mn-ea"/>
                <a:cs typeface="+mn-cs"/>
              </a:rPr>
              <a:t>可以很高，</a:t>
            </a:r>
            <a:r>
              <a:rPr lang="en-US" altLang="zh-TW" sz="1200" b="0" i="0" kern="1200" dirty="0">
                <a:solidFill>
                  <a:schemeClr val="tx1"/>
                </a:solidFill>
                <a:latin typeface="+mn-lt"/>
                <a:ea typeface="+mn-ea"/>
                <a:cs typeface="+mn-cs"/>
              </a:rPr>
              <a:t>Recall</a:t>
            </a:r>
            <a:r>
              <a:rPr lang="zh-TW" altLang="en-US" sz="1200" b="0" i="0" kern="1200" dirty="0">
                <a:solidFill>
                  <a:schemeClr val="tx1"/>
                </a:solidFill>
                <a:latin typeface="+mn-lt"/>
                <a:ea typeface="+mn-ea"/>
                <a:cs typeface="+mn-cs"/>
              </a:rPr>
              <a:t>就相較比較不重要，如果是廣告投放，則</a:t>
            </a:r>
            <a:r>
              <a:rPr lang="en-US" altLang="zh-TW" sz="1200" b="0" i="0" kern="1200" dirty="0">
                <a:solidFill>
                  <a:schemeClr val="tx1"/>
                </a:solidFill>
                <a:latin typeface="+mn-lt"/>
                <a:ea typeface="+mn-ea"/>
                <a:cs typeface="+mn-cs"/>
              </a:rPr>
              <a:t>Recall</a:t>
            </a:r>
            <a:r>
              <a:rPr lang="zh-TW" altLang="en-US" sz="1200" b="0" i="0" kern="1200" dirty="0">
                <a:solidFill>
                  <a:schemeClr val="tx1"/>
                </a:solidFill>
                <a:latin typeface="+mn-lt"/>
                <a:ea typeface="+mn-ea"/>
                <a:cs typeface="+mn-cs"/>
              </a:rPr>
              <a:t>很重要，越大越好，</a:t>
            </a:r>
            <a:r>
              <a:rPr lang="en-US" altLang="zh-TW" sz="1200" b="0" i="0" kern="1200" dirty="0">
                <a:solidFill>
                  <a:schemeClr val="tx1"/>
                </a:solidFill>
                <a:latin typeface="+mn-lt"/>
                <a:ea typeface="+mn-ea"/>
                <a:cs typeface="+mn-cs"/>
              </a:rPr>
              <a:t>Precision</a:t>
            </a:r>
            <a:r>
              <a:rPr lang="zh-TW" altLang="en-US" sz="1200" b="0" i="0" kern="1200" dirty="0">
                <a:solidFill>
                  <a:schemeClr val="tx1"/>
                </a:solidFill>
                <a:latin typeface="+mn-lt"/>
                <a:ea typeface="+mn-ea"/>
                <a:cs typeface="+mn-cs"/>
              </a:rPr>
              <a:t>就顯得沒這麼重要了</a:t>
            </a:r>
            <a:r>
              <a:rPr lang="en-US" altLang="zh-TW" sz="1200" b="1" i="0" kern="1200" dirty="0">
                <a:solidFill>
                  <a:schemeClr val="tx1"/>
                </a:solidFill>
                <a:latin typeface="+mn-lt"/>
                <a:ea typeface="+mn-ea"/>
                <a:cs typeface="+mn-cs"/>
              </a:rPr>
              <a:t>Precision</a:t>
            </a:r>
            <a:r>
              <a:rPr lang="zh-TW" altLang="en-US" sz="1200" b="1" i="0" kern="1200" dirty="0">
                <a:solidFill>
                  <a:schemeClr val="tx1"/>
                </a:solidFill>
                <a:latin typeface="+mn-lt"/>
                <a:ea typeface="+mn-ea"/>
                <a:cs typeface="+mn-cs"/>
              </a:rPr>
              <a:t>和</a:t>
            </a:r>
            <a:r>
              <a:rPr lang="en-US" altLang="zh-TW" sz="1200" b="1" i="0" kern="1200" dirty="0">
                <a:solidFill>
                  <a:schemeClr val="tx1"/>
                </a:solidFill>
                <a:latin typeface="+mn-lt"/>
                <a:ea typeface="+mn-ea"/>
                <a:cs typeface="+mn-cs"/>
              </a:rPr>
              <a:t>Recall</a:t>
            </a:r>
            <a:r>
              <a:rPr lang="zh-TW" altLang="en-US" sz="1200" b="1" i="0" kern="1200" dirty="0">
                <a:solidFill>
                  <a:schemeClr val="tx1"/>
                </a:solidFill>
                <a:latin typeface="+mn-lt"/>
                <a:ea typeface="+mn-ea"/>
                <a:cs typeface="+mn-cs"/>
              </a:rPr>
              <a:t>都不去考慮</a:t>
            </a:r>
            <a:r>
              <a:rPr lang="en-US" altLang="zh-TW" sz="1200" b="1" i="0" kern="1200" dirty="0">
                <a:solidFill>
                  <a:schemeClr val="tx1"/>
                </a:solidFill>
                <a:latin typeface="+mn-lt"/>
                <a:ea typeface="+mn-ea"/>
                <a:cs typeface="+mn-cs"/>
              </a:rPr>
              <a:t>True Negative</a:t>
            </a:r>
            <a:r>
              <a:rPr lang="zh-TW" altLang="en-US" sz="1200" b="0" i="0" kern="1200" dirty="0">
                <a:solidFill>
                  <a:schemeClr val="tx1"/>
                </a:solidFill>
                <a:latin typeface="+mn-lt"/>
                <a:ea typeface="+mn-ea"/>
                <a:cs typeface="+mn-cs"/>
              </a:rPr>
              <a:t>，以上面</a:t>
            </a:r>
            <a:r>
              <a:rPr lang="en-US" altLang="zh-TW" sz="1200" b="0" i="0" kern="1200" dirty="0">
                <a:solidFill>
                  <a:schemeClr val="tx1"/>
                </a:solidFill>
                <a:latin typeface="+mn-lt"/>
                <a:ea typeface="+mn-ea"/>
                <a:cs typeface="+mn-cs"/>
              </a:rPr>
              <a:t>CEO</a:t>
            </a:r>
            <a:r>
              <a:rPr lang="zh-TW" altLang="en-US" sz="1200" b="0" i="0" kern="1200" dirty="0">
                <a:solidFill>
                  <a:schemeClr val="tx1"/>
                </a:solidFill>
                <a:latin typeface="+mn-lt"/>
                <a:ea typeface="+mn-ea"/>
                <a:cs typeface="+mn-cs"/>
              </a:rPr>
              <a:t>的例子，大部分的人都不會當上</a:t>
            </a:r>
            <a:r>
              <a:rPr lang="en-US" altLang="zh-TW" sz="1200" b="0" i="0" kern="1200" dirty="0">
                <a:solidFill>
                  <a:schemeClr val="tx1"/>
                </a:solidFill>
                <a:latin typeface="+mn-lt"/>
                <a:ea typeface="+mn-ea"/>
                <a:cs typeface="+mn-cs"/>
              </a:rPr>
              <a:t>CEO</a:t>
            </a:r>
            <a:r>
              <a:rPr lang="zh-TW" altLang="en-US" sz="1200" b="0" i="0" kern="1200" dirty="0">
                <a:solidFill>
                  <a:schemeClr val="tx1"/>
                </a:solidFill>
                <a:latin typeface="+mn-lt"/>
                <a:ea typeface="+mn-ea"/>
                <a:cs typeface="+mn-cs"/>
              </a:rPr>
              <a:t>，所以預測這一塊並不是那麼重要，反而我們應該關心的是應該當上</a:t>
            </a:r>
            <a:r>
              <a:rPr lang="en-US" altLang="zh-TW" sz="1200" b="0" i="0" kern="1200" dirty="0">
                <a:solidFill>
                  <a:schemeClr val="tx1"/>
                </a:solidFill>
                <a:latin typeface="+mn-lt"/>
                <a:ea typeface="+mn-ea"/>
                <a:cs typeface="+mn-cs"/>
              </a:rPr>
              <a:t>CEO</a:t>
            </a:r>
            <a:r>
              <a:rPr lang="zh-TW" altLang="en-US" sz="1200" b="0" i="0" kern="1200" dirty="0">
                <a:solidFill>
                  <a:schemeClr val="tx1"/>
                </a:solidFill>
                <a:latin typeface="+mn-lt"/>
                <a:ea typeface="+mn-ea"/>
                <a:cs typeface="+mn-cs"/>
              </a:rPr>
              <a:t>的沒被預測到，以及沒當上</a:t>
            </a:r>
            <a:r>
              <a:rPr lang="en-US" altLang="zh-TW" sz="1200" b="0" i="0" kern="1200" dirty="0">
                <a:solidFill>
                  <a:schemeClr val="tx1"/>
                </a:solidFill>
                <a:latin typeface="+mn-lt"/>
                <a:ea typeface="+mn-ea"/>
                <a:cs typeface="+mn-cs"/>
              </a:rPr>
              <a:t>CEO</a:t>
            </a:r>
            <a:r>
              <a:rPr lang="zh-TW" altLang="en-US" sz="1200" b="0" i="0" kern="1200" dirty="0">
                <a:solidFill>
                  <a:schemeClr val="tx1"/>
                </a:solidFill>
                <a:latin typeface="+mn-lt"/>
                <a:ea typeface="+mn-ea"/>
                <a:cs typeface="+mn-cs"/>
              </a:rPr>
              <a:t>的卻被預測到了的兩種情形</a:t>
            </a:r>
          </a:p>
          <a:p>
            <a:r>
              <a:rPr lang="zh-TW" altLang="en-US" sz="1200" b="0" i="0" kern="1200" dirty="0">
                <a:solidFill>
                  <a:schemeClr val="tx1"/>
                </a:solidFill>
                <a:latin typeface="+mn-lt"/>
                <a:ea typeface="+mn-ea"/>
                <a:cs typeface="+mn-cs"/>
              </a:rPr>
              <a:t>如果今天我覺得</a:t>
            </a:r>
            <a:r>
              <a:rPr lang="en-US" altLang="zh-TW" sz="1200" b="0" i="0" kern="1200" dirty="0">
                <a:solidFill>
                  <a:schemeClr val="tx1"/>
                </a:solidFill>
                <a:latin typeface="+mn-lt"/>
                <a:ea typeface="+mn-ea"/>
                <a:cs typeface="+mn-cs"/>
              </a:rPr>
              <a:t>Precision</a:t>
            </a:r>
            <a:r>
              <a:rPr lang="zh-TW" altLang="en-US" sz="1200" b="0" i="0" kern="1200" dirty="0">
                <a:solidFill>
                  <a:schemeClr val="tx1"/>
                </a:solidFill>
                <a:latin typeface="+mn-lt"/>
                <a:ea typeface="+mn-ea"/>
                <a:cs typeface="+mn-cs"/>
              </a:rPr>
              <a:t>和</a:t>
            </a:r>
            <a:r>
              <a:rPr lang="en-US" altLang="zh-TW" sz="1200" b="0" i="0" kern="1200" dirty="0">
                <a:solidFill>
                  <a:schemeClr val="tx1"/>
                </a:solidFill>
                <a:latin typeface="+mn-lt"/>
                <a:ea typeface="+mn-ea"/>
                <a:cs typeface="+mn-cs"/>
              </a:rPr>
              <a:t>Recall</a:t>
            </a:r>
            <a:r>
              <a:rPr lang="zh-TW" altLang="en-US" sz="1200" b="0" i="0" kern="1200" dirty="0">
                <a:solidFill>
                  <a:schemeClr val="tx1"/>
                </a:solidFill>
                <a:latin typeface="+mn-lt"/>
                <a:ea typeface="+mn-ea"/>
                <a:cs typeface="+mn-cs"/>
              </a:rPr>
              <a:t>都同等重要，我想要用一個指標來統合標誌它，這就是</a:t>
            </a:r>
            <a:r>
              <a:rPr lang="en-US" altLang="zh-TW" sz="1200" b="0" i="0" kern="1200" dirty="0">
                <a:solidFill>
                  <a:schemeClr val="tx1"/>
                </a:solidFill>
                <a:latin typeface="+mn-lt"/>
                <a:ea typeface="+mn-ea"/>
                <a:cs typeface="+mn-cs"/>
              </a:rPr>
              <a:t>F1 Score</a:t>
            </a:r>
            <a:r>
              <a:rPr lang="zh-TW" altLang="en-US" sz="1200" b="0" i="0" kern="1200" dirty="0">
                <a:solidFill>
                  <a:schemeClr val="tx1"/>
                </a:solidFill>
                <a:latin typeface="+mn-lt"/>
                <a:ea typeface="+mn-ea"/>
                <a:cs typeface="+mn-cs"/>
              </a:rPr>
              <a:t>或稱</a:t>
            </a:r>
            <a:r>
              <a:rPr lang="en-US" altLang="zh-TW" sz="1200" b="0" i="0" kern="1200" dirty="0">
                <a:solidFill>
                  <a:schemeClr val="tx1"/>
                </a:solidFill>
                <a:latin typeface="+mn-lt"/>
                <a:ea typeface="+mn-ea"/>
                <a:cs typeface="+mn-cs"/>
              </a:rPr>
              <a:t>F1 Measure</a:t>
            </a:r>
            <a:r>
              <a:rPr lang="zh-TW" altLang="en-US" sz="1200" b="0" i="0" kern="1200" dirty="0">
                <a:solidFill>
                  <a:schemeClr val="tx1"/>
                </a:solidFill>
                <a:latin typeface="+mn-lt"/>
                <a:ea typeface="+mn-ea"/>
                <a:cs typeface="+mn-cs"/>
              </a:rPr>
              <a:t>，它是</a:t>
            </a:r>
            <a:r>
              <a:rPr lang="en-US" altLang="zh-TW" sz="1200" b="0" i="0" kern="1200" dirty="0">
                <a:solidFill>
                  <a:schemeClr val="tx1"/>
                </a:solidFill>
                <a:latin typeface="+mn-lt"/>
                <a:ea typeface="+mn-ea"/>
                <a:cs typeface="+mn-cs"/>
              </a:rPr>
              <a:t>F Measure</a:t>
            </a:r>
            <a:r>
              <a:rPr lang="zh-TW" altLang="en-US" sz="1200" b="0" i="0" kern="1200" dirty="0">
                <a:solidFill>
                  <a:schemeClr val="tx1"/>
                </a:solidFill>
                <a:latin typeface="+mn-lt"/>
                <a:ea typeface="+mn-ea"/>
                <a:cs typeface="+mn-cs"/>
              </a:rPr>
              <a:t>的一個特例，當</a:t>
            </a:r>
            <a:r>
              <a:rPr lang="en-US" altLang="zh-TW" sz="1200" b="0" i="0" kern="1200" dirty="0" err="1">
                <a:solidFill>
                  <a:schemeClr val="tx1"/>
                </a:solidFill>
                <a:latin typeface="+mn-lt"/>
                <a:ea typeface="+mn-ea"/>
                <a:cs typeface="+mn-cs"/>
              </a:rPr>
              <a:t>belta</a:t>
            </a:r>
            <a:r>
              <a:rPr lang="en-US" altLang="zh-TW" sz="1200" b="0" i="0" kern="1200" dirty="0">
                <a:solidFill>
                  <a:schemeClr val="tx1"/>
                </a:solidFill>
                <a:latin typeface="+mn-lt"/>
                <a:ea typeface="+mn-ea"/>
                <a:cs typeface="+mn-cs"/>
              </a:rPr>
              <a:t>=1</a:t>
            </a:r>
            <a:r>
              <a:rPr lang="zh-TW" altLang="en-US" sz="1200" b="0" i="0" kern="1200" dirty="0">
                <a:solidFill>
                  <a:schemeClr val="tx1"/>
                </a:solidFill>
                <a:latin typeface="+mn-lt"/>
                <a:ea typeface="+mn-ea"/>
                <a:cs typeface="+mn-cs"/>
              </a:rPr>
              <a:t>時就是</a:t>
            </a:r>
            <a:r>
              <a:rPr lang="en-US" altLang="zh-TW" sz="1200" b="0" i="0" kern="1200" dirty="0">
                <a:solidFill>
                  <a:schemeClr val="tx1"/>
                </a:solidFill>
                <a:latin typeface="+mn-lt"/>
                <a:ea typeface="+mn-ea"/>
                <a:cs typeface="+mn-cs"/>
              </a:rPr>
              <a:t>F1 Measure</a:t>
            </a:r>
            <a:r>
              <a:rPr lang="zh-TW" altLang="en-US" sz="1200" b="0" i="0" kern="1200" dirty="0">
                <a:solidFill>
                  <a:schemeClr val="tx1"/>
                </a:solidFill>
                <a:latin typeface="+mn-lt"/>
                <a:ea typeface="+mn-ea"/>
                <a:cs typeface="+mn-cs"/>
              </a:rPr>
              <a:t>，代表</a:t>
            </a:r>
            <a:r>
              <a:rPr lang="en-US" altLang="zh-TW" sz="1200" b="0" i="0" kern="1200" dirty="0">
                <a:solidFill>
                  <a:schemeClr val="tx1"/>
                </a:solidFill>
                <a:latin typeface="+mn-lt"/>
                <a:ea typeface="+mn-ea"/>
                <a:cs typeface="+mn-cs"/>
              </a:rPr>
              <a:t>Precision</a:t>
            </a:r>
            <a:r>
              <a:rPr lang="zh-TW" altLang="en-US" sz="1200" b="0" i="0" kern="1200" dirty="0">
                <a:solidFill>
                  <a:schemeClr val="tx1"/>
                </a:solidFill>
                <a:latin typeface="+mn-lt"/>
                <a:ea typeface="+mn-ea"/>
                <a:cs typeface="+mn-cs"/>
              </a:rPr>
              <a:t>和</a:t>
            </a:r>
            <a:r>
              <a:rPr lang="en-US" altLang="zh-TW" sz="1200" b="0" i="0" kern="1200" dirty="0">
                <a:solidFill>
                  <a:schemeClr val="tx1"/>
                </a:solidFill>
                <a:latin typeface="+mn-lt"/>
                <a:ea typeface="+mn-ea"/>
                <a:cs typeface="+mn-cs"/>
              </a:rPr>
              <a:t>Recall</a:t>
            </a:r>
            <a:r>
              <a:rPr lang="zh-TW" altLang="en-US" sz="1200" b="0" i="0" kern="1200" dirty="0">
                <a:solidFill>
                  <a:schemeClr val="tx1"/>
                </a:solidFill>
                <a:latin typeface="+mn-lt"/>
                <a:ea typeface="+mn-ea"/>
                <a:cs typeface="+mn-cs"/>
              </a:rPr>
              <a:t>都同等重要，那如果我希望多看中一點</a:t>
            </a:r>
            <a:r>
              <a:rPr lang="en-US" altLang="zh-TW" sz="1200" b="0" i="0" kern="1200" dirty="0">
                <a:solidFill>
                  <a:schemeClr val="tx1"/>
                </a:solidFill>
                <a:latin typeface="+mn-lt"/>
                <a:ea typeface="+mn-ea"/>
                <a:cs typeface="+mn-cs"/>
              </a:rPr>
              <a:t>Precision</a:t>
            </a:r>
            <a:r>
              <a:rPr lang="zh-TW" altLang="en-US" sz="1200" b="0" i="0" kern="1200" dirty="0">
                <a:solidFill>
                  <a:schemeClr val="tx1"/>
                </a:solidFill>
                <a:latin typeface="+mn-lt"/>
                <a:ea typeface="+mn-ea"/>
                <a:cs typeface="+mn-cs"/>
              </a:rPr>
              <a:t>，那</a:t>
            </a:r>
            <a:r>
              <a:rPr lang="en-US" altLang="zh-TW" sz="1200" b="0" i="0" u="none" strike="noStrike" kern="1200" dirty="0" err="1">
                <a:solidFill>
                  <a:schemeClr val="tx1"/>
                </a:solidFill>
                <a:latin typeface="+mn-lt"/>
                <a:ea typeface="+mn-ea"/>
                <a:cs typeface="+mn-cs"/>
              </a:rPr>
              <a:t>beltabelta</a:t>
            </a:r>
            <a:r>
              <a:rPr lang="zh-TW" altLang="en-US" sz="1200" b="0" i="0" kern="1200" dirty="0">
                <a:solidFill>
                  <a:schemeClr val="tx1"/>
                </a:solidFill>
                <a:latin typeface="+mn-lt"/>
                <a:ea typeface="+mn-ea"/>
                <a:cs typeface="+mn-cs"/>
              </a:rPr>
              <a:t>就可以選擇小一點，當</a:t>
            </a:r>
            <a:r>
              <a:rPr lang="en-US" altLang="zh-TW" sz="1200" b="0" i="0" u="none" strike="noStrike" kern="1200" dirty="0" err="1">
                <a:solidFill>
                  <a:schemeClr val="tx1"/>
                </a:solidFill>
                <a:latin typeface="+mn-lt"/>
                <a:ea typeface="+mn-ea"/>
                <a:cs typeface="+mn-cs"/>
              </a:rPr>
              <a:t>belta</a:t>
            </a:r>
            <a:r>
              <a:rPr lang="en-US" altLang="zh-TW" sz="1200" b="0" i="0" u="none" strike="noStrike" kern="1200" dirty="0">
                <a:solidFill>
                  <a:schemeClr val="tx1"/>
                </a:solidFill>
                <a:latin typeface="+mn-lt"/>
                <a:ea typeface="+mn-ea"/>
                <a:cs typeface="+mn-cs"/>
              </a:rPr>
              <a:t>=0belta=0</a:t>
            </a:r>
            <a:r>
              <a:rPr lang="zh-TW" altLang="en-US" sz="1200" b="0" i="0" kern="1200" dirty="0">
                <a:solidFill>
                  <a:schemeClr val="tx1"/>
                </a:solidFill>
                <a:latin typeface="+mn-lt"/>
                <a:ea typeface="+mn-ea"/>
                <a:cs typeface="+mn-cs"/>
              </a:rPr>
              <a:t>時，</a:t>
            </a:r>
            <a:r>
              <a:rPr lang="en-US" altLang="zh-TW" sz="1200" b="0" i="0" kern="1200" dirty="0">
                <a:solidFill>
                  <a:schemeClr val="tx1"/>
                </a:solidFill>
                <a:latin typeface="+mn-lt"/>
                <a:ea typeface="+mn-ea"/>
                <a:cs typeface="+mn-cs"/>
              </a:rPr>
              <a:t>F Measure</a:t>
            </a:r>
            <a:r>
              <a:rPr lang="zh-TW" altLang="en-US" sz="1200" b="0" i="0" kern="1200" dirty="0">
                <a:solidFill>
                  <a:schemeClr val="tx1"/>
                </a:solidFill>
                <a:latin typeface="+mn-lt"/>
                <a:ea typeface="+mn-ea"/>
                <a:cs typeface="+mn-cs"/>
              </a:rPr>
              <a:t>就是</a:t>
            </a:r>
            <a:r>
              <a:rPr lang="en-US" altLang="zh-TW" sz="1200" b="0" i="0" kern="1200" dirty="0">
                <a:solidFill>
                  <a:schemeClr val="tx1"/>
                </a:solidFill>
                <a:latin typeface="+mn-lt"/>
                <a:ea typeface="+mn-ea"/>
                <a:cs typeface="+mn-cs"/>
              </a:rPr>
              <a:t>Precision</a:t>
            </a:r>
            <a:r>
              <a:rPr lang="zh-TW" altLang="en-US" sz="1200" b="0" i="0" kern="1200" dirty="0">
                <a:solidFill>
                  <a:schemeClr val="tx1"/>
                </a:solidFill>
                <a:latin typeface="+mn-lt"/>
                <a:ea typeface="+mn-ea"/>
                <a:cs typeface="+mn-cs"/>
              </a:rPr>
              <a:t>；如果我希望多看中一點</a:t>
            </a:r>
            <a:r>
              <a:rPr lang="en-US" altLang="zh-TW" sz="1200" b="0" i="0" kern="1200" dirty="0">
                <a:solidFill>
                  <a:schemeClr val="tx1"/>
                </a:solidFill>
                <a:latin typeface="+mn-lt"/>
                <a:ea typeface="+mn-ea"/>
                <a:cs typeface="+mn-cs"/>
              </a:rPr>
              <a:t>Recall</a:t>
            </a:r>
            <a:r>
              <a:rPr lang="zh-TW" altLang="en-US" sz="1200" b="0" i="0" kern="1200" dirty="0">
                <a:solidFill>
                  <a:schemeClr val="tx1"/>
                </a:solidFill>
                <a:latin typeface="+mn-lt"/>
                <a:ea typeface="+mn-ea"/>
                <a:cs typeface="+mn-cs"/>
              </a:rPr>
              <a:t>，那</a:t>
            </a:r>
            <a:r>
              <a:rPr lang="en-US" altLang="zh-TW" sz="1200" b="0" i="0" kern="1200" dirty="0" err="1">
                <a:solidFill>
                  <a:schemeClr val="tx1"/>
                </a:solidFill>
                <a:latin typeface="+mn-lt"/>
                <a:ea typeface="+mn-ea"/>
                <a:cs typeface="+mn-cs"/>
              </a:rPr>
              <a:t>belta</a:t>
            </a:r>
            <a:r>
              <a:rPr lang="zh-TW" altLang="en-US" sz="1200" b="0" i="0" kern="1200" dirty="0">
                <a:solidFill>
                  <a:schemeClr val="tx1"/>
                </a:solidFill>
                <a:latin typeface="+mn-lt"/>
                <a:ea typeface="+mn-ea"/>
                <a:cs typeface="+mn-cs"/>
              </a:rPr>
              <a:t>就可以選擇大一點，當</a:t>
            </a:r>
            <a:r>
              <a:rPr lang="en-US" altLang="zh-TW" sz="1200" b="0" i="0" kern="1200" dirty="0" err="1">
                <a:solidFill>
                  <a:schemeClr val="tx1"/>
                </a:solidFill>
                <a:latin typeface="+mn-lt"/>
                <a:ea typeface="+mn-ea"/>
                <a:cs typeface="+mn-cs"/>
              </a:rPr>
              <a:t>belta</a:t>
            </a:r>
            <a:r>
              <a:rPr lang="zh-TW" altLang="en-US" sz="1200" b="0" i="0" kern="1200" dirty="0">
                <a:solidFill>
                  <a:schemeClr val="tx1"/>
                </a:solidFill>
                <a:latin typeface="+mn-lt"/>
                <a:ea typeface="+mn-ea"/>
                <a:cs typeface="+mn-cs"/>
              </a:rPr>
              <a:t>無限大時，</a:t>
            </a:r>
            <a:r>
              <a:rPr lang="en-US" altLang="zh-TW" sz="1200" b="0" i="0" kern="1200" dirty="0">
                <a:solidFill>
                  <a:schemeClr val="tx1"/>
                </a:solidFill>
                <a:latin typeface="+mn-lt"/>
                <a:ea typeface="+mn-ea"/>
                <a:cs typeface="+mn-cs"/>
              </a:rPr>
              <a:t>F Measure</a:t>
            </a:r>
            <a:r>
              <a:rPr lang="zh-TW" altLang="en-US" sz="1200" b="0" i="0" kern="1200" dirty="0">
                <a:solidFill>
                  <a:schemeClr val="tx1"/>
                </a:solidFill>
                <a:latin typeface="+mn-lt"/>
                <a:ea typeface="+mn-ea"/>
                <a:cs typeface="+mn-cs"/>
              </a:rPr>
              <a:t>就是</a:t>
            </a:r>
            <a:r>
              <a:rPr lang="en-US" altLang="zh-TW" sz="1200" b="0" i="0" kern="1200" dirty="0">
                <a:solidFill>
                  <a:schemeClr val="tx1"/>
                </a:solidFill>
                <a:latin typeface="+mn-lt"/>
                <a:ea typeface="+mn-ea"/>
                <a:cs typeface="+mn-cs"/>
              </a:rPr>
              <a:t>Recall</a:t>
            </a:r>
            <a:endParaRPr lang="zh-TW" altLang="en-US" sz="1200" b="0" i="0" kern="1200" dirty="0">
              <a:solidFill>
                <a:schemeClr val="tx1"/>
              </a:solidFill>
              <a:latin typeface="+mn-lt"/>
              <a:ea typeface="+mn-ea"/>
              <a:cs typeface="+mn-cs"/>
            </a:endParaRPr>
          </a:p>
          <a:p>
            <a:r>
              <a:rPr lang="zh-TW" altLang="en-US" sz="1200" b="0" i="0" kern="1200" dirty="0">
                <a:solidFill>
                  <a:schemeClr val="tx1"/>
                </a:solidFill>
                <a:latin typeface="+mn-lt"/>
                <a:ea typeface="+mn-ea"/>
                <a:cs typeface="+mn-cs"/>
              </a:rPr>
              <a:t>如果你仔細看</a:t>
            </a:r>
            <a:r>
              <a:rPr lang="en-US" altLang="zh-TW" sz="1200" b="0" i="0" kern="1200" dirty="0">
                <a:solidFill>
                  <a:schemeClr val="tx1"/>
                </a:solidFill>
                <a:latin typeface="+mn-lt"/>
                <a:ea typeface="+mn-ea"/>
                <a:cs typeface="+mn-cs"/>
              </a:rPr>
              <a:t>F1 Measure</a:t>
            </a:r>
            <a:r>
              <a:rPr lang="zh-TW" altLang="en-US" sz="1200" b="0" i="0" kern="1200" dirty="0">
                <a:solidFill>
                  <a:schemeClr val="tx1"/>
                </a:solidFill>
                <a:latin typeface="+mn-lt"/>
                <a:ea typeface="+mn-ea"/>
                <a:cs typeface="+mn-cs"/>
              </a:rPr>
              <a:t>，你會發現它的平均方法是「調和平均」，帶大家</a:t>
            </a:r>
            <a:r>
              <a:rPr lang="en-US" altLang="zh-TW" sz="1200" b="0" i="0" kern="1200" dirty="0">
                <a:solidFill>
                  <a:schemeClr val="tx1"/>
                </a:solidFill>
                <a:latin typeface="+mn-lt"/>
                <a:ea typeface="+mn-ea"/>
                <a:cs typeface="+mn-cs"/>
              </a:rPr>
              <a:t>go-through</a:t>
            </a:r>
            <a:r>
              <a:rPr lang="zh-TW" altLang="en-US" sz="1200" b="0" i="0" kern="1200" dirty="0">
                <a:solidFill>
                  <a:schemeClr val="tx1"/>
                </a:solidFill>
                <a:latin typeface="+mn-lt"/>
                <a:ea typeface="+mn-ea"/>
                <a:cs typeface="+mn-cs"/>
              </a:rPr>
              <a:t>三種平均方法，你就能明白為什麼要使用調和平均了下圖列出了三種平均方法的使用時機，我們要去了解資料或數列的特性，我們才能知道要採取哪種平均方法較為恰當，大多情況算數平均都可以使用，因為我們都假設有線性關係存在，譬如說平均距離；幾何平均常用於人口計算，因為人口增加是成比例增加的；調和平均常用於計算平均速率，在固定距離下，所花時間就是平均速率，這數據成倒數關係，而</a:t>
            </a:r>
            <a:r>
              <a:rPr lang="en-US" altLang="zh-TW" sz="1200" b="0" i="0" kern="1200" dirty="0">
                <a:solidFill>
                  <a:schemeClr val="tx1"/>
                </a:solidFill>
                <a:latin typeface="+mn-lt"/>
                <a:ea typeface="+mn-ea"/>
                <a:cs typeface="+mn-cs"/>
              </a:rPr>
              <a:t>F1 Measure</a:t>
            </a:r>
            <a:r>
              <a:rPr lang="zh-TW" altLang="en-US" sz="1200" b="0" i="0" kern="1200" dirty="0">
                <a:solidFill>
                  <a:schemeClr val="tx1"/>
                </a:solidFill>
                <a:latin typeface="+mn-lt"/>
                <a:ea typeface="+mn-ea"/>
                <a:cs typeface="+mn-cs"/>
              </a:rPr>
              <a:t>也同樣是這樣的數據特性，在固定</a:t>
            </a:r>
            <a:r>
              <a:rPr lang="en-US" altLang="zh-TW" sz="1200" b="0" i="0" kern="1200" dirty="0">
                <a:solidFill>
                  <a:schemeClr val="tx1"/>
                </a:solidFill>
                <a:latin typeface="+mn-lt"/>
                <a:ea typeface="+mn-ea"/>
                <a:cs typeface="+mn-cs"/>
              </a:rPr>
              <a:t>TP</a:t>
            </a:r>
            <a:r>
              <a:rPr lang="zh-TW" altLang="en-US" sz="1200" b="0" i="0" kern="1200" dirty="0">
                <a:solidFill>
                  <a:schemeClr val="tx1"/>
                </a:solidFill>
                <a:latin typeface="+mn-lt"/>
                <a:ea typeface="+mn-ea"/>
                <a:cs typeface="+mn-cs"/>
              </a:rPr>
              <a:t>的情況下，有不同的分母，所以這裡使用調和平均較為適當</a:t>
            </a:r>
          </a:p>
          <a:p>
            <a:r>
              <a:rPr lang="zh-TW" altLang="en-US" sz="1200" b="0" i="0" kern="1200" dirty="0">
                <a:solidFill>
                  <a:schemeClr val="tx1"/>
                </a:solidFill>
                <a:latin typeface="+mn-lt"/>
                <a:ea typeface="+mn-ea"/>
                <a:cs typeface="+mn-cs"/>
              </a:rPr>
              <a:t>下圖的名詞看一下有印象就好</a:t>
            </a:r>
          </a:p>
          <a:p>
            <a:r>
              <a:rPr lang="zh-TW" altLang="en-US" sz="1200" b="0" i="0" kern="1200" dirty="0">
                <a:solidFill>
                  <a:schemeClr val="tx1"/>
                </a:solidFill>
                <a:latin typeface="+mn-lt"/>
                <a:ea typeface="+mn-ea"/>
                <a:cs typeface="+mn-cs"/>
              </a:rPr>
              <a:t>最後這頁來講一下醫學上常用的指標，首先是</a:t>
            </a:r>
            <a:r>
              <a:rPr lang="en-US" altLang="zh-TW" sz="1200" b="0" i="0" kern="1200" dirty="0">
                <a:solidFill>
                  <a:schemeClr val="tx1"/>
                </a:solidFill>
                <a:latin typeface="+mn-lt"/>
                <a:ea typeface="+mn-ea"/>
                <a:cs typeface="+mn-cs"/>
              </a:rPr>
              <a:t>Prevalence</a:t>
            </a:r>
            <a:r>
              <a:rPr lang="zh-TW" altLang="en-US" sz="1200" b="0" i="0" kern="1200" dirty="0">
                <a:solidFill>
                  <a:schemeClr val="tx1"/>
                </a:solidFill>
                <a:latin typeface="+mn-lt"/>
                <a:ea typeface="+mn-ea"/>
                <a:cs typeface="+mn-cs"/>
              </a:rPr>
              <a:t>（盛行率），如果以人口當作所有的樣本，實際得病的患者所佔的比例就代表這個病的盛行情況如果今天有一個診斷方法可以判定病人是否有得此病，有兩個指標可以看，那就是</a:t>
            </a:r>
            <a:r>
              <a:rPr lang="en-US" altLang="zh-TW" sz="1200" b="0" i="0" kern="1200" dirty="0">
                <a:solidFill>
                  <a:schemeClr val="tx1"/>
                </a:solidFill>
                <a:latin typeface="+mn-lt"/>
                <a:ea typeface="+mn-ea"/>
                <a:cs typeface="+mn-cs"/>
              </a:rPr>
              <a:t>Sensitivity</a:t>
            </a:r>
            <a:r>
              <a:rPr lang="zh-TW" altLang="en-US" sz="1200" b="0" i="0" kern="1200" dirty="0">
                <a:solidFill>
                  <a:schemeClr val="tx1"/>
                </a:solidFill>
                <a:latin typeface="+mn-lt"/>
                <a:ea typeface="+mn-ea"/>
                <a:cs typeface="+mn-cs"/>
              </a:rPr>
              <a:t>和</a:t>
            </a:r>
            <a:r>
              <a:rPr lang="en-US" altLang="zh-TW" sz="1200" b="0" i="0" kern="1200" dirty="0">
                <a:solidFill>
                  <a:schemeClr val="tx1"/>
                </a:solidFill>
                <a:latin typeface="+mn-lt"/>
                <a:ea typeface="+mn-ea"/>
                <a:cs typeface="+mn-cs"/>
              </a:rPr>
              <a:t>Specificity</a:t>
            </a:r>
            <a:r>
              <a:rPr lang="zh-TW" altLang="en-US" sz="1200" b="0" i="0" kern="1200" dirty="0">
                <a:solidFill>
                  <a:schemeClr val="tx1"/>
                </a:solidFill>
                <a:latin typeface="+mn-lt"/>
                <a:ea typeface="+mn-ea"/>
                <a:cs typeface="+mn-cs"/>
              </a:rPr>
              <a:t>，</a:t>
            </a:r>
            <a:r>
              <a:rPr lang="en-US" altLang="zh-TW" sz="1200" b="0" i="0" kern="1200" dirty="0">
                <a:solidFill>
                  <a:schemeClr val="tx1"/>
                </a:solidFill>
                <a:latin typeface="+mn-lt"/>
                <a:ea typeface="+mn-ea"/>
                <a:cs typeface="+mn-cs"/>
              </a:rPr>
              <a:t>Sensitivity</a:t>
            </a:r>
            <a:r>
              <a:rPr lang="zh-TW" altLang="en-US" sz="1200" b="0" i="0" kern="1200" dirty="0">
                <a:solidFill>
                  <a:schemeClr val="tx1"/>
                </a:solidFill>
                <a:latin typeface="+mn-lt"/>
                <a:ea typeface="+mn-ea"/>
                <a:cs typeface="+mn-cs"/>
              </a:rPr>
              <a:t>就是</a:t>
            </a:r>
            <a:r>
              <a:rPr lang="en-US" altLang="zh-TW" sz="1200" b="0" i="0" kern="1200" dirty="0">
                <a:solidFill>
                  <a:schemeClr val="tx1"/>
                </a:solidFill>
                <a:latin typeface="+mn-lt"/>
                <a:ea typeface="+mn-ea"/>
                <a:cs typeface="+mn-cs"/>
              </a:rPr>
              <a:t>Recall</a:t>
            </a:r>
            <a:r>
              <a:rPr lang="zh-TW" altLang="en-US" sz="1200" b="0" i="0" kern="1200" dirty="0">
                <a:solidFill>
                  <a:schemeClr val="tx1"/>
                </a:solidFill>
                <a:latin typeface="+mn-lt"/>
                <a:ea typeface="+mn-ea"/>
                <a:cs typeface="+mn-cs"/>
              </a:rPr>
              <a:t>，它代表的是診斷方法是否夠靈敏可以將真正得病的人診斷出來，而</a:t>
            </a:r>
            <a:r>
              <a:rPr lang="en-US" altLang="zh-TW" sz="1200" b="0" i="0" kern="1200" dirty="0">
                <a:solidFill>
                  <a:schemeClr val="tx1"/>
                </a:solidFill>
                <a:latin typeface="+mn-lt"/>
                <a:ea typeface="+mn-ea"/>
                <a:cs typeface="+mn-cs"/>
              </a:rPr>
              <a:t>Specificity</a:t>
            </a:r>
            <a:r>
              <a:rPr lang="zh-TW" altLang="en-US" sz="1200" b="0" i="0" kern="1200" dirty="0">
                <a:solidFill>
                  <a:schemeClr val="tx1"/>
                </a:solidFill>
                <a:latin typeface="+mn-lt"/>
                <a:ea typeface="+mn-ea"/>
                <a:cs typeface="+mn-cs"/>
              </a:rPr>
              <a:t>則是代表診斷方法是否可以指出實際沒的此病的患者兩種指標都是越高越好</a:t>
            </a:r>
          </a:p>
          <a:p>
            <a:r>
              <a:rPr lang="zh-TW" altLang="en-US" sz="1200" b="0" i="0" kern="1200" dirty="0">
                <a:solidFill>
                  <a:schemeClr val="tx1"/>
                </a:solidFill>
                <a:latin typeface="+mn-lt"/>
                <a:ea typeface="+mn-ea"/>
                <a:cs typeface="+mn-cs"/>
              </a:rPr>
              <a:t>通常在醫學上，會通過一些閥值來斷定病人是否有得此病，而這個閥值就會影響</a:t>
            </a:r>
            <a:r>
              <a:rPr lang="en-US" altLang="zh-TW" sz="1200" b="0" i="0" kern="1200" dirty="0">
                <a:solidFill>
                  <a:schemeClr val="tx1"/>
                </a:solidFill>
                <a:latin typeface="+mn-lt"/>
                <a:ea typeface="+mn-ea"/>
                <a:cs typeface="+mn-cs"/>
              </a:rPr>
              <a:t>Sensitivity</a:t>
            </a:r>
            <a:r>
              <a:rPr lang="zh-TW" altLang="en-US" sz="1200" b="0" i="0" kern="1200" dirty="0">
                <a:solidFill>
                  <a:schemeClr val="tx1"/>
                </a:solidFill>
                <a:latin typeface="+mn-lt"/>
                <a:ea typeface="+mn-ea"/>
                <a:cs typeface="+mn-cs"/>
              </a:rPr>
              <a:t>和</a:t>
            </a:r>
            <a:r>
              <a:rPr lang="en-US" altLang="zh-TW" sz="1200" b="0" i="0" kern="1200" dirty="0">
                <a:solidFill>
                  <a:schemeClr val="tx1"/>
                </a:solidFill>
                <a:latin typeface="+mn-lt"/>
                <a:ea typeface="+mn-ea"/>
                <a:cs typeface="+mn-cs"/>
              </a:rPr>
              <a:t>Specificity</a:t>
            </a:r>
            <a:r>
              <a:rPr lang="zh-TW" altLang="en-US" sz="1200" b="0" i="0" kern="1200" dirty="0">
                <a:solidFill>
                  <a:schemeClr val="tx1"/>
                </a:solidFill>
                <a:latin typeface="+mn-lt"/>
                <a:ea typeface="+mn-ea"/>
                <a:cs typeface="+mn-cs"/>
              </a:rPr>
              <a:t>，這個不同閥值</a:t>
            </a:r>
            <a:r>
              <a:rPr lang="en-US" altLang="zh-TW" sz="1200" b="0" i="0" kern="1200" dirty="0">
                <a:solidFill>
                  <a:schemeClr val="tx1"/>
                </a:solidFill>
                <a:latin typeface="+mn-lt"/>
                <a:ea typeface="+mn-ea"/>
                <a:cs typeface="+mn-cs"/>
              </a:rPr>
              <a:t>Sensitivity</a:t>
            </a:r>
            <a:r>
              <a:rPr lang="zh-TW" altLang="en-US" sz="1200" b="0" i="0" kern="1200" dirty="0">
                <a:solidFill>
                  <a:schemeClr val="tx1"/>
                </a:solidFill>
                <a:latin typeface="+mn-lt"/>
                <a:ea typeface="+mn-ea"/>
                <a:cs typeface="+mn-cs"/>
              </a:rPr>
              <a:t>和</a:t>
            </a:r>
            <a:r>
              <a:rPr lang="en-US" altLang="zh-TW" sz="1200" b="0" i="0" kern="1200" dirty="0">
                <a:solidFill>
                  <a:schemeClr val="tx1"/>
                </a:solidFill>
                <a:latin typeface="+mn-lt"/>
                <a:ea typeface="+mn-ea"/>
                <a:cs typeface="+mn-cs"/>
              </a:rPr>
              <a:t>Specificity</a:t>
            </a:r>
            <a:r>
              <a:rPr lang="zh-TW" altLang="en-US" sz="1200" b="0" i="0" kern="1200" dirty="0">
                <a:solidFill>
                  <a:schemeClr val="tx1"/>
                </a:solidFill>
                <a:latin typeface="+mn-lt"/>
                <a:ea typeface="+mn-ea"/>
                <a:cs typeface="+mn-cs"/>
              </a:rPr>
              <a:t>的分布情況可以畫成</a:t>
            </a:r>
            <a:r>
              <a:rPr lang="en-US" altLang="zh-TW" sz="1200" b="0" i="0" kern="1200" dirty="0">
                <a:solidFill>
                  <a:schemeClr val="tx1"/>
                </a:solidFill>
                <a:latin typeface="+mn-lt"/>
                <a:ea typeface="+mn-ea"/>
                <a:cs typeface="+mn-cs"/>
              </a:rPr>
              <a:t>ROC Curve</a:t>
            </a:r>
            <a:r>
              <a:rPr lang="zh-TW" altLang="en-US" sz="1200" b="0" i="0" kern="1200" dirty="0">
                <a:solidFill>
                  <a:schemeClr val="tx1"/>
                </a:solidFill>
                <a:latin typeface="+mn-lt"/>
                <a:ea typeface="+mn-ea"/>
                <a:cs typeface="+mn-cs"/>
              </a:rPr>
              <a:t>，而</a:t>
            </a:r>
            <a:r>
              <a:rPr lang="en-US" altLang="zh-TW" sz="1200" b="0" i="0" kern="1200" dirty="0">
                <a:solidFill>
                  <a:schemeClr val="tx1"/>
                </a:solidFill>
                <a:latin typeface="+mn-lt"/>
                <a:ea typeface="+mn-ea"/>
                <a:cs typeface="+mn-cs"/>
              </a:rPr>
              <a:t>ROC Curve</a:t>
            </a:r>
            <a:r>
              <a:rPr lang="zh-TW" altLang="en-US" sz="1200" b="0" i="0" kern="1200" dirty="0">
                <a:solidFill>
                  <a:schemeClr val="tx1"/>
                </a:solidFill>
                <a:latin typeface="+mn-lt"/>
                <a:ea typeface="+mn-ea"/>
                <a:cs typeface="+mn-cs"/>
              </a:rPr>
              <a:t>底下的面積稱為</a:t>
            </a:r>
            <a:r>
              <a:rPr lang="en-US" altLang="zh-TW" sz="1200" b="0" i="0" kern="1200" dirty="0">
                <a:solidFill>
                  <a:schemeClr val="tx1"/>
                </a:solidFill>
                <a:latin typeface="+mn-lt"/>
                <a:ea typeface="+mn-ea"/>
                <a:cs typeface="+mn-cs"/>
              </a:rPr>
              <a:t>AUC</a:t>
            </a:r>
            <a:r>
              <a:rPr lang="zh-TW" altLang="en-US" sz="1200" b="0" i="0" kern="1200" dirty="0">
                <a:solidFill>
                  <a:schemeClr val="tx1"/>
                </a:solidFill>
                <a:latin typeface="+mn-lt"/>
                <a:ea typeface="+mn-ea"/>
                <a:cs typeface="+mn-cs"/>
              </a:rPr>
              <a:t>，最理想的情況是</a:t>
            </a:r>
            <a:r>
              <a:rPr lang="en-US" altLang="zh-TW" sz="1200" b="0" i="0" kern="1200" dirty="0">
                <a:solidFill>
                  <a:schemeClr val="tx1"/>
                </a:solidFill>
                <a:latin typeface="+mn-lt"/>
                <a:ea typeface="+mn-ea"/>
                <a:cs typeface="+mn-cs"/>
              </a:rPr>
              <a:t>AUC=1</a:t>
            </a:r>
            <a:r>
              <a:rPr lang="zh-TW" altLang="en-US" sz="1200" b="0" i="0" kern="1200" dirty="0">
                <a:solidFill>
                  <a:schemeClr val="tx1"/>
                </a:solidFill>
                <a:latin typeface="+mn-lt"/>
                <a:ea typeface="+mn-ea"/>
                <a:cs typeface="+mn-cs"/>
              </a:rPr>
              <a:t>，在這種情況下存在一種閥值，也就是左上角落，使得</a:t>
            </a:r>
            <a:r>
              <a:rPr lang="en-US" altLang="zh-TW" sz="1200" b="0" i="0" kern="1200" dirty="0">
                <a:solidFill>
                  <a:schemeClr val="tx1"/>
                </a:solidFill>
                <a:latin typeface="+mn-lt"/>
                <a:ea typeface="+mn-ea"/>
                <a:cs typeface="+mn-cs"/>
              </a:rPr>
              <a:t>Sensitivity=1</a:t>
            </a:r>
            <a:r>
              <a:rPr lang="zh-TW" altLang="en-US" sz="1200" b="0" i="0" kern="1200" dirty="0">
                <a:solidFill>
                  <a:schemeClr val="tx1"/>
                </a:solidFill>
                <a:latin typeface="+mn-lt"/>
                <a:ea typeface="+mn-ea"/>
                <a:cs typeface="+mn-cs"/>
              </a:rPr>
              <a:t>且</a:t>
            </a:r>
            <a:r>
              <a:rPr lang="en-US" altLang="zh-TW" sz="1200" b="0" i="0" kern="1200" dirty="0">
                <a:solidFill>
                  <a:schemeClr val="tx1"/>
                </a:solidFill>
                <a:latin typeface="+mn-lt"/>
                <a:ea typeface="+mn-ea"/>
                <a:cs typeface="+mn-cs"/>
              </a:rPr>
              <a:t>Specificity=1</a:t>
            </a:r>
            <a:r>
              <a:rPr lang="zh-TW" altLang="en-US" sz="1200" b="0" i="0" kern="1200" dirty="0">
                <a:solidFill>
                  <a:schemeClr val="tx1"/>
                </a:solidFill>
                <a:latin typeface="+mn-lt"/>
                <a:ea typeface="+mn-ea"/>
                <a:cs typeface="+mn-cs"/>
              </a:rPr>
              <a:t>而</a:t>
            </a:r>
            <a:r>
              <a:rPr lang="en-US" altLang="zh-TW" sz="1200" b="0" i="0" kern="1200" dirty="0">
                <a:solidFill>
                  <a:schemeClr val="tx1"/>
                </a:solidFill>
                <a:latin typeface="+mn-lt"/>
                <a:ea typeface="+mn-ea"/>
                <a:cs typeface="+mn-cs"/>
              </a:rPr>
              <a:t>AUC=0.5</a:t>
            </a:r>
            <a:r>
              <a:rPr lang="zh-TW" altLang="en-US" sz="1200" b="0" i="0" kern="1200" dirty="0">
                <a:solidFill>
                  <a:schemeClr val="tx1"/>
                </a:solidFill>
                <a:latin typeface="+mn-lt"/>
                <a:ea typeface="+mn-ea"/>
                <a:cs typeface="+mn-cs"/>
              </a:rPr>
              <a:t>，則是代表隨機挑選的狀況，沒有預測能力大部分情形都是落在這兩種之間，透過</a:t>
            </a:r>
            <a:r>
              <a:rPr lang="en-US" altLang="zh-TW" sz="1200" b="0" i="0" kern="1200" dirty="0">
                <a:solidFill>
                  <a:schemeClr val="tx1"/>
                </a:solidFill>
                <a:latin typeface="+mn-lt"/>
                <a:ea typeface="+mn-ea"/>
                <a:cs typeface="+mn-cs"/>
              </a:rPr>
              <a:t>ROC</a:t>
            </a:r>
            <a:r>
              <a:rPr lang="zh-TW" altLang="en-US" sz="1200" b="0" i="0" kern="1200" dirty="0">
                <a:solidFill>
                  <a:schemeClr val="tx1"/>
                </a:solidFill>
                <a:latin typeface="+mn-lt"/>
                <a:ea typeface="+mn-ea"/>
                <a:cs typeface="+mn-cs"/>
              </a:rPr>
              <a:t>和</a:t>
            </a:r>
            <a:r>
              <a:rPr lang="en-US" altLang="zh-TW" sz="1200" b="0" i="0" kern="1200" dirty="0">
                <a:solidFill>
                  <a:schemeClr val="tx1"/>
                </a:solidFill>
                <a:latin typeface="+mn-lt"/>
                <a:ea typeface="+mn-ea"/>
                <a:cs typeface="+mn-cs"/>
              </a:rPr>
              <a:t>AUC</a:t>
            </a:r>
            <a:r>
              <a:rPr lang="zh-TW" altLang="en-US" sz="1200" b="0" i="0" kern="1200" dirty="0">
                <a:solidFill>
                  <a:schemeClr val="tx1"/>
                </a:solidFill>
                <a:latin typeface="+mn-lt"/>
                <a:ea typeface="+mn-ea"/>
                <a:cs typeface="+mn-cs"/>
              </a:rPr>
              <a:t>我們就可以選出更為強健穩定的模型</a:t>
            </a:r>
          </a:p>
          <a:p>
            <a:r>
              <a:rPr lang="zh-TW" altLang="en-US" sz="1200" b="0" i="0" kern="1200" dirty="0">
                <a:solidFill>
                  <a:schemeClr val="tx1"/>
                </a:solidFill>
                <a:latin typeface="+mn-lt"/>
                <a:ea typeface="+mn-ea"/>
                <a:cs typeface="+mn-cs"/>
              </a:rPr>
              <a:t>想必這個時候你再回去看第一張圖就更加了解了，有了這些指標，我們就多一把尺來評斷我們的模型好還是不好了</a:t>
            </a:r>
          </a:p>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11</a:t>
            </a:fld>
            <a:endParaRPr lang="en-US" dirty="0"/>
          </a:p>
        </p:txBody>
      </p:sp>
    </p:spTree>
    <p:extLst>
      <p:ext uri="{BB962C8B-B14F-4D97-AF65-F5344CB8AC3E}">
        <p14:creationId xmlns:p14="http://schemas.microsoft.com/office/powerpoint/2010/main" val="3777577469"/>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124</a:t>
            </a:fld>
            <a:endParaRPr lang="en-US" dirty="0"/>
          </a:p>
        </p:txBody>
      </p:sp>
    </p:spTree>
    <p:extLst>
      <p:ext uri="{BB962C8B-B14F-4D97-AF65-F5344CB8AC3E}">
        <p14:creationId xmlns:p14="http://schemas.microsoft.com/office/powerpoint/2010/main" val="693442293"/>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126</a:t>
            </a:fld>
            <a:endParaRPr lang="en-US" dirty="0"/>
          </a:p>
        </p:txBody>
      </p:sp>
    </p:spTree>
    <p:extLst>
      <p:ext uri="{BB962C8B-B14F-4D97-AF65-F5344CB8AC3E}">
        <p14:creationId xmlns:p14="http://schemas.microsoft.com/office/powerpoint/2010/main" val="3358018151"/>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127</a:t>
            </a:fld>
            <a:endParaRPr lang="en-US" dirty="0"/>
          </a:p>
        </p:txBody>
      </p:sp>
    </p:spTree>
    <p:extLst>
      <p:ext uri="{BB962C8B-B14F-4D97-AF65-F5344CB8AC3E}">
        <p14:creationId xmlns:p14="http://schemas.microsoft.com/office/powerpoint/2010/main" val="423718769"/>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128</a:t>
            </a:fld>
            <a:endParaRPr lang="en-US" dirty="0"/>
          </a:p>
        </p:txBody>
      </p:sp>
    </p:spTree>
    <p:extLst>
      <p:ext uri="{BB962C8B-B14F-4D97-AF65-F5344CB8AC3E}">
        <p14:creationId xmlns:p14="http://schemas.microsoft.com/office/powerpoint/2010/main" val="223904259"/>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129</a:t>
            </a:fld>
            <a:endParaRPr lang="en-US" dirty="0"/>
          </a:p>
        </p:txBody>
      </p:sp>
    </p:spTree>
    <p:extLst>
      <p:ext uri="{BB962C8B-B14F-4D97-AF65-F5344CB8AC3E}">
        <p14:creationId xmlns:p14="http://schemas.microsoft.com/office/powerpoint/2010/main" val="1075542072"/>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130</a:t>
            </a:fld>
            <a:endParaRPr lang="en-US" dirty="0"/>
          </a:p>
        </p:txBody>
      </p:sp>
    </p:spTree>
    <p:extLst>
      <p:ext uri="{BB962C8B-B14F-4D97-AF65-F5344CB8AC3E}">
        <p14:creationId xmlns:p14="http://schemas.microsoft.com/office/powerpoint/2010/main" val="1411600451"/>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131</a:t>
            </a:fld>
            <a:endParaRPr lang="en-US" dirty="0"/>
          </a:p>
        </p:txBody>
      </p:sp>
    </p:spTree>
    <p:extLst>
      <p:ext uri="{BB962C8B-B14F-4D97-AF65-F5344CB8AC3E}">
        <p14:creationId xmlns:p14="http://schemas.microsoft.com/office/powerpoint/2010/main" val="325879565"/>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132</a:t>
            </a:fld>
            <a:endParaRPr lang="en-US" dirty="0"/>
          </a:p>
        </p:txBody>
      </p:sp>
    </p:spTree>
    <p:extLst>
      <p:ext uri="{BB962C8B-B14F-4D97-AF65-F5344CB8AC3E}">
        <p14:creationId xmlns:p14="http://schemas.microsoft.com/office/powerpoint/2010/main" val="1193135541"/>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134</a:t>
            </a:fld>
            <a:endParaRPr lang="en-US" dirty="0"/>
          </a:p>
        </p:txBody>
      </p:sp>
    </p:spTree>
    <p:extLst>
      <p:ext uri="{BB962C8B-B14F-4D97-AF65-F5344CB8AC3E}">
        <p14:creationId xmlns:p14="http://schemas.microsoft.com/office/powerpoint/2010/main" val="31176167"/>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135</a:t>
            </a:fld>
            <a:endParaRPr lang="en-US" dirty="0"/>
          </a:p>
        </p:txBody>
      </p:sp>
    </p:spTree>
    <p:extLst>
      <p:ext uri="{BB962C8B-B14F-4D97-AF65-F5344CB8AC3E}">
        <p14:creationId xmlns:p14="http://schemas.microsoft.com/office/powerpoint/2010/main" val="18074098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fontScale="55000" lnSpcReduction="20000"/>
          </a:bodyPr>
          <a:lstStyle/>
          <a:p>
            <a:r>
              <a:rPr lang="zh-TW" altLang="en-US" sz="1200" b="0" i="0" kern="1200" dirty="0">
                <a:solidFill>
                  <a:schemeClr val="tx1"/>
                </a:solidFill>
                <a:latin typeface="+mn-lt"/>
                <a:ea typeface="+mn-ea"/>
                <a:cs typeface="+mn-cs"/>
              </a:rPr>
              <a:t>有時要鑑別一個模型的好或壞，並不能簡單的看出來，所以我們需要用一些指標去判定它的好壞，也作為我們挑選模型的依據如果你稍微查一下有哪些指標，你就會發現指標多到讓人家眼花撩亂，一堆名詞就攤在那邊，讓人無從下手有一種常用的指標稱之為</a:t>
            </a:r>
            <a:r>
              <a:rPr lang="en-US" altLang="zh-TW" sz="1200" b="0" i="0" kern="1200" dirty="0">
                <a:solidFill>
                  <a:schemeClr val="tx1"/>
                </a:solidFill>
                <a:latin typeface="+mn-lt"/>
                <a:ea typeface="+mn-ea"/>
                <a:cs typeface="+mn-cs"/>
              </a:rPr>
              <a:t>Confusion Matrix</a:t>
            </a:r>
            <a:r>
              <a:rPr lang="zh-TW" altLang="en-US" sz="1200" b="0" i="0" kern="1200" dirty="0">
                <a:solidFill>
                  <a:schemeClr val="tx1"/>
                </a:solidFill>
                <a:latin typeface="+mn-lt"/>
                <a:ea typeface="+mn-ea"/>
                <a:cs typeface="+mn-cs"/>
              </a:rPr>
              <a:t>，這個命名很有趣，這個表格的確是很讓人感到很困惑啊！至少在看完這篇之前</a:t>
            </a:r>
            <a:r>
              <a:rPr lang="en-US" altLang="zh-TW" sz="1200" b="0" i="0" kern="1200" dirty="0">
                <a:solidFill>
                  <a:schemeClr val="tx1"/>
                </a:solidFill>
                <a:latin typeface="+mn-lt"/>
                <a:ea typeface="+mn-ea"/>
                <a:cs typeface="+mn-cs"/>
              </a:rPr>
              <a:t>Confusion Matrix</a:t>
            </a:r>
            <a:r>
              <a:rPr lang="zh-TW" altLang="en-US" sz="1200" b="0" i="0" kern="1200" dirty="0">
                <a:solidFill>
                  <a:schemeClr val="tx1"/>
                </a:solidFill>
                <a:latin typeface="+mn-lt"/>
                <a:ea typeface="+mn-ea"/>
                <a:cs typeface="+mn-cs"/>
              </a:rPr>
              <a:t>是用於分類問題的一種常用的指標，它衍生很多不同的指標，下面這張圖我將</a:t>
            </a:r>
            <a:r>
              <a:rPr lang="en-US" altLang="zh-TW" sz="1200" b="0" i="0" kern="1200" dirty="0">
                <a:solidFill>
                  <a:schemeClr val="tx1"/>
                </a:solidFill>
                <a:latin typeface="+mn-lt"/>
                <a:ea typeface="+mn-ea"/>
                <a:cs typeface="+mn-cs"/>
              </a:rPr>
              <a:t>Confusion Matrix</a:t>
            </a:r>
            <a:r>
              <a:rPr lang="zh-TW" altLang="en-US" sz="1200" b="0" i="0" kern="1200" dirty="0">
                <a:solidFill>
                  <a:schemeClr val="tx1"/>
                </a:solidFill>
                <a:latin typeface="+mn-lt"/>
                <a:ea typeface="+mn-ea"/>
                <a:cs typeface="+mn-cs"/>
              </a:rPr>
              <a:t>畫出來，並把一些比較重要的衍生指標給標出來</a:t>
            </a:r>
          </a:p>
          <a:p>
            <a:r>
              <a:rPr lang="zh-TW" altLang="en-US" sz="1200" b="0" i="0" kern="1200" dirty="0">
                <a:solidFill>
                  <a:schemeClr val="tx1"/>
                </a:solidFill>
                <a:latin typeface="+mn-lt"/>
                <a:ea typeface="+mn-ea"/>
                <a:cs typeface="+mn-cs"/>
              </a:rPr>
              <a:t>我猜想，你一定看得很模糊吧！沒關係我在這篇文章中會帶大家認識這個圖裡的各個名詞</a:t>
            </a:r>
          </a:p>
          <a:p>
            <a:r>
              <a:rPr lang="zh-TW" altLang="en-US" sz="1200" b="0" i="0" kern="1200" dirty="0">
                <a:solidFill>
                  <a:schemeClr val="tx1"/>
                </a:solidFill>
                <a:latin typeface="+mn-lt"/>
                <a:ea typeface="+mn-ea"/>
                <a:cs typeface="+mn-cs"/>
              </a:rPr>
              <a:t>一開始我們從下面這個表格開始講起，這個表格就是所謂的</a:t>
            </a:r>
            <a:r>
              <a:rPr lang="en-US" altLang="zh-TW" sz="1200" b="0" i="0" kern="1200" dirty="0">
                <a:solidFill>
                  <a:schemeClr val="tx1"/>
                </a:solidFill>
                <a:latin typeface="+mn-lt"/>
                <a:ea typeface="+mn-ea"/>
                <a:cs typeface="+mn-cs"/>
              </a:rPr>
              <a:t>Confusion Matrix</a:t>
            </a:r>
            <a:r>
              <a:rPr lang="zh-TW" altLang="en-US" sz="1200" b="0" i="0" kern="1200" dirty="0">
                <a:solidFill>
                  <a:schemeClr val="tx1"/>
                </a:solidFill>
                <a:latin typeface="+mn-lt"/>
                <a:ea typeface="+mn-ea"/>
                <a:cs typeface="+mn-cs"/>
              </a:rPr>
              <a:t>，這個表格兩欄代表實際情形正向或反向，兩列代表預測情形正向或反向，舉</a:t>
            </a:r>
            <a:r>
              <a:rPr lang="en-US" altLang="zh-TW" sz="1200" b="0" i="0" kern="1200" dirty="0" err="1">
                <a:solidFill>
                  <a:schemeClr val="tx1"/>
                </a:solidFill>
                <a:latin typeface="+mn-lt"/>
                <a:ea typeface="+mn-ea"/>
                <a:cs typeface="+mn-cs"/>
              </a:rPr>
              <a:t>iphone</a:t>
            </a:r>
            <a:r>
              <a:rPr lang="zh-TW" altLang="en-US" sz="1200" b="0" i="0" kern="1200" dirty="0">
                <a:solidFill>
                  <a:schemeClr val="tx1"/>
                </a:solidFill>
                <a:latin typeface="+mn-lt"/>
                <a:ea typeface="+mn-ea"/>
                <a:cs typeface="+mn-cs"/>
              </a:rPr>
              <a:t>當例子，</a:t>
            </a:r>
            <a:r>
              <a:rPr lang="en-US" altLang="zh-TW" sz="1200" b="0" i="0" kern="1200" dirty="0" err="1">
                <a:solidFill>
                  <a:schemeClr val="tx1"/>
                </a:solidFill>
                <a:latin typeface="+mn-lt"/>
                <a:ea typeface="+mn-ea"/>
                <a:cs typeface="+mn-cs"/>
              </a:rPr>
              <a:t>iphone</a:t>
            </a:r>
            <a:r>
              <a:rPr lang="zh-TW" altLang="en-US" sz="1200" b="0" i="0" kern="1200" dirty="0">
                <a:solidFill>
                  <a:schemeClr val="tx1"/>
                </a:solidFill>
                <a:latin typeface="+mn-lt"/>
                <a:ea typeface="+mn-ea"/>
                <a:cs typeface="+mn-cs"/>
              </a:rPr>
              <a:t>具有指紋識別解鎖系統，假如</a:t>
            </a:r>
            <a:r>
              <a:rPr lang="en-US" altLang="zh-TW" sz="1200" b="0" i="0" kern="1200" dirty="0" err="1">
                <a:solidFill>
                  <a:schemeClr val="tx1"/>
                </a:solidFill>
                <a:latin typeface="+mn-lt"/>
                <a:ea typeface="+mn-ea"/>
                <a:cs typeface="+mn-cs"/>
              </a:rPr>
              <a:t>iphone</a:t>
            </a:r>
            <a:r>
              <a:rPr lang="zh-TW" altLang="en-US" sz="1200" b="0" i="0" kern="1200" dirty="0">
                <a:solidFill>
                  <a:schemeClr val="tx1"/>
                </a:solidFill>
                <a:latin typeface="+mn-lt"/>
                <a:ea typeface="+mn-ea"/>
                <a:cs typeface="+mn-cs"/>
              </a:rPr>
              <a:t>判定這個指紋是屬於使用者的，它就會解鎖，如果今天你找個朋友來一起測試這個解鎖系統，如果是由你來按壓，而</a:t>
            </a:r>
            <a:r>
              <a:rPr lang="en-US" altLang="zh-TW" sz="1200" b="0" i="0" kern="1200" dirty="0" err="1">
                <a:solidFill>
                  <a:schemeClr val="tx1"/>
                </a:solidFill>
                <a:latin typeface="+mn-lt"/>
                <a:ea typeface="+mn-ea"/>
                <a:cs typeface="+mn-cs"/>
              </a:rPr>
              <a:t>iphone</a:t>
            </a:r>
            <a:r>
              <a:rPr lang="zh-TW" altLang="en-US" sz="1200" b="0" i="0" kern="1200" dirty="0">
                <a:solidFill>
                  <a:schemeClr val="tx1"/>
                </a:solidFill>
                <a:latin typeface="+mn-lt"/>
                <a:ea typeface="+mn-ea"/>
                <a:cs typeface="+mn-cs"/>
              </a:rPr>
              <a:t>也順利解鎖了，那這種情形就屬於左上角的情況，稱為</a:t>
            </a:r>
            <a:r>
              <a:rPr lang="en-US" altLang="zh-TW" sz="1200" b="0" i="0" kern="1200" dirty="0">
                <a:solidFill>
                  <a:schemeClr val="tx1"/>
                </a:solidFill>
                <a:latin typeface="+mn-lt"/>
                <a:ea typeface="+mn-ea"/>
                <a:cs typeface="+mn-cs"/>
              </a:rPr>
              <a:t>True Positive</a:t>
            </a:r>
            <a:r>
              <a:rPr lang="zh-TW" altLang="en-US" sz="1200" b="0" i="0" kern="1200" dirty="0">
                <a:solidFill>
                  <a:schemeClr val="tx1"/>
                </a:solidFill>
                <a:latin typeface="+mn-lt"/>
                <a:ea typeface="+mn-ea"/>
                <a:cs typeface="+mn-cs"/>
              </a:rPr>
              <a:t>，也就是「正確的正向預測」，如果不幸的你按壓</a:t>
            </a:r>
            <a:r>
              <a:rPr lang="en-US" altLang="zh-TW" sz="1200" b="0" i="0" kern="1200" dirty="0" err="1">
                <a:solidFill>
                  <a:schemeClr val="tx1"/>
                </a:solidFill>
                <a:latin typeface="+mn-lt"/>
                <a:ea typeface="+mn-ea"/>
                <a:cs typeface="+mn-cs"/>
              </a:rPr>
              <a:t>iphone</a:t>
            </a:r>
            <a:r>
              <a:rPr lang="zh-TW" altLang="en-US" sz="1200" b="0" i="0" kern="1200" dirty="0">
                <a:solidFill>
                  <a:schemeClr val="tx1"/>
                </a:solidFill>
                <a:latin typeface="+mn-lt"/>
                <a:ea typeface="+mn-ea"/>
                <a:cs typeface="+mn-cs"/>
              </a:rPr>
              <a:t>，結果</a:t>
            </a:r>
            <a:r>
              <a:rPr lang="en-US" altLang="zh-TW" sz="1200" b="0" i="0" kern="1200" dirty="0" err="1">
                <a:solidFill>
                  <a:schemeClr val="tx1"/>
                </a:solidFill>
                <a:latin typeface="+mn-lt"/>
                <a:ea typeface="+mn-ea"/>
                <a:cs typeface="+mn-cs"/>
              </a:rPr>
              <a:t>iphone</a:t>
            </a:r>
            <a:r>
              <a:rPr lang="zh-TW" altLang="en-US" sz="1200" b="0" i="0" kern="1200" dirty="0">
                <a:solidFill>
                  <a:schemeClr val="tx1"/>
                </a:solidFill>
                <a:latin typeface="+mn-lt"/>
                <a:ea typeface="+mn-ea"/>
                <a:cs typeface="+mn-cs"/>
              </a:rPr>
              <a:t>認不得你的指紋，這就是左下角的情況，稱為</a:t>
            </a:r>
            <a:r>
              <a:rPr lang="en-US" altLang="zh-TW" sz="1200" b="0" i="0" kern="1200" dirty="0">
                <a:solidFill>
                  <a:schemeClr val="tx1"/>
                </a:solidFill>
                <a:latin typeface="+mn-lt"/>
                <a:ea typeface="+mn-ea"/>
                <a:cs typeface="+mn-cs"/>
              </a:rPr>
              <a:t>False Negative</a:t>
            </a:r>
            <a:r>
              <a:rPr lang="zh-TW" altLang="en-US" sz="1200" b="0" i="0" kern="1200" dirty="0">
                <a:solidFill>
                  <a:schemeClr val="tx1"/>
                </a:solidFill>
                <a:latin typeface="+mn-lt"/>
                <a:ea typeface="+mn-ea"/>
                <a:cs typeface="+mn-cs"/>
              </a:rPr>
              <a:t>，也就是「錯誤的負向預測」，接下來換你朋友來按按看，正常情形你朋友的指紋應該沒辦法解鎖，這是右下角的情況，稱為</a:t>
            </a:r>
            <a:r>
              <a:rPr lang="en-US" altLang="zh-TW" sz="1200" b="0" i="0" kern="1200" dirty="0">
                <a:solidFill>
                  <a:schemeClr val="tx1"/>
                </a:solidFill>
                <a:latin typeface="+mn-lt"/>
                <a:ea typeface="+mn-ea"/>
                <a:cs typeface="+mn-cs"/>
              </a:rPr>
              <a:t>True Negative</a:t>
            </a:r>
            <a:r>
              <a:rPr lang="zh-TW" altLang="en-US" sz="1200" b="0" i="0" kern="1200" dirty="0">
                <a:solidFill>
                  <a:schemeClr val="tx1"/>
                </a:solidFill>
                <a:latin typeface="+mn-lt"/>
                <a:ea typeface="+mn-ea"/>
                <a:cs typeface="+mn-cs"/>
              </a:rPr>
              <a:t>，也就是「正確的負向預測」，如果令人意外的是你朋友把你的手機解鎖了，那你最好改成用密碼解鎖</a:t>
            </a:r>
            <a:r>
              <a:rPr lang="en-US" altLang="zh-TW" sz="1200" b="0" i="0" kern="1200" dirty="0">
                <a:solidFill>
                  <a:schemeClr val="tx1"/>
                </a:solidFill>
                <a:latin typeface="+mn-lt"/>
                <a:ea typeface="+mn-ea"/>
                <a:cs typeface="+mn-cs"/>
              </a:rPr>
              <a:t>...</a:t>
            </a:r>
            <a:r>
              <a:rPr lang="zh-TW" altLang="en-US" sz="1200" b="0" i="0" kern="1200" dirty="0">
                <a:solidFill>
                  <a:schemeClr val="tx1"/>
                </a:solidFill>
                <a:latin typeface="+mn-lt"/>
                <a:ea typeface="+mn-ea"/>
                <a:cs typeface="+mn-cs"/>
              </a:rPr>
              <a:t>，這種情況就是右上角的狀況，稱為</a:t>
            </a:r>
            <a:r>
              <a:rPr lang="en-US" altLang="zh-TW" sz="1200" b="0" i="0" kern="1200" dirty="0">
                <a:solidFill>
                  <a:schemeClr val="tx1"/>
                </a:solidFill>
                <a:latin typeface="+mn-lt"/>
                <a:ea typeface="+mn-ea"/>
                <a:cs typeface="+mn-cs"/>
              </a:rPr>
              <a:t>False Positive</a:t>
            </a:r>
            <a:r>
              <a:rPr lang="zh-TW" altLang="en-US" sz="1200" b="0" i="0" kern="1200" dirty="0">
                <a:solidFill>
                  <a:schemeClr val="tx1"/>
                </a:solidFill>
                <a:latin typeface="+mn-lt"/>
                <a:ea typeface="+mn-ea"/>
                <a:cs typeface="+mn-cs"/>
              </a:rPr>
              <a:t>，也就是「錯誤的正向預測」</a:t>
            </a:r>
          </a:p>
          <a:p>
            <a:r>
              <a:rPr lang="zh-TW" altLang="en-US" sz="1200" b="0" i="0" kern="1200" dirty="0">
                <a:solidFill>
                  <a:schemeClr val="tx1"/>
                </a:solidFill>
                <a:latin typeface="+mn-lt"/>
                <a:ea typeface="+mn-ea"/>
                <a:cs typeface="+mn-cs"/>
              </a:rPr>
              <a:t>從上面的描述，我們當然希望我們的模型</a:t>
            </a:r>
            <a:r>
              <a:rPr lang="en-US" altLang="zh-TW" sz="1200" b="0" i="0" kern="1200" dirty="0">
                <a:solidFill>
                  <a:schemeClr val="tx1"/>
                </a:solidFill>
                <a:latin typeface="+mn-lt"/>
                <a:ea typeface="+mn-ea"/>
                <a:cs typeface="+mn-cs"/>
              </a:rPr>
              <a:t>True Positive</a:t>
            </a:r>
            <a:r>
              <a:rPr lang="zh-TW" altLang="en-US" sz="1200" b="0" i="0" kern="1200" dirty="0">
                <a:solidFill>
                  <a:schemeClr val="tx1"/>
                </a:solidFill>
                <a:latin typeface="+mn-lt"/>
                <a:ea typeface="+mn-ea"/>
                <a:cs typeface="+mn-cs"/>
              </a:rPr>
              <a:t>和</a:t>
            </a:r>
            <a:r>
              <a:rPr lang="en-US" altLang="zh-TW" sz="1200" b="0" i="0" kern="1200" dirty="0">
                <a:solidFill>
                  <a:schemeClr val="tx1"/>
                </a:solidFill>
                <a:latin typeface="+mn-lt"/>
                <a:ea typeface="+mn-ea"/>
                <a:cs typeface="+mn-cs"/>
              </a:rPr>
              <a:t>True Negative</a:t>
            </a:r>
            <a:r>
              <a:rPr lang="zh-TW" altLang="en-US" sz="1200" b="0" i="0" kern="1200" dirty="0">
                <a:solidFill>
                  <a:schemeClr val="tx1"/>
                </a:solidFill>
                <a:latin typeface="+mn-lt"/>
                <a:ea typeface="+mn-ea"/>
                <a:cs typeface="+mn-cs"/>
              </a:rPr>
              <a:t>都可以多多出現，而</a:t>
            </a:r>
            <a:r>
              <a:rPr lang="en-US" altLang="zh-TW" sz="1200" b="0" i="0" kern="1200" dirty="0">
                <a:solidFill>
                  <a:schemeClr val="tx1"/>
                </a:solidFill>
                <a:latin typeface="+mn-lt"/>
                <a:ea typeface="+mn-ea"/>
                <a:cs typeface="+mn-cs"/>
              </a:rPr>
              <a:t>False Positive</a:t>
            </a:r>
            <a:r>
              <a:rPr lang="zh-TW" altLang="en-US" sz="1200" b="0" i="0" kern="1200" dirty="0">
                <a:solidFill>
                  <a:schemeClr val="tx1"/>
                </a:solidFill>
                <a:latin typeface="+mn-lt"/>
                <a:ea typeface="+mn-ea"/>
                <a:cs typeface="+mn-cs"/>
              </a:rPr>
              <a:t>和</a:t>
            </a:r>
            <a:r>
              <a:rPr lang="en-US" altLang="zh-TW" sz="1200" b="0" i="0" kern="1200" dirty="0">
                <a:solidFill>
                  <a:schemeClr val="tx1"/>
                </a:solidFill>
                <a:latin typeface="+mn-lt"/>
                <a:ea typeface="+mn-ea"/>
                <a:cs typeface="+mn-cs"/>
              </a:rPr>
              <a:t>False Negative</a:t>
            </a:r>
            <a:r>
              <a:rPr lang="zh-TW" altLang="en-US" sz="1200" b="0" i="0" kern="1200" dirty="0">
                <a:solidFill>
                  <a:schemeClr val="tx1"/>
                </a:solidFill>
                <a:latin typeface="+mn-lt"/>
                <a:ea typeface="+mn-ea"/>
                <a:cs typeface="+mn-cs"/>
              </a:rPr>
              <a:t>可以盡量不要出現，因此這兩種狀況就稱之為</a:t>
            </a:r>
            <a:r>
              <a:rPr lang="en-US" altLang="zh-TW" sz="1200" b="0" i="0" kern="1200" dirty="0">
                <a:solidFill>
                  <a:schemeClr val="tx1"/>
                </a:solidFill>
                <a:latin typeface="+mn-lt"/>
                <a:ea typeface="+mn-ea"/>
                <a:cs typeface="+mn-cs"/>
              </a:rPr>
              <a:t>Error</a:t>
            </a:r>
            <a:r>
              <a:rPr lang="zh-TW" altLang="en-US" sz="1200" b="0" i="0" kern="1200" dirty="0">
                <a:solidFill>
                  <a:schemeClr val="tx1"/>
                </a:solidFill>
                <a:latin typeface="+mn-lt"/>
                <a:ea typeface="+mn-ea"/>
                <a:cs typeface="+mn-cs"/>
              </a:rPr>
              <a:t>，又各自又命名為</a:t>
            </a:r>
            <a:r>
              <a:rPr lang="en-US" altLang="zh-TW" sz="1200" b="0" i="0" kern="1200" dirty="0">
                <a:solidFill>
                  <a:schemeClr val="tx1"/>
                </a:solidFill>
                <a:latin typeface="+mn-lt"/>
                <a:ea typeface="+mn-ea"/>
                <a:cs typeface="+mn-cs"/>
              </a:rPr>
              <a:t>Type I Error</a:t>
            </a:r>
            <a:r>
              <a:rPr lang="zh-TW" altLang="en-US" sz="1200" b="0" i="0" kern="1200" dirty="0">
                <a:solidFill>
                  <a:schemeClr val="tx1"/>
                </a:solidFill>
                <a:latin typeface="+mn-lt"/>
                <a:ea typeface="+mn-ea"/>
                <a:cs typeface="+mn-cs"/>
              </a:rPr>
              <a:t>和</a:t>
            </a:r>
            <a:r>
              <a:rPr lang="en-US" altLang="zh-TW" sz="1200" b="0" i="0" kern="1200" dirty="0">
                <a:solidFill>
                  <a:schemeClr val="tx1"/>
                </a:solidFill>
                <a:latin typeface="+mn-lt"/>
                <a:ea typeface="+mn-ea"/>
                <a:cs typeface="+mn-cs"/>
              </a:rPr>
              <a:t>Type II Error</a:t>
            </a:r>
            <a:r>
              <a:rPr lang="zh-TW" altLang="en-US" sz="1200" b="0" i="0" kern="1200" dirty="0">
                <a:solidFill>
                  <a:schemeClr val="tx1"/>
                </a:solidFill>
                <a:latin typeface="+mn-lt"/>
                <a:ea typeface="+mn-ea"/>
                <a:cs typeface="+mn-cs"/>
              </a:rPr>
              <a:t>，這兩種錯誤，錯的很不一樣，如果今天指紋辨識不是放在</a:t>
            </a:r>
            <a:r>
              <a:rPr lang="en-US" altLang="zh-TW" sz="1200" b="0" i="0" kern="1200" dirty="0" err="1">
                <a:solidFill>
                  <a:schemeClr val="tx1"/>
                </a:solidFill>
                <a:latin typeface="+mn-lt"/>
                <a:ea typeface="+mn-ea"/>
                <a:cs typeface="+mn-cs"/>
              </a:rPr>
              <a:t>iphone</a:t>
            </a:r>
            <a:r>
              <a:rPr lang="zh-TW" altLang="en-US" sz="1200" b="0" i="0" kern="1200" dirty="0">
                <a:solidFill>
                  <a:schemeClr val="tx1"/>
                </a:solidFill>
                <a:latin typeface="+mn-lt"/>
                <a:ea typeface="+mn-ea"/>
                <a:cs typeface="+mn-cs"/>
              </a:rPr>
              <a:t>，而是放在你家大門鎖上，那你最不希望發生哪類錯誤？當然是</a:t>
            </a:r>
            <a:r>
              <a:rPr lang="en-US" altLang="zh-TW" sz="1200" b="0" i="0" kern="1200" dirty="0">
                <a:solidFill>
                  <a:schemeClr val="tx1"/>
                </a:solidFill>
                <a:latin typeface="+mn-lt"/>
                <a:ea typeface="+mn-ea"/>
                <a:cs typeface="+mn-cs"/>
              </a:rPr>
              <a:t>Type I Error</a:t>
            </a:r>
            <a:r>
              <a:rPr lang="zh-TW" altLang="en-US" sz="1200" b="0" i="0" kern="1200" dirty="0">
                <a:solidFill>
                  <a:schemeClr val="tx1"/>
                </a:solidFill>
                <a:latin typeface="+mn-lt"/>
                <a:ea typeface="+mn-ea"/>
                <a:cs typeface="+mn-cs"/>
              </a:rPr>
              <a:t>，我寧可被關在門外進不去，也不要有陌生人可以進我家囉！但如果今天這個辨別系統是用在</a:t>
            </a:r>
            <a:r>
              <a:rPr lang="en-US" altLang="zh-TW" sz="1200" b="0" i="0" kern="1200" dirty="0">
                <a:solidFill>
                  <a:schemeClr val="tx1"/>
                </a:solidFill>
                <a:latin typeface="+mn-lt"/>
                <a:ea typeface="+mn-ea"/>
                <a:cs typeface="+mn-cs"/>
              </a:rPr>
              <a:t>Google</a:t>
            </a:r>
            <a:r>
              <a:rPr lang="zh-TW" altLang="en-US" sz="1200" b="0" i="0" kern="1200" dirty="0">
                <a:solidFill>
                  <a:schemeClr val="tx1"/>
                </a:solidFill>
                <a:latin typeface="+mn-lt"/>
                <a:ea typeface="+mn-ea"/>
                <a:cs typeface="+mn-cs"/>
              </a:rPr>
              <a:t>廣告，</a:t>
            </a:r>
            <a:r>
              <a:rPr lang="en-US" altLang="zh-TW" sz="1200" b="0" i="0" kern="1200" dirty="0">
                <a:solidFill>
                  <a:schemeClr val="tx1"/>
                </a:solidFill>
                <a:latin typeface="+mn-lt"/>
                <a:ea typeface="+mn-ea"/>
                <a:cs typeface="+mn-cs"/>
              </a:rPr>
              <a:t>Google Ad</a:t>
            </a:r>
            <a:r>
              <a:rPr lang="zh-TW" altLang="en-US" sz="1200" b="0" i="0" kern="1200" dirty="0">
                <a:solidFill>
                  <a:schemeClr val="tx1"/>
                </a:solidFill>
                <a:latin typeface="+mn-lt"/>
                <a:ea typeface="+mn-ea"/>
                <a:cs typeface="+mn-cs"/>
              </a:rPr>
              <a:t>會預測一個產品的潛在客戶，並做廣告投放，這個時候反而是較不希望</a:t>
            </a:r>
            <a:r>
              <a:rPr lang="en-US" altLang="zh-TW" sz="1200" b="0" i="0" kern="1200" dirty="0">
                <a:solidFill>
                  <a:schemeClr val="tx1"/>
                </a:solidFill>
                <a:latin typeface="+mn-lt"/>
                <a:ea typeface="+mn-ea"/>
                <a:cs typeface="+mn-cs"/>
              </a:rPr>
              <a:t>Type II Error</a:t>
            </a:r>
            <a:r>
              <a:rPr lang="zh-TW" altLang="en-US" sz="1200" b="0" i="0" kern="1200" dirty="0">
                <a:solidFill>
                  <a:schemeClr val="tx1"/>
                </a:solidFill>
                <a:latin typeface="+mn-lt"/>
                <a:ea typeface="+mn-ea"/>
                <a:cs typeface="+mn-cs"/>
              </a:rPr>
              <a:t>發生，寧可錯殺一百個也不要放過一個所以下次在建構你的模型時想想看你最不想要怎樣的錯誤，也許可以藉由放掉另外一種錯誤，來降低這個我們不希望發生的錯誤</a:t>
            </a:r>
          </a:p>
          <a:p>
            <a:r>
              <a:rPr lang="en-US" altLang="zh-TW" sz="1200" b="0" i="0" kern="1200" dirty="0">
                <a:solidFill>
                  <a:schemeClr val="tx1"/>
                </a:solidFill>
                <a:latin typeface="+mn-lt"/>
                <a:ea typeface="+mn-ea"/>
                <a:cs typeface="+mn-cs"/>
              </a:rPr>
              <a:t>Confusion Matrix</a:t>
            </a:r>
            <a:r>
              <a:rPr lang="zh-TW" altLang="en-US" sz="1200" b="0" i="0" kern="1200" dirty="0">
                <a:solidFill>
                  <a:schemeClr val="tx1"/>
                </a:solidFill>
                <a:latin typeface="+mn-lt"/>
                <a:ea typeface="+mn-ea"/>
                <a:cs typeface="+mn-cs"/>
              </a:rPr>
              <a:t>還有衍生很多形形色色的指標，我接下來就一一的介紹</a:t>
            </a:r>
          </a:p>
          <a:p>
            <a:r>
              <a:rPr lang="zh-TW" altLang="en-US" sz="1200" b="1" i="0" kern="1200" dirty="0">
                <a:solidFill>
                  <a:schemeClr val="tx1"/>
                </a:solidFill>
                <a:latin typeface="+mn-lt"/>
                <a:ea typeface="+mn-ea"/>
                <a:cs typeface="+mn-cs"/>
              </a:rPr>
              <a:t>我們把所有正確的情況，也就是</a:t>
            </a:r>
            <a:r>
              <a:rPr lang="en-US" altLang="zh-TW" sz="1200" b="1" i="0" kern="1200" dirty="0">
                <a:solidFill>
                  <a:schemeClr val="tx1"/>
                </a:solidFill>
                <a:latin typeface="+mn-lt"/>
                <a:ea typeface="+mn-ea"/>
                <a:cs typeface="+mn-cs"/>
              </a:rPr>
              <a:t>True Positive</a:t>
            </a:r>
            <a:r>
              <a:rPr lang="zh-TW" altLang="en-US" sz="1200" b="1" i="0" kern="1200" dirty="0">
                <a:solidFill>
                  <a:schemeClr val="tx1"/>
                </a:solidFill>
                <a:latin typeface="+mn-lt"/>
                <a:ea typeface="+mn-ea"/>
                <a:cs typeface="+mn-cs"/>
              </a:rPr>
              <a:t>和</a:t>
            </a:r>
            <a:r>
              <a:rPr lang="en-US" altLang="zh-TW" sz="1200" b="1" i="0" kern="1200" dirty="0">
                <a:solidFill>
                  <a:schemeClr val="tx1"/>
                </a:solidFill>
                <a:latin typeface="+mn-lt"/>
                <a:ea typeface="+mn-ea"/>
                <a:cs typeface="+mn-cs"/>
              </a:rPr>
              <a:t>True Negative</a:t>
            </a:r>
            <a:r>
              <a:rPr lang="zh-TW" altLang="en-US" sz="1200" b="1" i="0" kern="1200" dirty="0">
                <a:solidFill>
                  <a:schemeClr val="tx1"/>
                </a:solidFill>
                <a:latin typeface="+mn-lt"/>
                <a:ea typeface="+mn-ea"/>
                <a:cs typeface="+mn-cs"/>
              </a:rPr>
              <a:t>，把它加總起來除上所有情形個數，那就是</a:t>
            </a:r>
            <a:r>
              <a:rPr lang="en-US" altLang="zh-TW" sz="1200" b="1" i="0" kern="1200" dirty="0">
                <a:solidFill>
                  <a:schemeClr val="tx1"/>
                </a:solidFill>
                <a:latin typeface="+mn-lt"/>
                <a:ea typeface="+mn-ea"/>
                <a:cs typeface="+mn-cs"/>
              </a:rPr>
              <a:t>Accuracy</a:t>
            </a:r>
            <a:r>
              <a:rPr lang="zh-TW" altLang="en-US" sz="1200" b="1" i="0" kern="1200" dirty="0">
                <a:solidFill>
                  <a:schemeClr val="tx1"/>
                </a:solidFill>
                <a:latin typeface="+mn-lt"/>
                <a:ea typeface="+mn-ea"/>
                <a:cs typeface="+mn-cs"/>
              </a:rPr>
              <a:t>，這也是最常用的指標，但是在某些情形下這個指標會失效</a:t>
            </a:r>
            <a:r>
              <a:rPr lang="zh-TW" altLang="en-US" sz="1200" b="0" i="0" kern="1200" dirty="0">
                <a:solidFill>
                  <a:schemeClr val="tx1"/>
                </a:solidFill>
                <a:latin typeface="+mn-lt"/>
                <a:ea typeface="+mn-ea"/>
                <a:cs typeface="+mn-cs"/>
              </a:rPr>
              <a:t>，如果今天實際正向的例子很少，譬如有一個聊天機器人和</a:t>
            </a:r>
            <a:r>
              <a:rPr lang="en-US" altLang="zh-TW" sz="1200" b="0" i="0" kern="1200" dirty="0">
                <a:solidFill>
                  <a:schemeClr val="tx1"/>
                </a:solidFill>
                <a:latin typeface="+mn-lt"/>
                <a:ea typeface="+mn-ea"/>
                <a:cs typeface="+mn-cs"/>
              </a:rPr>
              <a:t>10000</a:t>
            </a:r>
            <a:r>
              <a:rPr lang="zh-TW" altLang="en-US" sz="1200" b="0" i="0" kern="1200" dirty="0">
                <a:solidFill>
                  <a:schemeClr val="tx1"/>
                </a:solidFill>
                <a:latin typeface="+mn-lt"/>
                <a:ea typeface="+mn-ea"/>
                <a:cs typeface="+mn-cs"/>
              </a:rPr>
              <a:t>個人長談，藉由談話，機器人會預測這些人未來會不會當上</a:t>
            </a:r>
            <a:r>
              <a:rPr lang="en-US" altLang="zh-TW" sz="1200" b="0" i="0" kern="1200" dirty="0">
                <a:solidFill>
                  <a:schemeClr val="tx1"/>
                </a:solidFill>
                <a:latin typeface="+mn-lt"/>
                <a:ea typeface="+mn-ea"/>
                <a:cs typeface="+mn-cs"/>
              </a:rPr>
              <a:t>CEO</a:t>
            </a:r>
            <a:r>
              <a:rPr lang="zh-TW" altLang="en-US" sz="1200" b="0" i="0" kern="1200" dirty="0">
                <a:solidFill>
                  <a:schemeClr val="tx1"/>
                </a:solidFill>
                <a:latin typeface="+mn-lt"/>
                <a:ea typeface="+mn-ea"/>
                <a:cs typeface="+mn-cs"/>
              </a:rPr>
              <a:t>，那我只要簡單一步來設計我的模型就可以使它</a:t>
            </a:r>
            <a:r>
              <a:rPr lang="en-US" altLang="zh-TW" sz="1200" b="0" i="0" kern="1200" dirty="0">
                <a:solidFill>
                  <a:schemeClr val="tx1"/>
                </a:solidFill>
                <a:latin typeface="+mn-lt"/>
                <a:ea typeface="+mn-ea"/>
                <a:cs typeface="+mn-cs"/>
              </a:rPr>
              <a:t>Accuracy</a:t>
            </a:r>
            <a:r>
              <a:rPr lang="zh-TW" altLang="en-US" sz="1200" b="0" i="0" kern="1200" dirty="0">
                <a:solidFill>
                  <a:schemeClr val="tx1"/>
                </a:solidFill>
                <a:latin typeface="+mn-lt"/>
                <a:ea typeface="+mn-ea"/>
                <a:cs typeface="+mn-cs"/>
              </a:rPr>
              <a:t>達到</a:t>
            </a:r>
            <a:r>
              <a:rPr lang="en-US" altLang="zh-TW" sz="1200" b="0" i="0" kern="1200" dirty="0">
                <a:solidFill>
                  <a:schemeClr val="tx1"/>
                </a:solidFill>
                <a:latin typeface="+mn-lt"/>
                <a:ea typeface="+mn-ea"/>
                <a:cs typeface="+mn-cs"/>
              </a:rPr>
              <a:t>99%</a:t>
            </a:r>
            <a:r>
              <a:rPr lang="zh-TW" altLang="en-US" sz="1200" b="0" i="0" kern="1200" dirty="0">
                <a:solidFill>
                  <a:schemeClr val="tx1"/>
                </a:solidFill>
                <a:latin typeface="+mn-lt"/>
                <a:ea typeface="+mn-ea"/>
                <a:cs typeface="+mn-cs"/>
              </a:rPr>
              <a:t>以上，那就是通通預測你不會當上</a:t>
            </a:r>
            <a:r>
              <a:rPr lang="en-US" altLang="zh-TW" sz="1200" b="0" i="0" kern="1200" dirty="0">
                <a:solidFill>
                  <a:schemeClr val="tx1"/>
                </a:solidFill>
                <a:latin typeface="+mn-lt"/>
                <a:ea typeface="+mn-ea"/>
                <a:cs typeface="+mn-cs"/>
              </a:rPr>
              <a:t>CEO</a:t>
            </a:r>
            <a:r>
              <a:rPr lang="zh-TW" altLang="en-US" sz="1200" b="0" i="0" kern="1200" dirty="0">
                <a:solidFill>
                  <a:schemeClr val="tx1"/>
                </a:solidFill>
                <a:latin typeface="+mn-lt"/>
                <a:ea typeface="+mn-ea"/>
                <a:cs typeface="+mn-cs"/>
              </a:rPr>
              <a:t>就好了，顯然我們需要別種指標來應對這種情況</a:t>
            </a:r>
          </a:p>
          <a:p>
            <a:r>
              <a:rPr lang="en-US" altLang="zh-TW" sz="1200" b="0" i="0" kern="1200" dirty="0">
                <a:solidFill>
                  <a:schemeClr val="tx1"/>
                </a:solidFill>
                <a:latin typeface="+mn-lt"/>
                <a:ea typeface="+mn-ea"/>
                <a:cs typeface="+mn-cs"/>
              </a:rPr>
              <a:t>Precision</a:t>
            </a:r>
            <a:r>
              <a:rPr lang="zh-TW" altLang="en-US" sz="1200" b="0" i="0" kern="1200" dirty="0">
                <a:solidFill>
                  <a:schemeClr val="tx1"/>
                </a:solidFill>
                <a:latin typeface="+mn-lt"/>
                <a:ea typeface="+mn-ea"/>
                <a:cs typeface="+mn-cs"/>
              </a:rPr>
              <a:t>（準確率）和</a:t>
            </a:r>
            <a:r>
              <a:rPr lang="en-US" altLang="zh-TW" sz="1200" b="0" i="0" kern="1200" dirty="0">
                <a:solidFill>
                  <a:schemeClr val="tx1"/>
                </a:solidFill>
                <a:latin typeface="+mn-lt"/>
                <a:ea typeface="+mn-ea"/>
                <a:cs typeface="+mn-cs"/>
              </a:rPr>
              <a:t>Recall</a:t>
            </a:r>
            <a:r>
              <a:rPr lang="zh-TW" altLang="en-US" sz="1200" b="0" i="0" kern="1200" dirty="0">
                <a:solidFill>
                  <a:schemeClr val="tx1"/>
                </a:solidFill>
                <a:latin typeface="+mn-lt"/>
                <a:ea typeface="+mn-ea"/>
                <a:cs typeface="+mn-cs"/>
              </a:rPr>
              <a:t>（召回率）這個時候就派上用場了，</a:t>
            </a:r>
            <a:r>
              <a:rPr lang="en-US" altLang="zh-TW" sz="1200" b="0" i="0" kern="1200" dirty="0">
                <a:solidFill>
                  <a:schemeClr val="tx1"/>
                </a:solidFill>
                <a:latin typeface="+mn-lt"/>
                <a:ea typeface="+mn-ea"/>
                <a:cs typeface="+mn-cs"/>
              </a:rPr>
              <a:t>Precision</a:t>
            </a:r>
            <a:r>
              <a:rPr lang="zh-TW" altLang="en-US" sz="1200" b="0" i="0" kern="1200" dirty="0">
                <a:solidFill>
                  <a:schemeClr val="tx1"/>
                </a:solidFill>
                <a:latin typeface="+mn-lt"/>
                <a:ea typeface="+mn-ea"/>
                <a:cs typeface="+mn-cs"/>
              </a:rPr>
              <a:t>和</a:t>
            </a:r>
            <a:r>
              <a:rPr lang="en-US" altLang="zh-TW" sz="1200" b="0" i="0" kern="1200" dirty="0">
                <a:solidFill>
                  <a:schemeClr val="tx1"/>
                </a:solidFill>
                <a:latin typeface="+mn-lt"/>
                <a:ea typeface="+mn-ea"/>
                <a:cs typeface="+mn-cs"/>
              </a:rPr>
              <a:t>Recall</a:t>
            </a:r>
            <a:r>
              <a:rPr lang="zh-TW" altLang="en-US" sz="1200" b="0" i="0" kern="1200" dirty="0">
                <a:solidFill>
                  <a:schemeClr val="tx1"/>
                </a:solidFill>
                <a:latin typeface="+mn-lt"/>
                <a:ea typeface="+mn-ea"/>
                <a:cs typeface="+mn-cs"/>
              </a:rPr>
              <a:t>同時關注的都是</a:t>
            </a:r>
            <a:r>
              <a:rPr lang="en-US" altLang="zh-TW" sz="1200" b="0" i="0" kern="1200" dirty="0">
                <a:solidFill>
                  <a:schemeClr val="tx1"/>
                </a:solidFill>
                <a:latin typeface="+mn-lt"/>
                <a:ea typeface="+mn-ea"/>
                <a:cs typeface="+mn-cs"/>
              </a:rPr>
              <a:t>True Positive</a:t>
            </a:r>
            <a:r>
              <a:rPr lang="zh-TW" altLang="en-US" sz="1200" b="0" i="0" kern="1200" dirty="0">
                <a:solidFill>
                  <a:schemeClr val="tx1"/>
                </a:solidFill>
                <a:latin typeface="+mn-lt"/>
                <a:ea typeface="+mn-ea"/>
                <a:cs typeface="+mn-cs"/>
              </a:rPr>
              <a:t>（都在分子），但是角度不一樣，</a:t>
            </a:r>
            <a:r>
              <a:rPr lang="en-US" altLang="zh-TW" sz="1200" b="1" i="0" kern="1200" dirty="0">
                <a:solidFill>
                  <a:schemeClr val="tx1"/>
                </a:solidFill>
                <a:latin typeface="+mn-lt"/>
                <a:ea typeface="+mn-ea"/>
                <a:cs typeface="+mn-cs"/>
              </a:rPr>
              <a:t>Precision</a:t>
            </a:r>
            <a:r>
              <a:rPr lang="zh-TW" altLang="en-US" sz="1200" b="1" i="0" kern="1200" dirty="0">
                <a:solidFill>
                  <a:schemeClr val="tx1"/>
                </a:solidFill>
                <a:latin typeface="+mn-lt"/>
                <a:ea typeface="+mn-ea"/>
                <a:cs typeface="+mn-cs"/>
              </a:rPr>
              <a:t>看的是在預測正向的情形下，實際的「精準度」是多少，而</a:t>
            </a:r>
            <a:r>
              <a:rPr lang="en-US" altLang="zh-TW" sz="1200" b="1" i="0" kern="1200" dirty="0">
                <a:solidFill>
                  <a:schemeClr val="tx1"/>
                </a:solidFill>
                <a:latin typeface="+mn-lt"/>
                <a:ea typeface="+mn-ea"/>
                <a:cs typeface="+mn-cs"/>
              </a:rPr>
              <a:t>Recall</a:t>
            </a:r>
            <a:r>
              <a:rPr lang="zh-TW" altLang="en-US" sz="1200" b="1" i="0" kern="1200" dirty="0">
                <a:solidFill>
                  <a:schemeClr val="tx1"/>
                </a:solidFill>
                <a:latin typeface="+mn-lt"/>
                <a:ea typeface="+mn-ea"/>
                <a:cs typeface="+mn-cs"/>
              </a:rPr>
              <a:t>則是看在實際情形為正向的狀況下，預測「能召回多少」正向的答案</a:t>
            </a:r>
            <a:r>
              <a:rPr lang="zh-TW" altLang="en-US" sz="1200" b="0" i="0" kern="1200" dirty="0">
                <a:solidFill>
                  <a:schemeClr val="tx1"/>
                </a:solidFill>
                <a:latin typeface="+mn-lt"/>
                <a:ea typeface="+mn-ea"/>
                <a:cs typeface="+mn-cs"/>
              </a:rPr>
              <a:t>一樣的，如果是門禁系統，我們希望</a:t>
            </a:r>
            <a:r>
              <a:rPr lang="en-US" altLang="zh-TW" sz="1200" b="0" i="0" kern="1200" dirty="0">
                <a:solidFill>
                  <a:schemeClr val="tx1"/>
                </a:solidFill>
                <a:latin typeface="+mn-lt"/>
                <a:ea typeface="+mn-ea"/>
                <a:cs typeface="+mn-cs"/>
              </a:rPr>
              <a:t>Precision</a:t>
            </a:r>
            <a:r>
              <a:rPr lang="zh-TW" altLang="en-US" sz="1200" b="0" i="0" kern="1200" dirty="0">
                <a:solidFill>
                  <a:schemeClr val="tx1"/>
                </a:solidFill>
                <a:latin typeface="+mn-lt"/>
                <a:ea typeface="+mn-ea"/>
                <a:cs typeface="+mn-cs"/>
              </a:rPr>
              <a:t>可以很高，</a:t>
            </a:r>
            <a:r>
              <a:rPr lang="en-US" altLang="zh-TW" sz="1200" b="0" i="0" kern="1200" dirty="0">
                <a:solidFill>
                  <a:schemeClr val="tx1"/>
                </a:solidFill>
                <a:latin typeface="+mn-lt"/>
                <a:ea typeface="+mn-ea"/>
                <a:cs typeface="+mn-cs"/>
              </a:rPr>
              <a:t>Recall</a:t>
            </a:r>
            <a:r>
              <a:rPr lang="zh-TW" altLang="en-US" sz="1200" b="0" i="0" kern="1200" dirty="0">
                <a:solidFill>
                  <a:schemeClr val="tx1"/>
                </a:solidFill>
                <a:latin typeface="+mn-lt"/>
                <a:ea typeface="+mn-ea"/>
                <a:cs typeface="+mn-cs"/>
              </a:rPr>
              <a:t>就相較比較不重要，如果是廣告投放，則</a:t>
            </a:r>
            <a:r>
              <a:rPr lang="en-US" altLang="zh-TW" sz="1200" b="0" i="0" kern="1200" dirty="0">
                <a:solidFill>
                  <a:schemeClr val="tx1"/>
                </a:solidFill>
                <a:latin typeface="+mn-lt"/>
                <a:ea typeface="+mn-ea"/>
                <a:cs typeface="+mn-cs"/>
              </a:rPr>
              <a:t>Recall</a:t>
            </a:r>
            <a:r>
              <a:rPr lang="zh-TW" altLang="en-US" sz="1200" b="0" i="0" kern="1200" dirty="0">
                <a:solidFill>
                  <a:schemeClr val="tx1"/>
                </a:solidFill>
                <a:latin typeface="+mn-lt"/>
                <a:ea typeface="+mn-ea"/>
                <a:cs typeface="+mn-cs"/>
              </a:rPr>
              <a:t>很重要，越大越好，</a:t>
            </a:r>
            <a:r>
              <a:rPr lang="en-US" altLang="zh-TW" sz="1200" b="0" i="0" kern="1200" dirty="0">
                <a:solidFill>
                  <a:schemeClr val="tx1"/>
                </a:solidFill>
                <a:latin typeface="+mn-lt"/>
                <a:ea typeface="+mn-ea"/>
                <a:cs typeface="+mn-cs"/>
              </a:rPr>
              <a:t>Precision</a:t>
            </a:r>
            <a:r>
              <a:rPr lang="zh-TW" altLang="en-US" sz="1200" b="0" i="0" kern="1200" dirty="0">
                <a:solidFill>
                  <a:schemeClr val="tx1"/>
                </a:solidFill>
                <a:latin typeface="+mn-lt"/>
                <a:ea typeface="+mn-ea"/>
                <a:cs typeface="+mn-cs"/>
              </a:rPr>
              <a:t>就顯得沒這麼重要了</a:t>
            </a:r>
            <a:r>
              <a:rPr lang="en-US" altLang="zh-TW" sz="1200" b="1" i="0" kern="1200" dirty="0">
                <a:solidFill>
                  <a:schemeClr val="tx1"/>
                </a:solidFill>
                <a:latin typeface="+mn-lt"/>
                <a:ea typeface="+mn-ea"/>
                <a:cs typeface="+mn-cs"/>
              </a:rPr>
              <a:t>Precision</a:t>
            </a:r>
            <a:r>
              <a:rPr lang="zh-TW" altLang="en-US" sz="1200" b="1" i="0" kern="1200" dirty="0">
                <a:solidFill>
                  <a:schemeClr val="tx1"/>
                </a:solidFill>
                <a:latin typeface="+mn-lt"/>
                <a:ea typeface="+mn-ea"/>
                <a:cs typeface="+mn-cs"/>
              </a:rPr>
              <a:t>和</a:t>
            </a:r>
            <a:r>
              <a:rPr lang="en-US" altLang="zh-TW" sz="1200" b="1" i="0" kern="1200" dirty="0">
                <a:solidFill>
                  <a:schemeClr val="tx1"/>
                </a:solidFill>
                <a:latin typeface="+mn-lt"/>
                <a:ea typeface="+mn-ea"/>
                <a:cs typeface="+mn-cs"/>
              </a:rPr>
              <a:t>Recall</a:t>
            </a:r>
            <a:r>
              <a:rPr lang="zh-TW" altLang="en-US" sz="1200" b="1" i="0" kern="1200" dirty="0">
                <a:solidFill>
                  <a:schemeClr val="tx1"/>
                </a:solidFill>
                <a:latin typeface="+mn-lt"/>
                <a:ea typeface="+mn-ea"/>
                <a:cs typeface="+mn-cs"/>
              </a:rPr>
              <a:t>都不去考慮</a:t>
            </a:r>
            <a:r>
              <a:rPr lang="en-US" altLang="zh-TW" sz="1200" b="1" i="0" kern="1200" dirty="0">
                <a:solidFill>
                  <a:schemeClr val="tx1"/>
                </a:solidFill>
                <a:latin typeface="+mn-lt"/>
                <a:ea typeface="+mn-ea"/>
                <a:cs typeface="+mn-cs"/>
              </a:rPr>
              <a:t>True Negative</a:t>
            </a:r>
            <a:r>
              <a:rPr lang="zh-TW" altLang="en-US" sz="1200" b="0" i="0" kern="1200" dirty="0">
                <a:solidFill>
                  <a:schemeClr val="tx1"/>
                </a:solidFill>
                <a:latin typeface="+mn-lt"/>
                <a:ea typeface="+mn-ea"/>
                <a:cs typeface="+mn-cs"/>
              </a:rPr>
              <a:t>，以上面</a:t>
            </a:r>
            <a:r>
              <a:rPr lang="en-US" altLang="zh-TW" sz="1200" b="0" i="0" kern="1200" dirty="0">
                <a:solidFill>
                  <a:schemeClr val="tx1"/>
                </a:solidFill>
                <a:latin typeface="+mn-lt"/>
                <a:ea typeface="+mn-ea"/>
                <a:cs typeface="+mn-cs"/>
              </a:rPr>
              <a:t>CEO</a:t>
            </a:r>
            <a:r>
              <a:rPr lang="zh-TW" altLang="en-US" sz="1200" b="0" i="0" kern="1200" dirty="0">
                <a:solidFill>
                  <a:schemeClr val="tx1"/>
                </a:solidFill>
                <a:latin typeface="+mn-lt"/>
                <a:ea typeface="+mn-ea"/>
                <a:cs typeface="+mn-cs"/>
              </a:rPr>
              <a:t>的例子，大部分的人都不會當上</a:t>
            </a:r>
            <a:r>
              <a:rPr lang="en-US" altLang="zh-TW" sz="1200" b="0" i="0" kern="1200" dirty="0">
                <a:solidFill>
                  <a:schemeClr val="tx1"/>
                </a:solidFill>
                <a:latin typeface="+mn-lt"/>
                <a:ea typeface="+mn-ea"/>
                <a:cs typeface="+mn-cs"/>
              </a:rPr>
              <a:t>CEO</a:t>
            </a:r>
            <a:r>
              <a:rPr lang="zh-TW" altLang="en-US" sz="1200" b="0" i="0" kern="1200" dirty="0">
                <a:solidFill>
                  <a:schemeClr val="tx1"/>
                </a:solidFill>
                <a:latin typeface="+mn-lt"/>
                <a:ea typeface="+mn-ea"/>
                <a:cs typeface="+mn-cs"/>
              </a:rPr>
              <a:t>，所以預測這一塊並不是那麼重要，反而我們應該關心的是應該當上</a:t>
            </a:r>
            <a:r>
              <a:rPr lang="en-US" altLang="zh-TW" sz="1200" b="0" i="0" kern="1200" dirty="0">
                <a:solidFill>
                  <a:schemeClr val="tx1"/>
                </a:solidFill>
                <a:latin typeface="+mn-lt"/>
                <a:ea typeface="+mn-ea"/>
                <a:cs typeface="+mn-cs"/>
              </a:rPr>
              <a:t>CEO</a:t>
            </a:r>
            <a:r>
              <a:rPr lang="zh-TW" altLang="en-US" sz="1200" b="0" i="0" kern="1200" dirty="0">
                <a:solidFill>
                  <a:schemeClr val="tx1"/>
                </a:solidFill>
                <a:latin typeface="+mn-lt"/>
                <a:ea typeface="+mn-ea"/>
                <a:cs typeface="+mn-cs"/>
              </a:rPr>
              <a:t>的沒被預測到，以及沒當上</a:t>
            </a:r>
            <a:r>
              <a:rPr lang="en-US" altLang="zh-TW" sz="1200" b="0" i="0" kern="1200" dirty="0">
                <a:solidFill>
                  <a:schemeClr val="tx1"/>
                </a:solidFill>
                <a:latin typeface="+mn-lt"/>
                <a:ea typeface="+mn-ea"/>
                <a:cs typeface="+mn-cs"/>
              </a:rPr>
              <a:t>CEO</a:t>
            </a:r>
            <a:r>
              <a:rPr lang="zh-TW" altLang="en-US" sz="1200" b="0" i="0" kern="1200" dirty="0">
                <a:solidFill>
                  <a:schemeClr val="tx1"/>
                </a:solidFill>
                <a:latin typeface="+mn-lt"/>
                <a:ea typeface="+mn-ea"/>
                <a:cs typeface="+mn-cs"/>
              </a:rPr>
              <a:t>的卻被預測到了的兩種情形</a:t>
            </a:r>
          </a:p>
          <a:p>
            <a:r>
              <a:rPr lang="zh-TW" altLang="en-US" sz="1200" b="0" i="0" kern="1200" dirty="0">
                <a:solidFill>
                  <a:schemeClr val="tx1"/>
                </a:solidFill>
                <a:latin typeface="+mn-lt"/>
                <a:ea typeface="+mn-ea"/>
                <a:cs typeface="+mn-cs"/>
              </a:rPr>
              <a:t>如果今天我覺得</a:t>
            </a:r>
            <a:r>
              <a:rPr lang="en-US" altLang="zh-TW" sz="1200" b="0" i="0" kern="1200" dirty="0">
                <a:solidFill>
                  <a:schemeClr val="tx1"/>
                </a:solidFill>
                <a:latin typeface="+mn-lt"/>
                <a:ea typeface="+mn-ea"/>
                <a:cs typeface="+mn-cs"/>
              </a:rPr>
              <a:t>Precision</a:t>
            </a:r>
            <a:r>
              <a:rPr lang="zh-TW" altLang="en-US" sz="1200" b="0" i="0" kern="1200" dirty="0">
                <a:solidFill>
                  <a:schemeClr val="tx1"/>
                </a:solidFill>
                <a:latin typeface="+mn-lt"/>
                <a:ea typeface="+mn-ea"/>
                <a:cs typeface="+mn-cs"/>
              </a:rPr>
              <a:t>和</a:t>
            </a:r>
            <a:r>
              <a:rPr lang="en-US" altLang="zh-TW" sz="1200" b="0" i="0" kern="1200" dirty="0">
                <a:solidFill>
                  <a:schemeClr val="tx1"/>
                </a:solidFill>
                <a:latin typeface="+mn-lt"/>
                <a:ea typeface="+mn-ea"/>
                <a:cs typeface="+mn-cs"/>
              </a:rPr>
              <a:t>Recall</a:t>
            </a:r>
            <a:r>
              <a:rPr lang="zh-TW" altLang="en-US" sz="1200" b="0" i="0" kern="1200" dirty="0">
                <a:solidFill>
                  <a:schemeClr val="tx1"/>
                </a:solidFill>
                <a:latin typeface="+mn-lt"/>
                <a:ea typeface="+mn-ea"/>
                <a:cs typeface="+mn-cs"/>
              </a:rPr>
              <a:t>都同等重要，我想要用一個指標來統合標誌它，這就是</a:t>
            </a:r>
            <a:r>
              <a:rPr lang="en-US" altLang="zh-TW" sz="1200" b="0" i="0" kern="1200" dirty="0">
                <a:solidFill>
                  <a:schemeClr val="tx1"/>
                </a:solidFill>
                <a:latin typeface="+mn-lt"/>
                <a:ea typeface="+mn-ea"/>
                <a:cs typeface="+mn-cs"/>
              </a:rPr>
              <a:t>F1 Score</a:t>
            </a:r>
            <a:r>
              <a:rPr lang="zh-TW" altLang="en-US" sz="1200" b="0" i="0" kern="1200" dirty="0">
                <a:solidFill>
                  <a:schemeClr val="tx1"/>
                </a:solidFill>
                <a:latin typeface="+mn-lt"/>
                <a:ea typeface="+mn-ea"/>
                <a:cs typeface="+mn-cs"/>
              </a:rPr>
              <a:t>或稱</a:t>
            </a:r>
            <a:r>
              <a:rPr lang="en-US" altLang="zh-TW" sz="1200" b="0" i="0" kern="1200" dirty="0">
                <a:solidFill>
                  <a:schemeClr val="tx1"/>
                </a:solidFill>
                <a:latin typeface="+mn-lt"/>
                <a:ea typeface="+mn-ea"/>
                <a:cs typeface="+mn-cs"/>
              </a:rPr>
              <a:t>F1 Measure</a:t>
            </a:r>
            <a:r>
              <a:rPr lang="zh-TW" altLang="en-US" sz="1200" b="0" i="0" kern="1200" dirty="0">
                <a:solidFill>
                  <a:schemeClr val="tx1"/>
                </a:solidFill>
                <a:latin typeface="+mn-lt"/>
                <a:ea typeface="+mn-ea"/>
                <a:cs typeface="+mn-cs"/>
              </a:rPr>
              <a:t>，它是</a:t>
            </a:r>
            <a:r>
              <a:rPr lang="en-US" altLang="zh-TW" sz="1200" b="0" i="0" kern="1200" dirty="0">
                <a:solidFill>
                  <a:schemeClr val="tx1"/>
                </a:solidFill>
                <a:latin typeface="+mn-lt"/>
                <a:ea typeface="+mn-ea"/>
                <a:cs typeface="+mn-cs"/>
              </a:rPr>
              <a:t>F Measure</a:t>
            </a:r>
            <a:r>
              <a:rPr lang="zh-TW" altLang="en-US" sz="1200" b="0" i="0" kern="1200" dirty="0">
                <a:solidFill>
                  <a:schemeClr val="tx1"/>
                </a:solidFill>
                <a:latin typeface="+mn-lt"/>
                <a:ea typeface="+mn-ea"/>
                <a:cs typeface="+mn-cs"/>
              </a:rPr>
              <a:t>的一個特例，當</a:t>
            </a:r>
            <a:r>
              <a:rPr lang="en-US" altLang="zh-TW" sz="1200" b="0" i="0" kern="1200" dirty="0" err="1">
                <a:solidFill>
                  <a:schemeClr val="tx1"/>
                </a:solidFill>
                <a:latin typeface="+mn-lt"/>
                <a:ea typeface="+mn-ea"/>
                <a:cs typeface="+mn-cs"/>
              </a:rPr>
              <a:t>belta</a:t>
            </a:r>
            <a:r>
              <a:rPr lang="en-US" altLang="zh-TW" sz="1200" b="0" i="0" kern="1200" dirty="0">
                <a:solidFill>
                  <a:schemeClr val="tx1"/>
                </a:solidFill>
                <a:latin typeface="+mn-lt"/>
                <a:ea typeface="+mn-ea"/>
                <a:cs typeface="+mn-cs"/>
              </a:rPr>
              <a:t>=1</a:t>
            </a:r>
            <a:r>
              <a:rPr lang="zh-TW" altLang="en-US" sz="1200" b="0" i="0" kern="1200" dirty="0">
                <a:solidFill>
                  <a:schemeClr val="tx1"/>
                </a:solidFill>
                <a:latin typeface="+mn-lt"/>
                <a:ea typeface="+mn-ea"/>
                <a:cs typeface="+mn-cs"/>
              </a:rPr>
              <a:t>時就是</a:t>
            </a:r>
            <a:r>
              <a:rPr lang="en-US" altLang="zh-TW" sz="1200" b="0" i="0" kern="1200" dirty="0">
                <a:solidFill>
                  <a:schemeClr val="tx1"/>
                </a:solidFill>
                <a:latin typeface="+mn-lt"/>
                <a:ea typeface="+mn-ea"/>
                <a:cs typeface="+mn-cs"/>
              </a:rPr>
              <a:t>F1 Measure</a:t>
            </a:r>
            <a:r>
              <a:rPr lang="zh-TW" altLang="en-US" sz="1200" b="0" i="0" kern="1200" dirty="0">
                <a:solidFill>
                  <a:schemeClr val="tx1"/>
                </a:solidFill>
                <a:latin typeface="+mn-lt"/>
                <a:ea typeface="+mn-ea"/>
                <a:cs typeface="+mn-cs"/>
              </a:rPr>
              <a:t>，代表</a:t>
            </a:r>
            <a:r>
              <a:rPr lang="en-US" altLang="zh-TW" sz="1200" b="0" i="0" kern="1200" dirty="0">
                <a:solidFill>
                  <a:schemeClr val="tx1"/>
                </a:solidFill>
                <a:latin typeface="+mn-lt"/>
                <a:ea typeface="+mn-ea"/>
                <a:cs typeface="+mn-cs"/>
              </a:rPr>
              <a:t>Precision</a:t>
            </a:r>
            <a:r>
              <a:rPr lang="zh-TW" altLang="en-US" sz="1200" b="0" i="0" kern="1200" dirty="0">
                <a:solidFill>
                  <a:schemeClr val="tx1"/>
                </a:solidFill>
                <a:latin typeface="+mn-lt"/>
                <a:ea typeface="+mn-ea"/>
                <a:cs typeface="+mn-cs"/>
              </a:rPr>
              <a:t>和</a:t>
            </a:r>
            <a:r>
              <a:rPr lang="en-US" altLang="zh-TW" sz="1200" b="0" i="0" kern="1200" dirty="0">
                <a:solidFill>
                  <a:schemeClr val="tx1"/>
                </a:solidFill>
                <a:latin typeface="+mn-lt"/>
                <a:ea typeface="+mn-ea"/>
                <a:cs typeface="+mn-cs"/>
              </a:rPr>
              <a:t>Recall</a:t>
            </a:r>
            <a:r>
              <a:rPr lang="zh-TW" altLang="en-US" sz="1200" b="0" i="0" kern="1200" dirty="0">
                <a:solidFill>
                  <a:schemeClr val="tx1"/>
                </a:solidFill>
                <a:latin typeface="+mn-lt"/>
                <a:ea typeface="+mn-ea"/>
                <a:cs typeface="+mn-cs"/>
              </a:rPr>
              <a:t>都同等重要，那如果我希望多看中一點</a:t>
            </a:r>
            <a:r>
              <a:rPr lang="en-US" altLang="zh-TW" sz="1200" b="0" i="0" kern="1200" dirty="0">
                <a:solidFill>
                  <a:schemeClr val="tx1"/>
                </a:solidFill>
                <a:latin typeface="+mn-lt"/>
                <a:ea typeface="+mn-ea"/>
                <a:cs typeface="+mn-cs"/>
              </a:rPr>
              <a:t>Precision</a:t>
            </a:r>
            <a:r>
              <a:rPr lang="zh-TW" altLang="en-US" sz="1200" b="0" i="0" kern="1200" dirty="0">
                <a:solidFill>
                  <a:schemeClr val="tx1"/>
                </a:solidFill>
                <a:latin typeface="+mn-lt"/>
                <a:ea typeface="+mn-ea"/>
                <a:cs typeface="+mn-cs"/>
              </a:rPr>
              <a:t>，那</a:t>
            </a:r>
            <a:r>
              <a:rPr lang="en-US" altLang="zh-TW" sz="1200" b="0" i="0" u="none" strike="noStrike" kern="1200" dirty="0" err="1">
                <a:solidFill>
                  <a:schemeClr val="tx1"/>
                </a:solidFill>
                <a:latin typeface="+mn-lt"/>
                <a:ea typeface="+mn-ea"/>
                <a:cs typeface="+mn-cs"/>
              </a:rPr>
              <a:t>beltabelta</a:t>
            </a:r>
            <a:r>
              <a:rPr lang="zh-TW" altLang="en-US" sz="1200" b="0" i="0" kern="1200" dirty="0">
                <a:solidFill>
                  <a:schemeClr val="tx1"/>
                </a:solidFill>
                <a:latin typeface="+mn-lt"/>
                <a:ea typeface="+mn-ea"/>
                <a:cs typeface="+mn-cs"/>
              </a:rPr>
              <a:t>就可以選擇小一點，當</a:t>
            </a:r>
            <a:r>
              <a:rPr lang="en-US" altLang="zh-TW" sz="1200" b="0" i="0" u="none" strike="noStrike" kern="1200" dirty="0" err="1">
                <a:solidFill>
                  <a:schemeClr val="tx1"/>
                </a:solidFill>
                <a:latin typeface="+mn-lt"/>
                <a:ea typeface="+mn-ea"/>
                <a:cs typeface="+mn-cs"/>
              </a:rPr>
              <a:t>belta</a:t>
            </a:r>
            <a:r>
              <a:rPr lang="en-US" altLang="zh-TW" sz="1200" b="0" i="0" u="none" strike="noStrike" kern="1200" dirty="0">
                <a:solidFill>
                  <a:schemeClr val="tx1"/>
                </a:solidFill>
                <a:latin typeface="+mn-lt"/>
                <a:ea typeface="+mn-ea"/>
                <a:cs typeface="+mn-cs"/>
              </a:rPr>
              <a:t>=0belta=0</a:t>
            </a:r>
            <a:r>
              <a:rPr lang="zh-TW" altLang="en-US" sz="1200" b="0" i="0" kern="1200" dirty="0">
                <a:solidFill>
                  <a:schemeClr val="tx1"/>
                </a:solidFill>
                <a:latin typeface="+mn-lt"/>
                <a:ea typeface="+mn-ea"/>
                <a:cs typeface="+mn-cs"/>
              </a:rPr>
              <a:t>時，</a:t>
            </a:r>
            <a:r>
              <a:rPr lang="en-US" altLang="zh-TW" sz="1200" b="0" i="0" kern="1200" dirty="0">
                <a:solidFill>
                  <a:schemeClr val="tx1"/>
                </a:solidFill>
                <a:latin typeface="+mn-lt"/>
                <a:ea typeface="+mn-ea"/>
                <a:cs typeface="+mn-cs"/>
              </a:rPr>
              <a:t>F Measure</a:t>
            </a:r>
            <a:r>
              <a:rPr lang="zh-TW" altLang="en-US" sz="1200" b="0" i="0" kern="1200" dirty="0">
                <a:solidFill>
                  <a:schemeClr val="tx1"/>
                </a:solidFill>
                <a:latin typeface="+mn-lt"/>
                <a:ea typeface="+mn-ea"/>
                <a:cs typeface="+mn-cs"/>
              </a:rPr>
              <a:t>就是</a:t>
            </a:r>
            <a:r>
              <a:rPr lang="en-US" altLang="zh-TW" sz="1200" b="0" i="0" kern="1200" dirty="0">
                <a:solidFill>
                  <a:schemeClr val="tx1"/>
                </a:solidFill>
                <a:latin typeface="+mn-lt"/>
                <a:ea typeface="+mn-ea"/>
                <a:cs typeface="+mn-cs"/>
              </a:rPr>
              <a:t>Precision</a:t>
            </a:r>
            <a:r>
              <a:rPr lang="zh-TW" altLang="en-US" sz="1200" b="0" i="0" kern="1200" dirty="0">
                <a:solidFill>
                  <a:schemeClr val="tx1"/>
                </a:solidFill>
                <a:latin typeface="+mn-lt"/>
                <a:ea typeface="+mn-ea"/>
                <a:cs typeface="+mn-cs"/>
              </a:rPr>
              <a:t>；如果我希望多看中一點</a:t>
            </a:r>
            <a:r>
              <a:rPr lang="en-US" altLang="zh-TW" sz="1200" b="0" i="0" kern="1200" dirty="0">
                <a:solidFill>
                  <a:schemeClr val="tx1"/>
                </a:solidFill>
                <a:latin typeface="+mn-lt"/>
                <a:ea typeface="+mn-ea"/>
                <a:cs typeface="+mn-cs"/>
              </a:rPr>
              <a:t>Recall</a:t>
            </a:r>
            <a:r>
              <a:rPr lang="zh-TW" altLang="en-US" sz="1200" b="0" i="0" kern="1200" dirty="0">
                <a:solidFill>
                  <a:schemeClr val="tx1"/>
                </a:solidFill>
                <a:latin typeface="+mn-lt"/>
                <a:ea typeface="+mn-ea"/>
                <a:cs typeface="+mn-cs"/>
              </a:rPr>
              <a:t>，那</a:t>
            </a:r>
            <a:r>
              <a:rPr lang="en-US" altLang="zh-TW" sz="1200" b="0" i="0" kern="1200" dirty="0" err="1">
                <a:solidFill>
                  <a:schemeClr val="tx1"/>
                </a:solidFill>
                <a:latin typeface="+mn-lt"/>
                <a:ea typeface="+mn-ea"/>
                <a:cs typeface="+mn-cs"/>
              </a:rPr>
              <a:t>belta</a:t>
            </a:r>
            <a:r>
              <a:rPr lang="zh-TW" altLang="en-US" sz="1200" b="0" i="0" kern="1200" dirty="0">
                <a:solidFill>
                  <a:schemeClr val="tx1"/>
                </a:solidFill>
                <a:latin typeface="+mn-lt"/>
                <a:ea typeface="+mn-ea"/>
                <a:cs typeface="+mn-cs"/>
              </a:rPr>
              <a:t>就可以選擇大一點，當</a:t>
            </a:r>
            <a:r>
              <a:rPr lang="en-US" altLang="zh-TW" sz="1200" b="0" i="0" kern="1200" dirty="0" err="1">
                <a:solidFill>
                  <a:schemeClr val="tx1"/>
                </a:solidFill>
                <a:latin typeface="+mn-lt"/>
                <a:ea typeface="+mn-ea"/>
                <a:cs typeface="+mn-cs"/>
              </a:rPr>
              <a:t>belta</a:t>
            </a:r>
            <a:r>
              <a:rPr lang="zh-TW" altLang="en-US" sz="1200" b="0" i="0" kern="1200" dirty="0">
                <a:solidFill>
                  <a:schemeClr val="tx1"/>
                </a:solidFill>
                <a:latin typeface="+mn-lt"/>
                <a:ea typeface="+mn-ea"/>
                <a:cs typeface="+mn-cs"/>
              </a:rPr>
              <a:t>無限大時，</a:t>
            </a:r>
            <a:r>
              <a:rPr lang="en-US" altLang="zh-TW" sz="1200" b="0" i="0" kern="1200" dirty="0">
                <a:solidFill>
                  <a:schemeClr val="tx1"/>
                </a:solidFill>
                <a:latin typeface="+mn-lt"/>
                <a:ea typeface="+mn-ea"/>
                <a:cs typeface="+mn-cs"/>
              </a:rPr>
              <a:t>F Measure</a:t>
            </a:r>
            <a:r>
              <a:rPr lang="zh-TW" altLang="en-US" sz="1200" b="0" i="0" kern="1200" dirty="0">
                <a:solidFill>
                  <a:schemeClr val="tx1"/>
                </a:solidFill>
                <a:latin typeface="+mn-lt"/>
                <a:ea typeface="+mn-ea"/>
                <a:cs typeface="+mn-cs"/>
              </a:rPr>
              <a:t>就是</a:t>
            </a:r>
            <a:r>
              <a:rPr lang="en-US" altLang="zh-TW" sz="1200" b="0" i="0" kern="1200" dirty="0">
                <a:solidFill>
                  <a:schemeClr val="tx1"/>
                </a:solidFill>
                <a:latin typeface="+mn-lt"/>
                <a:ea typeface="+mn-ea"/>
                <a:cs typeface="+mn-cs"/>
              </a:rPr>
              <a:t>Recall</a:t>
            </a:r>
            <a:endParaRPr lang="zh-TW" altLang="en-US" sz="1200" b="0" i="0" kern="1200" dirty="0">
              <a:solidFill>
                <a:schemeClr val="tx1"/>
              </a:solidFill>
              <a:latin typeface="+mn-lt"/>
              <a:ea typeface="+mn-ea"/>
              <a:cs typeface="+mn-cs"/>
            </a:endParaRPr>
          </a:p>
          <a:p>
            <a:r>
              <a:rPr lang="zh-TW" altLang="en-US" sz="1200" b="0" i="0" kern="1200" dirty="0">
                <a:solidFill>
                  <a:schemeClr val="tx1"/>
                </a:solidFill>
                <a:latin typeface="+mn-lt"/>
                <a:ea typeface="+mn-ea"/>
                <a:cs typeface="+mn-cs"/>
              </a:rPr>
              <a:t>如果你仔細看</a:t>
            </a:r>
            <a:r>
              <a:rPr lang="en-US" altLang="zh-TW" sz="1200" b="0" i="0" kern="1200" dirty="0">
                <a:solidFill>
                  <a:schemeClr val="tx1"/>
                </a:solidFill>
                <a:latin typeface="+mn-lt"/>
                <a:ea typeface="+mn-ea"/>
                <a:cs typeface="+mn-cs"/>
              </a:rPr>
              <a:t>F1 Measure</a:t>
            </a:r>
            <a:r>
              <a:rPr lang="zh-TW" altLang="en-US" sz="1200" b="0" i="0" kern="1200" dirty="0">
                <a:solidFill>
                  <a:schemeClr val="tx1"/>
                </a:solidFill>
                <a:latin typeface="+mn-lt"/>
                <a:ea typeface="+mn-ea"/>
                <a:cs typeface="+mn-cs"/>
              </a:rPr>
              <a:t>，你會發現它的平均方法是「調和平均」，帶大家</a:t>
            </a:r>
            <a:r>
              <a:rPr lang="en-US" altLang="zh-TW" sz="1200" b="0" i="0" kern="1200" dirty="0">
                <a:solidFill>
                  <a:schemeClr val="tx1"/>
                </a:solidFill>
                <a:latin typeface="+mn-lt"/>
                <a:ea typeface="+mn-ea"/>
                <a:cs typeface="+mn-cs"/>
              </a:rPr>
              <a:t>go-through</a:t>
            </a:r>
            <a:r>
              <a:rPr lang="zh-TW" altLang="en-US" sz="1200" b="0" i="0" kern="1200" dirty="0">
                <a:solidFill>
                  <a:schemeClr val="tx1"/>
                </a:solidFill>
                <a:latin typeface="+mn-lt"/>
                <a:ea typeface="+mn-ea"/>
                <a:cs typeface="+mn-cs"/>
              </a:rPr>
              <a:t>三種平均方法，你就能明白為什麼要使用調和平均了下圖列出了三種平均方法的使用時機，我們要去了解資料或數列的特性，我們才能知道要採取哪種平均方法較為恰當，大多情況算數平均都可以使用，因為我們都假設有線性關係存在，譬如說平均距離；幾何平均常用於人口計算，因為人口增加是成比例增加的；調和平均常用於計算平均速率，在固定距離下，所花時間就是平均速率，這數據成倒數關係，而</a:t>
            </a:r>
            <a:r>
              <a:rPr lang="en-US" altLang="zh-TW" sz="1200" b="0" i="0" kern="1200" dirty="0">
                <a:solidFill>
                  <a:schemeClr val="tx1"/>
                </a:solidFill>
                <a:latin typeface="+mn-lt"/>
                <a:ea typeface="+mn-ea"/>
                <a:cs typeface="+mn-cs"/>
              </a:rPr>
              <a:t>F1 Measure</a:t>
            </a:r>
            <a:r>
              <a:rPr lang="zh-TW" altLang="en-US" sz="1200" b="0" i="0" kern="1200" dirty="0">
                <a:solidFill>
                  <a:schemeClr val="tx1"/>
                </a:solidFill>
                <a:latin typeface="+mn-lt"/>
                <a:ea typeface="+mn-ea"/>
                <a:cs typeface="+mn-cs"/>
              </a:rPr>
              <a:t>也同樣是這樣的數據特性，在固定</a:t>
            </a:r>
            <a:r>
              <a:rPr lang="en-US" altLang="zh-TW" sz="1200" b="0" i="0" kern="1200" dirty="0">
                <a:solidFill>
                  <a:schemeClr val="tx1"/>
                </a:solidFill>
                <a:latin typeface="+mn-lt"/>
                <a:ea typeface="+mn-ea"/>
                <a:cs typeface="+mn-cs"/>
              </a:rPr>
              <a:t>TP</a:t>
            </a:r>
            <a:r>
              <a:rPr lang="zh-TW" altLang="en-US" sz="1200" b="0" i="0" kern="1200" dirty="0">
                <a:solidFill>
                  <a:schemeClr val="tx1"/>
                </a:solidFill>
                <a:latin typeface="+mn-lt"/>
                <a:ea typeface="+mn-ea"/>
                <a:cs typeface="+mn-cs"/>
              </a:rPr>
              <a:t>的情況下，有不同的分母，所以這裡使用調和平均較為適當</a:t>
            </a:r>
          </a:p>
          <a:p>
            <a:r>
              <a:rPr lang="zh-TW" altLang="en-US" sz="1200" b="0" i="0" kern="1200" dirty="0">
                <a:solidFill>
                  <a:schemeClr val="tx1"/>
                </a:solidFill>
                <a:latin typeface="+mn-lt"/>
                <a:ea typeface="+mn-ea"/>
                <a:cs typeface="+mn-cs"/>
              </a:rPr>
              <a:t>下圖的名詞看一下有印象就好</a:t>
            </a:r>
          </a:p>
          <a:p>
            <a:r>
              <a:rPr lang="zh-TW" altLang="en-US" sz="1200" b="0" i="0" kern="1200" dirty="0">
                <a:solidFill>
                  <a:schemeClr val="tx1"/>
                </a:solidFill>
                <a:latin typeface="+mn-lt"/>
                <a:ea typeface="+mn-ea"/>
                <a:cs typeface="+mn-cs"/>
              </a:rPr>
              <a:t>最後這頁來講一下醫學上常用的指標，首先是</a:t>
            </a:r>
            <a:r>
              <a:rPr lang="en-US" altLang="zh-TW" sz="1200" b="0" i="0" kern="1200" dirty="0">
                <a:solidFill>
                  <a:schemeClr val="tx1"/>
                </a:solidFill>
                <a:latin typeface="+mn-lt"/>
                <a:ea typeface="+mn-ea"/>
                <a:cs typeface="+mn-cs"/>
              </a:rPr>
              <a:t>Prevalence</a:t>
            </a:r>
            <a:r>
              <a:rPr lang="zh-TW" altLang="en-US" sz="1200" b="0" i="0" kern="1200" dirty="0">
                <a:solidFill>
                  <a:schemeClr val="tx1"/>
                </a:solidFill>
                <a:latin typeface="+mn-lt"/>
                <a:ea typeface="+mn-ea"/>
                <a:cs typeface="+mn-cs"/>
              </a:rPr>
              <a:t>（盛行率），如果以人口當作所有的樣本，實際得病的患者所佔的比例就代表這個病的盛行情況如果今天有一個診斷方法可以判定病人是否有得此病，有兩個指標可以看，那就是</a:t>
            </a:r>
            <a:r>
              <a:rPr lang="en-US" altLang="zh-TW" sz="1200" b="0" i="0" kern="1200" dirty="0">
                <a:solidFill>
                  <a:schemeClr val="tx1"/>
                </a:solidFill>
                <a:latin typeface="+mn-lt"/>
                <a:ea typeface="+mn-ea"/>
                <a:cs typeface="+mn-cs"/>
              </a:rPr>
              <a:t>Sensitivity</a:t>
            </a:r>
            <a:r>
              <a:rPr lang="zh-TW" altLang="en-US" sz="1200" b="0" i="0" kern="1200" dirty="0">
                <a:solidFill>
                  <a:schemeClr val="tx1"/>
                </a:solidFill>
                <a:latin typeface="+mn-lt"/>
                <a:ea typeface="+mn-ea"/>
                <a:cs typeface="+mn-cs"/>
              </a:rPr>
              <a:t>和</a:t>
            </a:r>
            <a:r>
              <a:rPr lang="en-US" altLang="zh-TW" sz="1200" b="0" i="0" kern="1200" dirty="0">
                <a:solidFill>
                  <a:schemeClr val="tx1"/>
                </a:solidFill>
                <a:latin typeface="+mn-lt"/>
                <a:ea typeface="+mn-ea"/>
                <a:cs typeface="+mn-cs"/>
              </a:rPr>
              <a:t>Specificity</a:t>
            </a:r>
            <a:r>
              <a:rPr lang="zh-TW" altLang="en-US" sz="1200" b="0" i="0" kern="1200" dirty="0">
                <a:solidFill>
                  <a:schemeClr val="tx1"/>
                </a:solidFill>
                <a:latin typeface="+mn-lt"/>
                <a:ea typeface="+mn-ea"/>
                <a:cs typeface="+mn-cs"/>
              </a:rPr>
              <a:t>，</a:t>
            </a:r>
            <a:r>
              <a:rPr lang="en-US" altLang="zh-TW" sz="1200" b="0" i="0" kern="1200" dirty="0">
                <a:solidFill>
                  <a:schemeClr val="tx1"/>
                </a:solidFill>
                <a:latin typeface="+mn-lt"/>
                <a:ea typeface="+mn-ea"/>
                <a:cs typeface="+mn-cs"/>
              </a:rPr>
              <a:t>Sensitivity</a:t>
            </a:r>
            <a:r>
              <a:rPr lang="zh-TW" altLang="en-US" sz="1200" b="0" i="0" kern="1200" dirty="0">
                <a:solidFill>
                  <a:schemeClr val="tx1"/>
                </a:solidFill>
                <a:latin typeface="+mn-lt"/>
                <a:ea typeface="+mn-ea"/>
                <a:cs typeface="+mn-cs"/>
              </a:rPr>
              <a:t>就是</a:t>
            </a:r>
            <a:r>
              <a:rPr lang="en-US" altLang="zh-TW" sz="1200" b="0" i="0" kern="1200" dirty="0">
                <a:solidFill>
                  <a:schemeClr val="tx1"/>
                </a:solidFill>
                <a:latin typeface="+mn-lt"/>
                <a:ea typeface="+mn-ea"/>
                <a:cs typeface="+mn-cs"/>
              </a:rPr>
              <a:t>Recall</a:t>
            </a:r>
            <a:r>
              <a:rPr lang="zh-TW" altLang="en-US" sz="1200" b="0" i="0" kern="1200" dirty="0">
                <a:solidFill>
                  <a:schemeClr val="tx1"/>
                </a:solidFill>
                <a:latin typeface="+mn-lt"/>
                <a:ea typeface="+mn-ea"/>
                <a:cs typeface="+mn-cs"/>
              </a:rPr>
              <a:t>，它代表的是診斷方法是否夠靈敏可以將真正得病的人診斷出來，而</a:t>
            </a:r>
            <a:r>
              <a:rPr lang="en-US" altLang="zh-TW" sz="1200" b="0" i="0" kern="1200" dirty="0">
                <a:solidFill>
                  <a:schemeClr val="tx1"/>
                </a:solidFill>
                <a:latin typeface="+mn-lt"/>
                <a:ea typeface="+mn-ea"/>
                <a:cs typeface="+mn-cs"/>
              </a:rPr>
              <a:t>Specificity</a:t>
            </a:r>
            <a:r>
              <a:rPr lang="zh-TW" altLang="en-US" sz="1200" b="0" i="0" kern="1200" dirty="0">
                <a:solidFill>
                  <a:schemeClr val="tx1"/>
                </a:solidFill>
                <a:latin typeface="+mn-lt"/>
                <a:ea typeface="+mn-ea"/>
                <a:cs typeface="+mn-cs"/>
              </a:rPr>
              <a:t>則是代表診斷方法是否可以指出實際沒的此病的患者兩種指標都是越高越好</a:t>
            </a:r>
          </a:p>
          <a:p>
            <a:r>
              <a:rPr lang="zh-TW" altLang="en-US" sz="1200" b="0" i="0" kern="1200" dirty="0">
                <a:solidFill>
                  <a:schemeClr val="tx1"/>
                </a:solidFill>
                <a:latin typeface="+mn-lt"/>
                <a:ea typeface="+mn-ea"/>
                <a:cs typeface="+mn-cs"/>
              </a:rPr>
              <a:t>通常在醫學上，會通過一些閥值來斷定病人是否有得此病，而這個閥值就會影響</a:t>
            </a:r>
            <a:r>
              <a:rPr lang="en-US" altLang="zh-TW" sz="1200" b="0" i="0" kern="1200" dirty="0">
                <a:solidFill>
                  <a:schemeClr val="tx1"/>
                </a:solidFill>
                <a:latin typeface="+mn-lt"/>
                <a:ea typeface="+mn-ea"/>
                <a:cs typeface="+mn-cs"/>
              </a:rPr>
              <a:t>Sensitivity</a:t>
            </a:r>
            <a:r>
              <a:rPr lang="zh-TW" altLang="en-US" sz="1200" b="0" i="0" kern="1200" dirty="0">
                <a:solidFill>
                  <a:schemeClr val="tx1"/>
                </a:solidFill>
                <a:latin typeface="+mn-lt"/>
                <a:ea typeface="+mn-ea"/>
                <a:cs typeface="+mn-cs"/>
              </a:rPr>
              <a:t>和</a:t>
            </a:r>
            <a:r>
              <a:rPr lang="en-US" altLang="zh-TW" sz="1200" b="0" i="0" kern="1200" dirty="0">
                <a:solidFill>
                  <a:schemeClr val="tx1"/>
                </a:solidFill>
                <a:latin typeface="+mn-lt"/>
                <a:ea typeface="+mn-ea"/>
                <a:cs typeface="+mn-cs"/>
              </a:rPr>
              <a:t>Specificity</a:t>
            </a:r>
            <a:r>
              <a:rPr lang="zh-TW" altLang="en-US" sz="1200" b="0" i="0" kern="1200" dirty="0">
                <a:solidFill>
                  <a:schemeClr val="tx1"/>
                </a:solidFill>
                <a:latin typeface="+mn-lt"/>
                <a:ea typeface="+mn-ea"/>
                <a:cs typeface="+mn-cs"/>
              </a:rPr>
              <a:t>，這個不同閥值</a:t>
            </a:r>
            <a:r>
              <a:rPr lang="en-US" altLang="zh-TW" sz="1200" b="0" i="0" kern="1200" dirty="0">
                <a:solidFill>
                  <a:schemeClr val="tx1"/>
                </a:solidFill>
                <a:latin typeface="+mn-lt"/>
                <a:ea typeface="+mn-ea"/>
                <a:cs typeface="+mn-cs"/>
              </a:rPr>
              <a:t>Sensitivity</a:t>
            </a:r>
            <a:r>
              <a:rPr lang="zh-TW" altLang="en-US" sz="1200" b="0" i="0" kern="1200" dirty="0">
                <a:solidFill>
                  <a:schemeClr val="tx1"/>
                </a:solidFill>
                <a:latin typeface="+mn-lt"/>
                <a:ea typeface="+mn-ea"/>
                <a:cs typeface="+mn-cs"/>
              </a:rPr>
              <a:t>和</a:t>
            </a:r>
            <a:r>
              <a:rPr lang="en-US" altLang="zh-TW" sz="1200" b="0" i="0" kern="1200" dirty="0">
                <a:solidFill>
                  <a:schemeClr val="tx1"/>
                </a:solidFill>
                <a:latin typeface="+mn-lt"/>
                <a:ea typeface="+mn-ea"/>
                <a:cs typeface="+mn-cs"/>
              </a:rPr>
              <a:t>Specificity</a:t>
            </a:r>
            <a:r>
              <a:rPr lang="zh-TW" altLang="en-US" sz="1200" b="0" i="0" kern="1200" dirty="0">
                <a:solidFill>
                  <a:schemeClr val="tx1"/>
                </a:solidFill>
                <a:latin typeface="+mn-lt"/>
                <a:ea typeface="+mn-ea"/>
                <a:cs typeface="+mn-cs"/>
              </a:rPr>
              <a:t>的分布情況可以畫成</a:t>
            </a:r>
            <a:r>
              <a:rPr lang="en-US" altLang="zh-TW" sz="1200" b="0" i="0" kern="1200" dirty="0">
                <a:solidFill>
                  <a:schemeClr val="tx1"/>
                </a:solidFill>
                <a:latin typeface="+mn-lt"/>
                <a:ea typeface="+mn-ea"/>
                <a:cs typeface="+mn-cs"/>
              </a:rPr>
              <a:t>ROC Curve</a:t>
            </a:r>
            <a:r>
              <a:rPr lang="zh-TW" altLang="en-US" sz="1200" b="0" i="0" kern="1200" dirty="0">
                <a:solidFill>
                  <a:schemeClr val="tx1"/>
                </a:solidFill>
                <a:latin typeface="+mn-lt"/>
                <a:ea typeface="+mn-ea"/>
                <a:cs typeface="+mn-cs"/>
              </a:rPr>
              <a:t>，而</a:t>
            </a:r>
            <a:r>
              <a:rPr lang="en-US" altLang="zh-TW" sz="1200" b="0" i="0" kern="1200" dirty="0">
                <a:solidFill>
                  <a:schemeClr val="tx1"/>
                </a:solidFill>
                <a:latin typeface="+mn-lt"/>
                <a:ea typeface="+mn-ea"/>
                <a:cs typeface="+mn-cs"/>
              </a:rPr>
              <a:t>ROC Curve</a:t>
            </a:r>
            <a:r>
              <a:rPr lang="zh-TW" altLang="en-US" sz="1200" b="0" i="0" kern="1200" dirty="0">
                <a:solidFill>
                  <a:schemeClr val="tx1"/>
                </a:solidFill>
                <a:latin typeface="+mn-lt"/>
                <a:ea typeface="+mn-ea"/>
                <a:cs typeface="+mn-cs"/>
              </a:rPr>
              <a:t>底下的面積稱為</a:t>
            </a:r>
            <a:r>
              <a:rPr lang="en-US" altLang="zh-TW" sz="1200" b="0" i="0" kern="1200" dirty="0">
                <a:solidFill>
                  <a:schemeClr val="tx1"/>
                </a:solidFill>
                <a:latin typeface="+mn-lt"/>
                <a:ea typeface="+mn-ea"/>
                <a:cs typeface="+mn-cs"/>
              </a:rPr>
              <a:t>AUC</a:t>
            </a:r>
            <a:r>
              <a:rPr lang="zh-TW" altLang="en-US" sz="1200" b="0" i="0" kern="1200" dirty="0">
                <a:solidFill>
                  <a:schemeClr val="tx1"/>
                </a:solidFill>
                <a:latin typeface="+mn-lt"/>
                <a:ea typeface="+mn-ea"/>
                <a:cs typeface="+mn-cs"/>
              </a:rPr>
              <a:t>，最理想的情況是</a:t>
            </a:r>
            <a:r>
              <a:rPr lang="en-US" altLang="zh-TW" sz="1200" b="0" i="0" kern="1200" dirty="0">
                <a:solidFill>
                  <a:schemeClr val="tx1"/>
                </a:solidFill>
                <a:latin typeface="+mn-lt"/>
                <a:ea typeface="+mn-ea"/>
                <a:cs typeface="+mn-cs"/>
              </a:rPr>
              <a:t>AUC=1</a:t>
            </a:r>
            <a:r>
              <a:rPr lang="zh-TW" altLang="en-US" sz="1200" b="0" i="0" kern="1200" dirty="0">
                <a:solidFill>
                  <a:schemeClr val="tx1"/>
                </a:solidFill>
                <a:latin typeface="+mn-lt"/>
                <a:ea typeface="+mn-ea"/>
                <a:cs typeface="+mn-cs"/>
              </a:rPr>
              <a:t>，在這種情況下存在一種閥值，也就是左上角落，使得</a:t>
            </a:r>
            <a:r>
              <a:rPr lang="en-US" altLang="zh-TW" sz="1200" b="0" i="0" kern="1200" dirty="0">
                <a:solidFill>
                  <a:schemeClr val="tx1"/>
                </a:solidFill>
                <a:latin typeface="+mn-lt"/>
                <a:ea typeface="+mn-ea"/>
                <a:cs typeface="+mn-cs"/>
              </a:rPr>
              <a:t>Sensitivity=1</a:t>
            </a:r>
            <a:r>
              <a:rPr lang="zh-TW" altLang="en-US" sz="1200" b="0" i="0" kern="1200" dirty="0">
                <a:solidFill>
                  <a:schemeClr val="tx1"/>
                </a:solidFill>
                <a:latin typeface="+mn-lt"/>
                <a:ea typeface="+mn-ea"/>
                <a:cs typeface="+mn-cs"/>
              </a:rPr>
              <a:t>且</a:t>
            </a:r>
            <a:r>
              <a:rPr lang="en-US" altLang="zh-TW" sz="1200" b="0" i="0" kern="1200" dirty="0">
                <a:solidFill>
                  <a:schemeClr val="tx1"/>
                </a:solidFill>
                <a:latin typeface="+mn-lt"/>
                <a:ea typeface="+mn-ea"/>
                <a:cs typeface="+mn-cs"/>
              </a:rPr>
              <a:t>Specificity=1</a:t>
            </a:r>
            <a:r>
              <a:rPr lang="zh-TW" altLang="en-US" sz="1200" b="0" i="0" kern="1200" dirty="0">
                <a:solidFill>
                  <a:schemeClr val="tx1"/>
                </a:solidFill>
                <a:latin typeface="+mn-lt"/>
                <a:ea typeface="+mn-ea"/>
                <a:cs typeface="+mn-cs"/>
              </a:rPr>
              <a:t>而</a:t>
            </a:r>
            <a:r>
              <a:rPr lang="en-US" altLang="zh-TW" sz="1200" b="0" i="0" kern="1200" dirty="0">
                <a:solidFill>
                  <a:schemeClr val="tx1"/>
                </a:solidFill>
                <a:latin typeface="+mn-lt"/>
                <a:ea typeface="+mn-ea"/>
                <a:cs typeface="+mn-cs"/>
              </a:rPr>
              <a:t>AUC=0.5</a:t>
            </a:r>
            <a:r>
              <a:rPr lang="zh-TW" altLang="en-US" sz="1200" b="0" i="0" kern="1200" dirty="0">
                <a:solidFill>
                  <a:schemeClr val="tx1"/>
                </a:solidFill>
                <a:latin typeface="+mn-lt"/>
                <a:ea typeface="+mn-ea"/>
                <a:cs typeface="+mn-cs"/>
              </a:rPr>
              <a:t>，則是代表隨機挑選的狀況，沒有預測能力大部分情形都是落在這兩種之間，透過</a:t>
            </a:r>
            <a:r>
              <a:rPr lang="en-US" altLang="zh-TW" sz="1200" b="0" i="0" kern="1200" dirty="0">
                <a:solidFill>
                  <a:schemeClr val="tx1"/>
                </a:solidFill>
                <a:latin typeface="+mn-lt"/>
                <a:ea typeface="+mn-ea"/>
                <a:cs typeface="+mn-cs"/>
              </a:rPr>
              <a:t>ROC</a:t>
            </a:r>
            <a:r>
              <a:rPr lang="zh-TW" altLang="en-US" sz="1200" b="0" i="0" kern="1200" dirty="0">
                <a:solidFill>
                  <a:schemeClr val="tx1"/>
                </a:solidFill>
                <a:latin typeface="+mn-lt"/>
                <a:ea typeface="+mn-ea"/>
                <a:cs typeface="+mn-cs"/>
              </a:rPr>
              <a:t>和</a:t>
            </a:r>
            <a:r>
              <a:rPr lang="en-US" altLang="zh-TW" sz="1200" b="0" i="0" kern="1200" dirty="0">
                <a:solidFill>
                  <a:schemeClr val="tx1"/>
                </a:solidFill>
                <a:latin typeface="+mn-lt"/>
                <a:ea typeface="+mn-ea"/>
                <a:cs typeface="+mn-cs"/>
              </a:rPr>
              <a:t>AUC</a:t>
            </a:r>
            <a:r>
              <a:rPr lang="zh-TW" altLang="en-US" sz="1200" b="0" i="0" kern="1200" dirty="0">
                <a:solidFill>
                  <a:schemeClr val="tx1"/>
                </a:solidFill>
                <a:latin typeface="+mn-lt"/>
                <a:ea typeface="+mn-ea"/>
                <a:cs typeface="+mn-cs"/>
              </a:rPr>
              <a:t>我們就可以選出更為強健穩定的模型</a:t>
            </a:r>
          </a:p>
          <a:p>
            <a:r>
              <a:rPr lang="zh-TW" altLang="en-US" sz="1200" b="0" i="0" kern="1200" dirty="0">
                <a:solidFill>
                  <a:schemeClr val="tx1"/>
                </a:solidFill>
                <a:latin typeface="+mn-lt"/>
                <a:ea typeface="+mn-ea"/>
                <a:cs typeface="+mn-cs"/>
              </a:rPr>
              <a:t>想必這個時候你再回去看第一張圖就更加了解了，有了這些指標，我們就多一把尺來評斷我們的模型好還是不好了</a:t>
            </a:r>
          </a:p>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12</a:t>
            </a:fld>
            <a:endParaRPr lang="en-US" dirty="0"/>
          </a:p>
        </p:txBody>
      </p:sp>
    </p:spTree>
    <p:extLst>
      <p:ext uri="{BB962C8B-B14F-4D97-AF65-F5344CB8AC3E}">
        <p14:creationId xmlns:p14="http://schemas.microsoft.com/office/powerpoint/2010/main" val="3327975590"/>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136</a:t>
            </a:fld>
            <a:endParaRPr lang="en-US" dirty="0"/>
          </a:p>
        </p:txBody>
      </p:sp>
    </p:spTree>
    <p:extLst>
      <p:ext uri="{BB962C8B-B14F-4D97-AF65-F5344CB8AC3E}">
        <p14:creationId xmlns:p14="http://schemas.microsoft.com/office/powerpoint/2010/main" val="2015017195"/>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137</a:t>
            </a:fld>
            <a:endParaRPr lang="en-US" dirty="0"/>
          </a:p>
        </p:txBody>
      </p:sp>
    </p:spTree>
    <p:extLst>
      <p:ext uri="{BB962C8B-B14F-4D97-AF65-F5344CB8AC3E}">
        <p14:creationId xmlns:p14="http://schemas.microsoft.com/office/powerpoint/2010/main" val="805106316"/>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138</a:t>
            </a:fld>
            <a:endParaRPr lang="en-US" dirty="0"/>
          </a:p>
        </p:txBody>
      </p:sp>
    </p:spTree>
    <p:extLst>
      <p:ext uri="{BB962C8B-B14F-4D97-AF65-F5344CB8AC3E}">
        <p14:creationId xmlns:p14="http://schemas.microsoft.com/office/powerpoint/2010/main" val="1823144805"/>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139</a:t>
            </a:fld>
            <a:endParaRPr lang="en-US" dirty="0"/>
          </a:p>
        </p:txBody>
      </p:sp>
    </p:spTree>
    <p:extLst>
      <p:ext uri="{BB962C8B-B14F-4D97-AF65-F5344CB8AC3E}">
        <p14:creationId xmlns:p14="http://schemas.microsoft.com/office/powerpoint/2010/main" val="177189304"/>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140</a:t>
            </a:fld>
            <a:endParaRPr lang="en-US" dirty="0"/>
          </a:p>
        </p:txBody>
      </p:sp>
    </p:spTree>
    <p:extLst>
      <p:ext uri="{BB962C8B-B14F-4D97-AF65-F5344CB8AC3E}">
        <p14:creationId xmlns:p14="http://schemas.microsoft.com/office/powerpoint/2010/main" val="593557564"/>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141</a:t>
            </a:fld>
            <a:endParaRPr lang="en-US" dirty="0"/>
          </a:p>
        </p:txBody>
      </p:sp>
    </p:spTree>
    <p:extLst>
      <p:ext uri="{BB962C8B-B14F-4D97-AF65-F5344CB8AC3E}">
        <p14:creationId xmlns:p14="http://schemas.microsoft.com/office/powerpoint/2010/main" val="1613740382"/>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142</a:t>
            </a:fld>
            <a:endParaRPr lang="en-US" dirty="0"/>
          </a:p>
        </p:txBody>
      </p:sp>
    </p:spTree>
    <p:extLst>
      <p:ext uri="{BB962C8B-B14F-4D97-AF65-F5344CB8AC3E}">
        <p14:creationId xmlns:p14="http://schemas.microsoft.com/office/powerpoint/2010/main" val="801579769"/>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143</a:t>
            </a:fld>
            <a:endParaRPr lang="en-US" dirty="0"/>
          </a:p>
        </p:txBody>
      </p:sp>
    </p:spTree>
    <p:extLst>
      <p:ext uri="{BB962C8B-B14F-4D97-AF65-F5344CB8AC3E}">
        <p14:creationId xmlns:p14="http://schemas.microsoft.com/office/powerpoint/2010/main" val="1058746437"/>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144</a:t>
            </a:fld>
            <a:endParaRPr lang="en-US" dirty="0"/>
          </a:p>
        </p:txBody>
      </p:sp>
    </p:spTree>
    <p:extLst>
      <p:ext uri="{BB962C8B-B14F-4D97-AF65-F5344CB8AC3E}">
        <p14:creationId xmlns:p14="http://schemas.microsoft.com/office/powerpoint/2010/main" val="221510895"/>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145</a:t>
            </a:fld>
            <a:endParaRPr lang="en-US" dirty="0"/>
          </a:p>
        </p:txBody>
      </p:sp>
    </p:spTree>
    <p:extLst>
      <p:ext uri="{BB962C8B-B14F-4D97-AF65-F5344CB8AC3E}">
        <p14:creationId xmlns:p14="http://schemas.microsoft.com/office/powerpoint/2010/main" val="5426950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fontScale="55000" lnSpcReduction="20000"/>
          </a:bodyPr>
          <a:lstStyle/>
          <a:p>
            <a:r>
              <a:rPr lang="zh-TW" altLang="en-US" sz="1200" b="0" i="0" kern="1200" dirty="0">
                <a:solidFill>
                  <a:schemeClr val="tx1"/>
                </a:solidFill>
                <a:latin typeface="+mn-lt"/>
                <a:ea typeface="+mn-ea"/>
                <a:cs typeface="+mn-cs"/>
              </a:rPr>
              <a:t>有時要鑑別一個模型的好或壞，並不能簡單的看出來，所以我們需要用一些指標去判定它的好壞，也作為我們挑選模型的依據如果你稍微查一下有哪些指標，你就會發現指標多到讓人家眼花撩亂，一堆名詞就攤在那邊，讓人無從下手有一種常用的指標稱之為</a:t>
            </a:r>
            <a:r>
              <a:rPr lang="en-US" altLang="zh-TW" sz="1200" b="0" i="0" kern="1200" dirty="0">
                <a:solidFill>
                  <a:schemeClr val="tx1"/>
                </a:solidFill>
                <a:latin typeface="+mn-lt"/>
                <a:ea typeface="+mn-ea"/>
                <a:cs typeface="+mn-cs"/>
              </a:rPr>
              <a:t>Confusion Matrix</a:t>
            </a:r>
            <a:r>
              <a:rPr lang="zh-TW" altLang="en-US" sz="1200" b="0" i="0" kern="1200" dirty="0">
                <a:solidFill>
                  <a:schemeClr val="tx1"/>
                </a:solidFill>
                <a:latin typeface="+mn-lt"/>
                <a:ea typeface="+mn-ea"/>
                <a:cs typeface="+mn-cs"/>
              </a:rPr>
              <a:t>，這個命名很有趣，這個表格的確是很讓人感到很困惑啊！至少在看完這篇之前</a:t>
            </a:r>
            <a:r>
              <a:rPr lang="en-US" altLang="zh-TW" sz="1200" b="0" i="0" kern="1200" dirty="0">
                <a:solidFill>
                  <a:schemeClr val="tx1"/>
                </a:solidFill>
                <a:latin typeface="+mn-lt"/>
                <a:ea typeface="+mn-ea"/>
                <a:cs typeface="+mn-cs"/>
              </a:rPr>
              <a:t>Confusion Matrix</a:t>
            </a:r>
            <a:r>
              <a:rPr lang="zh-TW" altLang="en-US" sz="1200" b="0" i="0" kern="1200" dirty="0">
                <a:solidFill>
                  <a:schemeClr val="tx1"/>
                </a:solidFill>
                <a:latin typeface="+mn-lt"/>
                <a:ea typeface="+mn-ea"/>
                <a:cs typeface="+mn-cs"/>
              </a:rPr>
              <a:t>是用於分類問題的一種常用的指標，它衍生很多不同的指標，下面這張圖我將</a:t>
            </a:r>
            <a:r>
              <a:rPr lang="en-US" altLang="zh-TW" sz="1200" b="0" i="0" kern="1200" dirty="0">
                <a:solidFill>
                  <a:schemeClr val="tx1"/>
                </a:solidFill>
                <a:latin typeface="+mn-lt"/>
                <a:ea typeface="+mn-ea"/>
                <a:cs typeface="+mn-cs"/>
              </a:rPr>
              <a:t>Confusion Matrix</a:t>
            </a:r>
            <a:r>
              <a:rPr lang="zh-TW" altLang="en-US" sz="1200" b="0" i="0" kern="1200" dirty="0">
                <a:solidFill>
                  <a:schemeClr val="tx1"/>
                </a:solidFill>
                <a:latin typeface="+mn-lt"/>
                <a:ea typeface="+mn-ea"/>
                <a:cs typeface="+mn-cs"/>
              </a:rPr>
              <a:t>畫出來，並把一些比較重要的衍生指標給標出來</a:t>
            </a:r>
          </a:p>
          <a:p>
            <a:r>
              <a:rPr lang="zh-TW" altLang="en-US" sz="1200" b="0" i="0" kern="1200" dirty="0">
                <a:solidFill>
                  <a:schemeClr val="tx1"/>
                </a:solidFill>
                <a:latin typeface="+mn-lt"/>
                <a:ea typeface="+mn-ea"/>
                <a:cs typeface="+mn-cs"/>
              </a:rPr>
              <a:t>我猜想，你一定看得很模糊吧！沒關係我在這篇文章中會帶大家認識這個圖裡的各個名詞</a:t>
            </a:r>
          </a:p>
          <a:p>
            <a:r>
              <a:rPr lang="zh-TW" altLang="en-US" sz="1200" b="0" i="0" kern="1200" dirty="0">
                <a:solidFill>
                  <a:schemeClr val="tx1"/>
                </a:solidFill>
                <a:latin typeface="+mn-lt"/>
                <a:ea typeface="+mn-ea"/>
                <a:cs typeface="+mn-cs"/>
              </a:rPr>
              <a:t>一開始我們從下面這個表格開始講起，這個表格就是所謂的</a:t>
            </a:r>
            <a:r>
              <a:rPr lang="en-US" altLang="zh-TW" sz="1200" b="0" i="0" kern="1200" dirty="0">
                <a:solidFill>
                  <a:schemeClr val="tx1"/>
                </a:solidFill>
                <a:latin typeface="+mn-lt"/>
                <a:ea typeface="+mn-ea"/>
                <a:cs typeface="+mn-cs"/>
              </a:rPr>
              <a:t>Confusion Matrix</a:t>
            </a:r>
            <a:r>
              <a:rPr lang="zh-TW" altLang="en-US" sz="1200" b="0" i="0" kern="1200" dirty="0">
                <a:solidFill>
                  <a:schemeClr val="tx1"/>
                </a:solidFill>
                <a:latin typeface="+mn-lt"/>
                <a:ea typeface="+mn-ea"/>
                <a:cs typeface="+mn-cs"/>
              </a:rPr>
              <a:t>，這個表格兩欄代表實際情形正向或反向，兩列代表預測情形正向或反向，舉</a:t>
            </a:r>
            <a:r>
              <a:rPr lang="en-US" altLang="zh-TW" sz="1200" b="0" i="0" kern="1200" dirty="0" err="1">
                <a:solidFill>
                  <a:schemeClr val="tx1"/>
                </a:solidFill>
                <a:latin typeface="+mn-lt"/>
                <a:ea typeface="+mn-ea"/>
                <a:cs typeface="+mn-cs"/>
              </a:rPr>
              <a:t>iphone</a:t>
            </a:r>
            <a:r>
              <a:rPr lang="zh-TW" altLang="en-US" sz="1200" b="0" i="0" kern="1200" dirty="0">
                <a:solidFill>
                  <a:schemeClr val="tx1"/>
                </a:solidFill>
                <a:latin typeface="+mn-lt"/>
                <a:ea typeface="+mn-ea"/>
                <a:cs typeface="+mn-cs"/>
              </a:rPr>
              <a:t>當例子，</a:t>
            </a:r>
            <a:r>
              <a:rPr lang="en-US" altLang="zh-TW" sz="1200" b="0" i="0" kern="1200" dirty="0" err="1">
                <a:solidFill>
                  <a:schemeClr val="tx1"/>
                </a:solidFill>
                <a:latin typeface="+mn-lt"/>
                <a:ea typeface="+mn-ea"/>
                <a:cs typeface="+mn-cs"/>
              </a:rPr>
              <a:t>iphone</a:t>
            </a:r>
            <a:r>
              <a:rPr lang="zh-TW" altLang="en-US" sz="1200" b="0" i="0" kern="1200" dirty="0">
                <a:solidFill>
                  <a:schemeClr val="tx1"/>
                </a:solidFill>
                <a:latin typeface="+mn-lt"/>
                <a:ea typeface="+mn-ea"/>
                <a:cs typeface="+mn-cs"/>
              </a:rPr>
              <a:t>具有指紋識別解鎖系統，假如</a:t>
            </a:r>
            <a:r>
              <a:rPr lang="en-US" altLang="zh-TW" sz="1200" b="0" i="0" kern="1200" dirty="0" err="1">
                <a:solidFill>
                  <a:schemeClr val="tx1"/>
                </a:solidFill>
                <a:latin typeface="+mn-lt"/>
                <a:ea typeface="+mn-ea"/>
                <a:cs typeface="+mn-cs"/>
              </a:rPr>
              <a:t>iphone</a:t>
            </a:r>
            <a:r>
              <a:rPr lang="zh-TW" altLang="en-US" sz="1200" b="0" i="0" kern="1200" dirty="0">
                <a:solidFill>
                  <a:schemeClr val="tx1"/>
                </a:solidFill>
                <a:latin typeface="+mn-lt"/>
                <a:ea typeface="+mn-ea"/>
                <a:cs typeface="+mn-cs"/>
              </a:rPr>
              <a:t>判定這個指紋是屬於使用者的，它就會解鎖，如果今天你找個朋友來一起測試這個解鎖系統，如果是由你來按壓，而</a:t>
            </a:r>
            <a:r>
              <a:rPr lang="en-US" altLang="zh-TW" sz="1200" b="0" i="0" kern="1200" dirty="0" err="1">
                <a:solidFill>
                  <a:schemeClr val="tx1"/>
                </a:solidFill>
                <a:latin typeface="+mn-lt"/>
                <a:ea typeface="+mn-ea"/>
                <a:cs typeface="+mn-cs"/>
              </a:rPr>
              <a:t>iphone</a:t>
            </a:r>
            <a:r>
              <a:rPr lang="zh-TW" altLang="en-US" sz="1200" b="0" i="0" kern="1200" dirty="0">
                <a:solidFill>
                  <a:schemeClr val="tx1"/>
                </a:solidFill>
                <a:latin typeface="+mn-lt"/>
                <a:ea typeface="+mn-ea"/>
                <a:cs typeface="+mn-cs"/>
              </a:rPr>
              <a:t>也順利解鎖了，那這種情形就屬於左上角的情況，稱為</a:t>
            </a:r>
            <a:r>
              <a:rPr lang="en-US" altLang="zh-TW" sz="1200" b="0" i="0" kern="1200" dirty="0">
                <a:solidFill>
                  <a:schemeClr val="tx1"/>
                </a:solidFill>
                <a:latin typeface="+mn-lt"/>
                <a:ea typeface="+mn-ea"/>
                <a:cs typeface="+mn-cs"/>
              </a:rPr>
              <a:t>True Positive</a:t>
            </a:r>
            <a:r>
              <a:rPr lang="zh-TW" altLang="en-US" sz="1200" b="0" i="0" kern="1200" dirty="0">
                <a:solidFill>
                  <a:schemeClr val="tx1"/>
                </a:solidFill>
                <a:latin typeface="+mn-lt"/>
                <a:ea typeface="+mn-ea"/>
                <a:cs typeface="+mn-cs"/>
              </a:rPr>
              <a:t>，也就是「正確的正向預測」，如果不幸的你按壓</a:t>
            </a:r>
            <a:r>
              <a:rPr lang="en-US" altLang="zh-TW" sz="1200" b="0" i="0" kern="1200" dirty="0" err="1">
                <a:solidFill>
                  <a:schemeClr val="tx1"/>
                </a:solidFill>
                <a:latin typeface="+mn-lt"/>
                <a:ea typeface="+mn-ea"/>
                <a:cs typeface="+mn-cs"/>
              </a:rPr>
              <a:t>iphone</a:t>
            </a:r>
            <a:r>
              <a:rPr lang="zh-TW" altLang="en-US" sz="1200" b="0" i="0" kern="1200" dirty="0">
                <a:solidFill>
                  <a:schemeClr val="tx1"/>
                </a:solidFill>
                <a:latin typeface="+mn-lt"/>
                <a:ea typeface="+mn-ea"/>
                <a:cs typeface="+mn-cs"/>
              </a:rPr>
              <a:t>，結果</a:t>
            </a:r>
            <a:r>
              <a:rPr lang="en-US" altLang="zh-TW" sz="1200" b="0" i="0" kern="1200" dirty="0" err="1">
                <a:solidFill>
                  <a:schemeClr val="tx1"/>
                </a:solidFill>
                <a:latin typeface="+mn-lt"/>
                <a:ea typeface="+mn-ea"/>
                <a:cs typeface="+mn-cs"/>
              </a:rPr>
              <a:t>iphone</a:t>
            </a:r>
            <a:r>
              <a:rPr lang="zh-TW" altLang="en-US" sz="1200" b="0" i="0" kern="1200" dirty="0">
                <a:solidFill>
                  <a:schemeClr val="tx1"/>
                </a:solidFill>
                <a:latin typeface="+mn-lt"/>
                <a:ea typeface="+mn-ea"/>
                <a:cs typeface="+mn-cs"/>
              </a:rPr>
              <a:t>認不得你的指紋，這就是左下角的情況，稱為</a:t>
            </a:r>
            <a:r>
              <a:rPr lang="en-US" altLang="zh-TW" sz="1200" b="0" i="0" kern="1200" dirty="0">
                <a:solidFill>
                  <a:schemeClr val="tx1"/>
                </a:solidFill>
                <a:latin typeface="+mn-lt"/>
                <a:ea typeface="+mn-ea"/>
                <a:cs typeface="+mn-cs"/>
              </a:rPr>
              <a:t>False Negative</a:t>
            </a:r>
            <a:r>
              <a:rPr lang="zh-TW" altLang="en-US" sz="1200" b="0" i="0" kern="1200" dirty="0">
                <a:solidFill>
                  <a:schemeClr val="tx1"/>
                </a:solidFill>
                <a:latin typeface="+mn-lt"/>
                <a:ea typeface="+mn-ea"/>
                <a:cs typeface="+mn-cs"/>
              </a:rPr>
              <a:t>，也就是「錯誤的負向預測」，接下來換你朋友來按按看，正常情形你朋友的指紋應該沒辦法解鎖，這是右下角的情況，稱為</a:t>
            </a:r>
            <a:r>
              <a:rPr lang="en-US" altLang="zh-TW" sz="1200" b="0" i="0" kern="1200" dirty="0">
                <a:solidFill>
                  <a:schemeClr val="tx1"/>
                </a:solidFill>
                <a:latin typeface="+mn-lt"/>
                <a:ea typeface="+mn-ea"/>
                <a:cs typeface="+mn-cs"/>
              </a:rPr>
              <a:t>True Negative</a:t>
            </a:r>
            <a:r>
              <a:rPr lang="zh-TW" altLang="en-US" sz="1200" b="0" i="0" kern="1200" dirty="0">
                <a:solidFill>
                  <a:schemeClr val="tx1"/>
                </a:solidFill>
                <a:latin typeface="+mn-lt"/>
                <a:ea typeface="+mn-ea"/>
                <a:cs typeface="+mn-cs"/>
              </a:rPr>
              <a:t>，也就是「正確的負向預測」，如果令人意外的是你朋友把你的手機解鎖了，那你最好改成用密碼解鎖</a:t>
            </a:r>
            <a:r>
              <a:rPr lang="en-US" altLang="zh-TW" sz="1200" b="0" i="0" kern="1200" dirty="0">
                <a:solidFill>
                  <a:schemeClr val="tx1"/>
                </a:solidFill>
                <a:latin typeface="+mn-lt"/>
                <a:ea typeface="+mn-ea"/>
                <a:cs typeface="+mn-cs"/>
              </a:rPr>
              <a:t>...</a:t>
            </a:r>
            <a:r>
              <a:rPr lang="zh-TW" altLang="en-US" sz="1200" b="0" i="0" kern="1200" dirty="0">
                <a:solidFill>
                  <a:schemeClr val="tx1"/>
                </a:solidFill>
                <a:latin typeface="+mn-lt"/>
                <a:ea typeface="+mn-ea"/>
                <a:cs typeface="+mn-cs"/>
              </a:rPr>
              <a:t>，這種情況就是右上角的狀況，稱為</a:t>
            </a:r>
            <a:r>
              <a:rPr lang="en-US" altLang="zh-TW" sz="1200" b="0" i="0" kern="1200" dirty="0">
                <a:solidFill>
                  <a:schemeClr val="tx1"/>
                </a:solidFill>
                <a:latin typeface="+mn-lt"/>
                <a:ea typeface="+mn-ea"/>
                <a:cs typeface="+mn-cs"/>
              </a:rPr>
              <a:t>False Positive</a:t>
            </a:r>
            <a:r>
              <a:rPr lang="zh-TW" altLang="en-US" sz="1200" b="0" i="0" kern="1200" dirty="0">
                <a:solidFill>
                  <a:schemeClr val="tx1"/>
                </a:solidFill>
                <a:latin typeface="+mn-lt"/>
                <a:ea typeface="+mn-ea"/>
                <a:cs typeface="+mn-cs"/>
              </a:rPr>
              <a:t>，也就是「錯誤的正向預測」</a:t>
            </a:r>
          </a:p>
          <a:p>
            <a:r>
              <a:rPr lang="zh-TW" altLang="en-US" sz="1200" b="0" i="0" kern="1200" dirty="0">
                <a:solidFill>
                  <a:schemeClr val="tx1"/>
                </a:solidFill>
                <a:latin typeface="+mn-lt"/>
                <a:ea typeface="+mn-ea"/>
                <a:cs typeface="+mn-cs"/>
              </a:rPr>
              <a:t>從上面的描述，我們當然希望我們的模型</a:t>
            </a:r>
            <a:r>
              <a:rPr lang="en-US" altLang="zh-TW" sz="1200" b="0" i="0" kern="1200" dirty="0">
                <a:solidFill>
                  <a:schemeClr val="tx1"/>
                </a:solidFill>
                <a:latin typeface="+mn-lt"/>
                <a:ea typeface="+mn-ea"/>
                <a:cs typeface="+mn-cs"/>
              </a:rPr>
              <a:t>True Positive</a:t>
            </a:r>
            <a:r>
              <a:rPr lang="zh-TW" altLang="en-US" sz="1200" b="0" i="0" kern="1200" dirty="0">
                <a:solidFill>
                  <a:schemeClr val="tx1"/>
                </a:solidFill>
                <a:latin typeface="+mn-lt"/>
                <a:ea typeface="+mn-ea"/>
                <a:cs typeface="+mn-cs"/>
              </a:rPr>
              <a:t>和</a:t>
            </a:r>
            <a:r>
              <a:rPr lang="en-US" altLang="zh-TW" sz="1200" b="0" i="0" kern="1200" dirty="0">
                <a:solidFill>
                  <a:schemeClr val="tx1"/>
                </a:solidFill>
                <a:latin typeface="+mn-lt"/>
                <a:ea typeface="+mn-ea"/>
                <a:cs typeface="+mn-cs"/>
              </a:rPr>
              <a:t>True Negative</a:t>
            </a:r>
            <a:r>
              <a:rPr lang="zh-TW" altLang="en-US" sz="1200" b="0" i="0" kern="1200" dirty="0">
                <a:solidFill>
                  <a:schemeClr val="tx1"/>
                </a:solidFill>
                <a:latin typeface="+mn-lt"/>
                <a:ea typeface="+mn-ea"/>
                <a:cs typeface="+mn-cs"/>
              </a:rPr>
              <a:t>都可以多多出現，而</a:t>
            </a:r>
            <a:r>
              <a:rPr lang="en-US" altLang="zh-TW" sz="1200" b="0" i="0" kern="1200" dirty="0">
                <a:solidFill>
                  <a:schemeClr val="tx1"/>
                </a:solidFill>
                <a:latin typeface="+mn-lt"/>
                <a:ea typeface="+mn-ea"/>
                <a:cs typeface="+mn-cs"/>
              </a:rPr>
              <a:t>False Positive</a:t>
            </a:r>
            <a:r>
              <a:rPr lang="zh-TW" altLang="en-US" sz="1200" b="0" i="0" kern="1200" dirty="0">
                <a:solidFill>
                  <a:schemeClr val="tx1"/>
                </a:solidFill>
                <a:latin typeface="+mn-lt"/>
                <a:ea typeface="+mn-ea"/>
                <a:cs typeface="+mn-cs"/>
              </a:rPr>
              <a:t>和</a:t>
            </a:r>
            <a:r>
              <a:rPr lang="en-US" altLang="zh-TW" sz="1200" b="0" i="0" kern="1200" dirty="0">
                <a:solidFill>
                  <a:schemeClr val="tx1"/>
                </a:solidFill>
                <a:latin typeface="+mn-lt"/>
                <a:ea typeface="+mn-ea"/>
                <a:cs typeface="+mn-cs"/>
              </a:rPr>
              <a:t>False Negative</a:t>
            </a:r>
            <a:r>
              <a:rPr lang="zh-TW" altLang="en-US" sz="1200" b="0" i="0" kern="1200" dirty="0">
                <a:solidFill>
                  <a:schemeClr val="tx1"/>
                </a:solidFill>
                <a:latin typeface="+mn-lt"/>
                <a:ea typeface="+mn-ea"/>
                <a:cs typeface="+mn-cs"/>
              </a:rPr>
              <a:t>可以盡量不要出現，因此這兩種狀況就稱之為</a:t>
            </a:r>
            <a:r>
              <a:rPr lang="en-US" altLang="zh-TW" sz="1200" b="0" i="0" kern="1200" dirty="0">
                <a:solidFill>
                  <a:schemeClr val="tx1"/>
                </a:solidFill>
                <a:latin typeface="+mn-lt"/>
                <a:ea typeface="+mn-ea"/>
                <a:cs typeface="+mn-cs"/>
              </a:rPr>
              <a:t>Error</a:t>
            </a:r>
            <a:r>
              <a:rPr lang="zh-TW" altLang="en-US" sz="1200" b="0" i="0" kern="1200" dirty="0">
                <a:solidFill>
                  <a:schemeClr val="tx1"/>
                </a:solidFill>
                <a:latin typeface="+mn-lt"/>
                <a:ea typeface="+mn-ea"/>
                <a:cs typeface="+mn-cs"/>
              </a:rPr>
              <a:t>，又各自又命名為</a:t>
            </a:r>
            <a:r>
              <a:rPr lang="en-US" altLang="zh-TW" sz="1200" b="0" i="0" kern="1200" dirty="0">
                <a:solidFill>
                  <a:schemeClr val="tx1"/>
                </a:solidFill>
                <a:latin typeface="+mn-lt"/>
                <a:ea typeface="+mn-ea"/>
                <a:cs typeface="+mn-cs"/>
              </a:rPr>
              <a:t>Type I Error</a:t>
            </a:r>
            <a:r>
              <a:rPr lang="zh-TW" altLang="en-US" sz="1200" b="0" i="0" kern="1200" dirty="0">
                <a:solidFill>
                  <a:schemeClr val="tx1"/>
                </a:solidFill>
                <a:latin typeface="+mn-lt"/>
                <a:ea typeface="+mn-ea"/>
                <a:cs typeface="+mn-cs"/>
              </a:rPr>
              <a:t>和</a:t>
            </a:r>
            <a:r>
              <a:rPr lang="en-US" altLang="zh-TW" sz="1200" b="0" i="0" kern="1200" dirty="0">
                <a:solidFill>
                  <a:schemeClr val="tx1"/>
                </a:solidFill>
                <a:latin typeface="+mn-lt"/>
                <a:ea typeface="+mn-ea"/>
                <a:cs typeface="+mn-cs"/>
              </a:rPr>
              <a:t>Type II Error</a:t>
            </a:r>
            <a:r>
              <a:rPr lang="zh-TW" altLang="en-US" sz="1200" b="0" i="0" kern="1200" dirty="0">
                <a:solidFill>
                  <a:schemeClr val="tx1"/>
                </a:solidFill>
                <a:latin typeface="+mn-lt"/>
                <a:ea typeface="+mn-ea"/>
                <a:cs typeface="+mn-cs"/>
              </a:rPr>
              <a:t>，這兩種錯誤，錯的很不一樣，如果今天指紋辨識不是放在</a:t>
            </a:r>
            <a:r>
              <a:rPr lang="en-US" altLang="zh-TW" sz="1200" b="0" i="0" kern="1200" dirty="0" err="1">
                <a:solidFill>
                  <a:schemeClr val="tx1"/>
                </a:solidFill>
                <a:latin typeface="+mn-lt"/>
                <a:ea typeface="+mn-ea"/>
                <a:cs typeface="+mn-cs"/>
              </a:rPr>
              <a:t>iphone</a:t>
            </a:r>
            <a:r>
              <a:rPr lang="zh-TW" altLang="en-US" sz="1200" b="0" i="0" kern="1200" dirty="0">
                <a:solidFill>
                  <a:schemeClr val="tx1"/>
                </a:solidFill>
                <a:latin typeface="+mn-lt"/>
                <a:ea typeface="+mn-ea"/>
                <a:cs typeface="+mn-cs"/>
              </a:rPr>
              <a:t>，而是放在你家大門鎖上，那你最不希望發生哪類錯誤？當然是</a:t>
            </a:r>
            <a:r>
              <a:rPr lang="en-US" altLang="zh-TW" sz="1200" b="0" i="0" kern="1200" dirty="0">
                <a:solidFill>
                  <a:schemeClr val="tx1"/>
                </a:solidFill>
                <a:latin typeface="+mn-lt"/>
                <a:ea typeface="+mn-ea"/>
                <a:cs typeface="+mn-cs"/>
              </a:rPr>
              <a:t>Type I Error</a:t>
            </a:r>
            <a:r>
              <a:rPr lang="zh-TW" altLang="en-US" sz="1200" b="0" i="0" kern="1200" dirty="0">
                <a:solidFill>
                  <a:schemeClr val="tx1"/>
                </a:solidFill>
                <a:latin typeface="+mn-lt"/>
                <a:ea typeface="+mn-ea"/>
                <a:cs typeface="+mn-cs"/>
              </a:rPr>
              <a:t>，我寧可被關在門外進不去，也不要有陌生人可以進我家囉！但如果今天這個辨別系統是用在</a:t>
            </a:r>
            <a:r>
              <a:rPr lang="en-US" altLang="zh-TW" sz="1200" b="0" i="0" kern="1200" dirty="0">
                <a:solidFill>
                  <a:schemeClr val="tx1"/>
                </a:solidFill>
                <a:latin typeface="+mn-lt"/>
                <a:ea typeface="+mn-ea"/>
                <a:cs typeface="+mn-cs"/>
              </a:rPr>
              <a:t>Google</a:t>
            </a:r>
            <a:r>
              <a:rPr lang="zh-TW" altLang="en-US" sz="1200" b="0" i="0" kern="1200" dirty="0">
                <a:solidFill>
                  <a:schemeClr val="tx1"/>
                </a:solidFill>
                <a:latin typeface="+mn-lt"/>
                <a:ea typeface="+mn-ea"/>
                <a:cs typeface="+mn-cs"/>
              </a:rPr>
              <a:t>廣告，</a:t>
            </a:r>
            <a:r>
              <a:rPr lang="en-US" altLang="zh-TW" sz="1200" b="0" i="0" kern="1200" dirty="0">
                <a:solidFill>
                  <a:schemeClr val="tx1"/>
                </a:solidFill>
                <a:latin typeface="+mn-lt"/>
                <a:ea typeface="+mn-ea"/>
                <a:cs typeface="+mn-cs"/>
              </a:rPr>
              <a:t>Google Ad</a:t>
            </a:r>
            <a:r>
              <a:rPr lang="zh-TW" altLang="en-US" sz="1200" b="0" i="0" kern="1200" dirty="0">
                <a:solidFill>
                  <a:schemeClr val="tx1"/>
                </a:solidFill>
                <a:latin typeface="+mn-lt"/>
                <a:ea typeface="+mn-ea"/>
                <a:cs typeface="+mn-cs"/>
              </a:rPr>
              <a:t>會預測一個產品的潛在客戶，並做廣告投放，這個時候反而是較不希望</a:t>
            </a:r>
            <a:r>
              <a:rPr lang="en-US" altLang="zh-TW" sz="1200" b="0" i="0" kern="1200" dirty="0">
                <a:solidFill>
                  <a:schemeClr val="tx1"/>
                </a:solidFill>
                <a:latin typeface="+mn-lt"/>
                <a:ea typeface="+mn-ea"/>
                <a:cs typeface="+mn-cs"/>
              </a:rPr>
              <a:t>Type II Error</a:t>
            </a:r>
            <a:r>
              <a:rPr lang="zh-TW" altLang="en-US" sz="1200" b="0" i="0" kern="1200" dirty="0">
                <a:solidFill>
                  <a:schemeClr val="tx1"/>
                </a:solidFill>
                <a:latin typeface="+mn-lt"/>
                <a:ea typeface="+mn-ea"/>
                <a:cs typeface="+mn-cs"/>
              </a:rPr>
              <a:t>發生，寧可錯殺一百個也不要放過一個所以下次在建構你的模型時想想看你最不想要怎樣的錯誤，也許可以藉由放掉另外一種錯誤，來降低這個我們不希望發生的錯誤</a:t>
            </a:r>
          </a:p>
          <a:p>
            <a:r>
              <a:rPr lang="en-US" altLang="zh-TW" sz="1200" b="0" i="0" kern="1200" dirty="0">
                <a:solidFill>
                  <a:schemeClr val="tx1"/>
                </a:solidFill>
                <a:latin typeface="+mn-lt"/>
                <a:ea typeface="+mn-ea"/>
                <a:cs typeface="+mn-cs"/>
              </a:rPr>
              <a:t>Confusion Matrix</a:t>
            </a:r>
            <a:r>
              <a:rPr lang="zh-TW" altLang="en-US" sz="1200" b="0" i="0" kern="1200" dirty="0">
                <a:solidFill>
                  <a:schemeClr val="tx1"/>
                </a:solidFill>
                <a:latin typeface="+mn-lt"/>
                <a:ea typeface="+mn-ea"/>
                <a:cs typeface="+mn-cs"/>
              </a:rPr>
              <a:t>還有衍生很多形形色色的指標，我接下來就一一的介紹</a:t>
            </a:r>
          </a:p>
          <a:p>
            <a:r>
              <a:rPr lang="zh-TW" altLang="en-US" sz="1200" b="1" i="0" kern="1200" dirty="0">
                <a:solidFill>
                  <a:schemeClr val="tx1"/>
                </a:solidFill>
                <a:latin typeface="+mn-lt"/>
                <a:ea typeface="+mn-ea"/>
                <a:cs typeface="+mn-cs"/>
              </a:rPr>
              <a:t>我們把所有正確的情況，也就是</a:t>
            </a:r>
            <a:r>
              <a:rPr lang="en-US" altLang="zh-TW" sz="1200" b="1" i="0" kern="1200" dirty="0">
                <a:solidFill>
                  <a:schemeClr val="tx1"/>
                </a:solidFill>
                <a:latin typeface="+mn-lt"/>
                <a:ea typeface="+mn-ea"/>
                <a:cs typeface="+mn-cs"/>
              </a:rPr>
              <a:t>True Positive</a:t>
            </a:r>
            <a:r>
              <a:rPr lang="zh-TW" altLang="en-US" sz="1200" b="1" i="0" kern="1200" dirty="0">
                <a:solidFill>
                  <a:schemeClr val="tx1"/>
                </a:solidFill>
                <a:latin typeface="+mn-lt"/>
                <a:ea typeface="+mn-ea"/>
                <a:cs typeface="+mn-cs"/>
              </a:rPr>
              <a:t>和</a:t>
            </a:r>
            <a:r>
              <a:rPr lang="en-US" altLang="zh-TW" sz="1200" b="1" i="0" kern="1200" dirty="0">
                <a:solidFill>
                  <a:schemeClr val="tx1"/>
                </a:solidFill>
                <a:latin typeface="+mn-lt"/>
                <a:ea typeface="+mn-ea"/>
                <a:cs typeface="+mn-cs"/>
              </a:rPr>
              <a:t>True Negative</a:t>
            </a:r>
            <a:r>
              <a:rPr lang="zh-TW" altLang="en-US" sz="1200" b="1" i="0" kern="1200" dirty="0">
                <a:solidFill>
                  <a:schemeClr val="tx1"/>
                </a:solidFill>
                <a:latin typeface="+mn-lt"/>
                <a:ea typeface="+mn-ea"/>
                <a:cs typeface="+mn-cs"/>
              </a:rPr>
              <a:t>，把它加總起來除上所有情形個數，那就是</a:t>
            </a:r>
            <a:r>
              <a:rPr lang="en-US" altLang="zh-TW" sz="1200" b="1" i="0" kern="1200" dirty="0">
                <a:solidFill>
                  <a:schemeClr val="tx1"/>
                </a:solidFill>
                <a:latin typeface="+mn-lt"/>
                <a:ea typeface="+mn-ea"/>
                <a:cs typeface="+mn-cs"/>
              </a:rPr>
              <a:t>Accuracy</a:t>
            </a:r>
            <a:r>
              <a:rPr lang="zh-TW" altLang="en-US" sz="1200" b="1" i="0" kern="1200" dirty="0">
                <a:solidFill>
                  <a:schemeClr val="tx1"/>
                </a:solidFill>
                <a:latin typeface="+mn-lt"/>
                <a:ea typeface="+mn-ea"/>
                <a:cs typeface="+mn-cs"/>
              </a:rPr>
              <a:t>，這也是最常用的指標，但是在某些情形下這個指標會失效</a:t>
            </a:r>
            <a:r>
              <a:rPr lang="zh-TW" altLang="en-US" sz="1200" b="0" i="0" kern="1200" dirty="0">
                <a:solidFill>
                  <a:schemeClr val="tx1"/>
                </a:solidFill>
                <a:latin typeface="+mn-lt"/>
                <a:ea typeface="+mn-ea"/>
                <a:cs typeface="+mn-cs"/>
              </a:rPr>
              <a:t>，如果今天實際正向的例子很少，譬如有一個聊天機器人和</a:t>
            </a:r>
            <a:r>
              <a:rPr lang="en-US" altLang="zh-TW" sz="1200" b="0" i="0" kern="1200" dirty="0">
                <a:solidFill>
                  <a:schemeClr val="tx1"/>
                </a:solidFill>
                <a:latin typeface="+mn-lt"/>
                <a:ea typeface="+mn-ea"/>
                <a:cs typeface="+mn-cs"/>
              </a:rPr>
              <a:t>10000</a:t>
            </a:r>
            <a:r>
              <a:rPr lang="zh-TW" altLang="en-US" sz="1200" b="0" i="0" kern="1200" dirty="0">
                <a:solidFill>
                  <a:schemeClr val="tx1"/>
                </a:solidFill>
                <a:latin typeface="+mn-lt"/>
                <a:ea typeface="+mn-ea"/>
                <a:cs typeface="+mn-cs"/>
              </a:rPr>
              <a:t>個人長談，藉由談話，機器人會預測這些人未來會不會當上</a:t>
            </a:r>
            <a:r>
              <a:rPr lang="en-US" altLang="zh-TW" sz="1200" b="0" i="0" kern="1200" dirty="0">
                <a:solidFill>
                  <a:schemeClr val="tx1"/>
                </a:solidFill>
                <a:latin typeface="+mn-lt"/>
                <a:ea typeface="+mn-ea"/>
                <a:cs typeface="+mn-cs"/>
              </a:rPr>
              <a:t>CEO</a:t>
            </a:r>
            <a:r>
              <a:rPr lang="zh-TW" altLang="en-US" sz="1200" b="0" i="0" kern="1200" dirty="0">
                <a:solidFill>
                  <a:schemeClr val="tx1"/>
                </a:solidFill>
                <a:latin typeface="+mn-lt"/>
                <a:ea typeface="+mn-ea"/>
                <a:cs typeface="+mn-cs"/>
              </a:rPr>
              <a:t>，那我只要簡單一步來設計我的模型就可以使它</a:t>
            </a:r>
            <a:r>
              <a:rPr lang="en-US" altLang="zh-TW" sz="1200" b="0" i="0" kern="1200" dirty="0">
                <a:solidFill>
                  <a:schemeClr val="tx1"/>
                </a:solidFill>
                <a:latin typeface="+mn-lt"/>
                <a:ea typeface="+mn-ea"/>
                <a:cs typeface="+mn-cs"/>
              </a:rPr>
              <a:t>Accuracy</a:t>
            </a:r>
            <a:r>
              <a:rPr lang="zh-TW" altLang="en-US" sz="1200" b="0" i="0" kern="1200" dirty="0">
                <a:solidFill>
                  <a:schemeClr val="tx1"/>
                </a:solidFill>
                <a:latin typeface="+mn-lt"/>
                <a:ea typeface="+mn-ea"/>
                <a:cs typeface="+mn-cs"/>
              </a:rPr>
              <a:t>達到</a:t>
            </a:r>
            <a:r>
              <a:rPr lang="en-US" altLang="zh-TW" sz="1200" b="0" i="0" kern="1200" dirty="0">
                <a:solidFill>
                  <a:schemeClr val="tx1"/>
                </a:solidFill>
                <a:latin typeface="+mn-lt"/>
                <a:ea typeface="+mn-ea"/>
                <a:cs typeface="+mn-cs"/>
              </a:rPr>
              <a:t>99%</a:t>
            </a:r>
            <a:r>
              <a:rPr lang="zh-TW" altLang="en-US" sz="1200" b="0" i="0" kern="1200" dirty="0">
                <a:solidFill>
                  <a:schemeClr val="tx1"/>
                </a:solidFill>
                <a:latin typeface="+mn-lt"/>
                <a:ea typeface="+mn-ea"/>
                <a:cs typeface="+mn-cs"/>
              </a:rPr>
              <a:t>以上，那就是通通預測你不會當上</a:t>
            </a:r>
            <a:r>
              <a:rPr lang="en-US" altLang="zh-TW" sz="1200" b="0" i="0" kern="1200" dirty="0">
                <a:solidFill>
                  <a:schemeClr val="tx1"/>
                </a:solidFill>
                <a:latin typeface="+mn-lt"/>
                <a:ea typeface="+mn-ea"/>
                <a:cs typeface="+mn-cs"/>
              </a:rPr>
              <a:t>CEO</a:t>
            </a:r>
            <a:r>
              <a:rPr lang="zh-TW" altLang="en-US" sz="1200" b="0" i="0" kern="1200" dirty="0">
                <a:solidFill>
                  <a:schemeClr val="tx1"/>
                </a:solidFill>
                <a:latin typeface="+mn-lt"/>
                <a:ea typeface="+mn-ea"/>
                <a:cs typeface="+mn-cs"/>
              </a:rPr>
              <a:t>就好了，顯然我們需要別種指標來應對這種情況</a:t>
            </a:r>
          </a:p>
          <a:p>
            <a:r>
              <a:rPr lang="en-US" altLang="zh-TW" sz="1200" b="0" i="0" kern="1200" dirty="0">
                <a:solidFill>
                  <a:schemeClr val="tx1"/>
                </a:solidFill>
                <a:latin typeface="+mn-lt"/>
                <a:ea typeface="+mn-ea"/>
                <a:cs typeface="+mn-cs"/>
              </a:rPr>
              <a:t>Precision</a:t>
            </a:r>
            <a:r>
              <a:rPr lang="zh-TW" altLang="en-US" sz="1200" b="0" i="0" kern="1200" dirty="0">
                <a:solidFill>
                  <a:schemeClr val="tx1"/>
                </a:solidFill>
                <a:latin typeface="+mn-lt"/>
                <a:ea typeface="+mn-ea"/>
                <a:cs typeface="+mn-cs"/>
              </a:rPr>
              <a:t>（準確率）和</a:t>
            </a:r>
            <a:r>
              <a:rPr lang="en-US" altLang="zh-TW" sz="1200" b="0" i="0" kern="1200" dirty="0">
                <a:solidFill>
                  <a:schemeClr val="tx1"/>
                </a:solidFill>
                <a:latin typeface="+mn-lt"/>
                <a:ea typeface="+mn-ea"/>
                <a:cs typeface="+mn-cs"/>
              </a:rPr>
              <a:t>Recall</a:t>
            </a:r>
            <a:r>
              <a:rPr lang="zh-TW" altLang="en-US" sz="1200" b="0" i="0" kern="1200" dirty="0">
                <a:solidFill>
                  <a:schemeClr val="tx1"/>
                </a:solidFill>
                <a:latin typeface="+mn-lt"/>
                <a:ea typeface="+mn-ea"/>
                <a:cs typeface="+mn-cs"/>
              </a:rPr>
              <a:t>（召回率）這個時候就派上用場了，</a:t>
            </a:r>
            <a:r>
              <a:rPr lang="en-US" altLang="zh-TW" sz="1200" b="0" i="0" kern="1200" dirty="0">
                <a:solidFill>
                  <a:schemeClr val="tx1"/>
                </a:solidFill>
                <a:latin typeface="+mn-lt"/>
                <a:ea typeface="+mn-ea"/>
                <a:cs typeface="+mn-cs"/>
              </a:rPr>
              <a:t>Precision</a:t>
            </a:r>
            <a:r>
              <a:rPr lang="zh-TW" altLang="en-US" sz="1200" b="0" i="0" kern="1200" dirty="0">
                <a:solidFill>
                  <a:schemeClr val="tx1"/>
                </a:solidFill>
                <a:latin typeface="+mn-lt"/>
                <a:ea typeface="+mn-ea"/>
                <a:cs typeface="+mn-cs"/>
              </a:rPr>
              <a:t>和</a:t>
            </a:r>
            <a:r>
              <a:rPr lang="en-US" altLang="zh-TW" sz="1200" b="0" i="0" kern="1200" dirty="0">
                <a:solidFill>
                  <a:schemeClr val="tx1"/>
                </a:solidFill>
                <a:latin typeface="+mn-lt"/>
                <a:ea typeface="+mn-ea"/>
                <a:cs typeface="+mn-cs"/>
              </a:rPr>
              <a:t>Recall</a:t>
            </a:r>
            <a:r>
              <a:rPr lang="zh-TW" altLang="en-US" sz="1200" b="0" i="0" kern="1200" dirty="0">
                <a:solidFill>
                  <a:schemeClr val="tx1"/>
                </a:solidFill>
                <a:latin typeface="+mn-lt"/>
                <a:ea typeface="+mn-ea"/>
                <a:cs typeface="+mn-cs"/>
              </a:rPr>
              <a:t>同時關注的都是</a:t>
            </a:r>
            <a:r>
              <a:rPr lang="en-US" altLang="zh-TW" sz="1200" b="0" i="0" kern="1200" dirty="0">
                <a:solidFill>
                  <a:schemeClr val="tx1"/>
                </a:solidFill>
                <a:latin typeface="+mn-lt"/>
                <a:ea typeface="+mn-ea"/>
                <a:cs typeface="+mn-cs"/>
              </a:rPr>
              <a:t>True Positive</a:t>
            </a:r>
            <a:r>
              <a:rPr lang="zh-TW" altLang="en-US" sz="1200" b="0" i="0" kern="1200" dirty="0">
                <a:solidFill>
                  <a:schemeClr val="tx1"/>
                </a:solidFill>
                <a:latin typeface="+mn-lt"/>
                <a:ea typeface="+mn-ea"/>
                <a:cs typeface="+mn-cs"/>
              </a:rPr>
              <a:t>（都在分子），但是角度不一樣，</a:t>
            </a:r>
            <a:r>
              <a:rPr lang="en-US" altLang="zh-TW" sz="1200" b="1" i="0" kern="1200" dirty="0">
                <a:solidFill>
                  <a:schemeClr val="tx1"/>
                </a:solidFill>
                <a:latin typeface="+mn-lt"/>
                <a:ea typeface="+mn-ea"/>
                <a:cs typeface="+mn-cs"/>
              </a:rPr>
              <a:t>Precision</a:t>
            </a:r>
            <a:r>
              <a:rPr lang="zh-TW" altLang="en-US" sz="1200" b="1" i="0" kern="1200" dirty="0">
                <a:solidFill>
                  <a:schemeClr val="tx1"/>
                </a:solidFill>
                <a:latin typeface="+mn-lt"/>
                <a:ea typeface="+mn-ea"/>
                <a:cs typeface="+mn-cs"/>
              </a:rPr>
              <a:t>看的是在預測正向的情形下，實際的「精準度」是多少，而</a:t>
            </a:r>
            <a:r>
              <a:rPr lang="en-US" altLang="zh-TW" sz="1200" b="1" i="0" kern="1200" dirty="0">
                <a:solidFill>
                  <a:schemeClr val="tx1"/>
                </a:solidFill>
                <a:latin typeface="+mn-lt"/>
                <a:ea typeface="+mn-ea"/>
                <a:cs typeface="+mn-cs"/>
              </a:rPr>
              <a:t>Recall</a:t>
            </a:r>
            <a:r>
              <a:rPr lang="zh-TW" altLang="en-US" sz="1200" b="1" i="0" kern="1200" dirty="0">
                <a:solidFill>
                  <a:schemeClr val="tx1"/>
                </a:solidFill>
                <a:latin typeface="+mn-lt"/>
                <a:ea typeface="+mn-ea"/>
                <a:cs typeface="+mn-cs"/>
              </a:rPr>
              <a:t>則是看在實際情形為正向的狀況下，預測「能召回多少」正向的答案</a:t>
            </a:r>
            <a:r>
              <a:rPr lang="zh-TW" altLang="en-US" sz="1200" b="0" i="0" kern="1200" dirty="0">
                <a:solidFill>
                  <a:schemeClr val="tx1"/>
                </a:solidFill>
                <a:latin typeface="+mn-lt"/>
                <a:ea typeface="+mn-ea"/>
                <a:cs typeface="+mn-cs"/>
              </a:rPr>
              <a:t>一樣的，如果是門禁系統，我們希望</a:t>
            </a:r>
            <a:r>
              <a:rPr lang="en-US" altLang="zh-TW" sz="1200" b="0" i="0" kern="1200" dirty="0">
                <a:solidFill>
                  <a:schemeClr val="tx1"/>
                </a:solidFill>
                <a:latin typeface="+mn-lt"/>
                <a:ea typeface="+mn-ea"/>
                <a:cs typeface="+mn-cs"/>
              </a:rPr>
              <a:t>Precision</a:t>
            </a:r>
            <a:r>
              <a:rPr lang="zh-TW" altLang="en-US" sz="1200" b="0" i="0" kern="1200" dirty="0">
                <a:solidFill>
                  <a:schemeClr val="tx1"/>
                </a:solidFill>
                <a:latin typeface="+mn-lt"/>
                <a:ea typeface="+mn-ea"/>
                <a:cs typeface="+mn-cs"/>
              </a:rPr>
              <a:t>可以很高，</a:t>
            </a:r>
            <a:r>
              <a:rPr lang="en-US" altLang="zh-TW" sz="1200" b="0" i="0" kern="1200" dirty="0">
                <a:solidFill>
                  <a:schemeClr val="tx1"/>
                </a:solidFill>
                <a:latin typeface="+mn-lt"/>
                <a:ea typeface="+mn-ea"/>
                <a:cs typeface="+mn-cs"/>
              </a:rPr>
              <a:t>Recall</a:t>
            </a:r>
            <a:r>
              <a:rPr lang="zh-TW" altLang="en-US" sz="1200" b="0" i="0" kern="1200" dirty="0">
                <a:solidFill>
                  <a:schemeClr val="tx1"/>
                </a:solidFill>
                <a:latin typeface="+mn-lt"/>
                <a:ea typeface="+mn-ea"/>
                <a:cs typeface="+mn-cs"/>
              </a:rPr>
              <a:t>就相較比較不重要，如果是廣告投放，則</a:t>
            </a:r>
            <a:r>
              <a:rPr lang="en-US" altLang="zh-TW" sz="1200" b="0" i="0" kern="1200" dirty="0">
                <a:solidFill>
                  <a:schemeClr val="tx1"/>
                </a:solidFill>
                <a:latin typeface="+mn-lt"/>
                <a:ea typeface="+mn-ea"/>
                <a:cs typeface="+mn-cs"/>
              </a:rPr>
              <a:t>Recall</a:t>
            </a:r>
            <a:r>
              <a:rPr lang="zh-TW" altLang="en-US" sz="1200" b="0" i="0" kern="1200" dirty="0">
                <a:solidFill>
                  <a:schemeClr val="tx1"/>
                </a:solidFill>
                <a:latin typeface="+mn-lt"/>
                <a:ea typeface="+mn-ea"/>
                <a:cs typeface="+mn-cs"/>
              </a:rPr>
              <a:t>很重要，越大越好，</a:t>
            </a:r>
            <a:r>
              <a:rPr lang="en-US" altLang="zh-TW" sz="1200" b="0" i="0" kern="1200" dirty="0">
                <a:solidFill>
                  <a:schemeClr val="tx1"/>
                </a:solidFill>
                <a:latin typeface="+mn-lt"/>
                <a:ea typeface="+mn-ea"/>
                <a:cs typeface="+mn-cs"/>
              </a:rPr>
              <a:t>Precision</a:t>
            </a:r>
            <a:r>
              <a:rPr lang="zh-TW" altLang="en-US" sz="1200" b="0" i="0" kern="1200" dirty="0">
                <a:solidFill>
                  <a:schemeClr val="tx1"/>
                </a:solidFill>
                <a:latin typeface="+mn-lt"/>
                <a:ea typeface="+mn-ea"/>
                <a:cs typeface="+mn-cs"/>
              </a:rPr>
              <a:t>就顯得沒這麼重要了</a:t>
            </a:r>
            <a:r>
              <a:rPr lang="en-US" altLang="zh-TW" sz="1200" b="1" i="0" kern="1200" dirty="0">
                <a:solidFill>
                  <a:schemeClr val="tx1"/>
                </a:solidFill>
                <a:latin typeface="+mn-lt"/>
                <a:ea typeface="+mn-ea"/>
                <a:cs typeface="+mn-cs"/>
              </a:rPr>
              <a:t>Precision</a:t>
            </a:r>
            <a:r>
              <a:rPr lang="zh-TW" altLang="en-US" sz="1200" b="1" i="0" kern="1200" dirty="0">
                <a:solidFill>
                  <a:schemeClr val="tx1"/>
                </a:solidFill>
                <a:latin typeface="+mn-lt"/>
                <a:ea typeface="+mn-ea"/>
                <a:cs typeface="+mn-cs"/>
              </a:rPr>
              <a:t>和</a:t>
            </a:r>
            <a:r>
              <a:rPr lang="en-US" altLang="zh-TW" sz="1200" b="1" i="0" kern="1200" dirty="0">
                <a:solidFill>
                  <a:schemeClr val="tx1"/>
                </a:solidFill>
                <a:latin typeface="+mn-lt"/>
                <a:ea typeface="+mn-ea"/>
                <a:cs typeface="+mn-cs"/>
              </a:rPr>
              <a:t>Recall</a:t>
            </a:r>
            <a:r>
              <a:rPr lang="zh-TW" altLang="en-US" sz="1200" b="1" i="0" kern="1200" dirty="0">
                <a:solidFill>
                  <a:schemeClr val="tx1"/>
                </a:solidFill>
                <a:latin typeface="+mn-lt"/>
                <a:ea typeface="+mn-ea"/>
                <a:cs typeface="+mn-cs"/>
              </a:rPr>
              <a:t>都不去考慮</a:t>
            </a:r>
            <a:r>
              <a:rPr lang="en-US" altLang="zh-TW" sz="1200" b="1" i="0" kern="1200" dirty="0">
                <a:solidFill>
                  <a:schemeClr val="tx1"/>
                </a:solidFill>
                <a:latin typeface="+mn-lt"/>
                <a:ea typeface="+mn-ea"/>
                <a:cs typeface="+mn-cs"/>
              </a:rPr>
              <a:t>True Negative</a:t>
            </a:r>
            <a:r>
              <a:rPr lang="zh-TW" altLang="en-US" sz="1200" b="0" i="0" kern="1200" dirty="0">
                <a:solidFill>
                  <a:schemeClr val="tx1"/>
                </a:solidFill>
                <a:latin typeface="+mn-lt"/>
                <a:ea typeface="+mn-ea"/>
                <a:cs typeface="+mn-cs"/>
              </a:rPr>
              <a:t>，以上面</a:t>
            </a:r>
            <a:r>
              <a:rPr lang="en-US" altLang="zh-TW" sz="1200" b="0" i="0" kern="1200" dirty="0">
                <a:solidFill>
                  <a:schemeClr val="tx1"/>
                </a:solidFill>
                <a:latin typeface="+mn-lt"/>
                <a:ea typeface="+mn-ea"/>
                <a:cs typeface="+mn-cs"/>
              </a:rPr>
              <a:t>CEO</a:t>
            </a:r>
            <a:r>
              <a:rPr lang="zh-TW" altLang="en-US" sz="1200" b="0" i="0" kern="1200" dirty="0">
                <a:solidFill>
                  <a:schemeClr val="tx1"/>
                </a:solidFill>
                <a:latin typeface="+mn-lt"/>
                <a:ea typeface="+mn-ea"/>
                <a:cs typeface="+mn-cs"/>
              </a:rPr>
              <a:t>的例子，大部分的人都不會當上</a:t>
            </a:r>
            <a:r>
              <a:rPr lang="en-US" altLang="zh-TW" sz="1200" b="0" i="0" kern="1200" dirty="0">
                <a:solidFill>
                  <a:schemeClr val="tx1"/>
                </a:solidFill>
                <a:latin typeface="+mn-lt"/>
                <a:ea typeface="+mn-ea"/>
                <a:cs typeface="+mn-cs"/>
              </a:rPr>
              <a:t>CEO</a:t>
            </a:r>
            <a:r>
              <a:rPr lang="zh-TW" altLang="en-US" sz="1200" b="0" i="0" kern="1200" dirty="0">
                <a:solidFill>
                  <a:schemeClr val="tx1"/>
                </a:solidFill>
                <a:latin typeface="+mn-lt"/>
                <a:ea typeface="+mn-ea"/>
                <a:cs typeface="+mn-cs"/>
              </a:rPr>
              <a:t>，所以預測這一塊並不是那麼重要，反而我們應該關心的是應該當上</a:t>
            </a:r>
            <a:r>
              <a:rPr lang="en-US" altLang="zh-TW" sz="1200" b="0" i="0" kern="1200" dirty="0">
                <a:solidFill>
                  <a:schemeClr val="tx1"/>
                </a:solidFill>
                <a:latin typeface="+mn-lt"/>
                <a:ea typeface="+mn-ea"/>
                <a:cs typeface="+mn-cs"/>
              </a:rPr>
              <a:t>CEO</a:t>
            </a:r>
            <a:r>
              <a:rPr lang="zh-TW" altLang="en-US" sz="1200" b="0" i="0" kern="1200" dirty="0">
                <a:solidFill>
                  <a:schemeClr val="tx1"/>
                </a:solidFill>
                <a:latin typeface="+mn-lt"/>
                <a:ea typeface="+mn-ea"/>
                <a:cs typeface="+mn-cs"/>
              </a:rPr>
              <a:t>的沒被預測到，以及沒當上</a:t>
            </a:r>
            <a:r>
              <a:rPr lang="en-US" altLang="zh-TW" sz="1200" b="0" i="0" kern="1200" dirty="0">
                <a:solidFill>
                  <a:schemeClr val="tx1"/>
                </a:solidFill>
                <a:latin typeface="+mn-lt"/>
                <a:ea typeface="+mn-ea"/>
                <a:cs typeface="+mn-cs"/>
              </a:rPr>
              <a:t>CEO</a:t>
            </a:r>
            <a:r>
              <a:rPr lang="zh-TW" altLang="en-US" sz="1200" b="0" i="0" kern="1200" dirty="0">
                <a:solidFill>
                  <a:schemeClr val="tx1"/>
                </a:solidFill>
                <a:latin typeface="+mn-lt"/>
                <a:ea typeface="+mn-ea"/>
                <a:cs typeface="+mn-cs"/>
              </a:rPr>
              <a:t>的卻被預測到了的兩種情形</a:t>
            </a:r>
          </a:p>
          <a:p>
            <a:r>
              <a:rPr lang="zh-TW" altLang="en-US" sz="1200" b="0" i="0" kern="1200" dirty="0">
                <a:solidFill>
                  <a:schemeClr val="tx1"/>
                </a:solidFill>
                <a:latin typeface="+mn-lt"/>
                <a:ea typeface="+mn-ea"/>
                <a:cs typeface="+mn-cs"/>
              </a:rPr>
              <a:t>如果今天我覺得</a:t>
            </a:r>
            <a:r>
              <a:rPr lang="en-US" altLang="zh-TW" sz="1200" b="0" i="0" kern="1200" dirty="0">
                <a:solidFill>
                  <a:schemeClr val="tx1"/>
                </a:solidFill>
                <a:latin typeface="+mn-lt"/>
                <a:ea typeface="+mn-ea"/>
                <a:cs typeface="+mn-cs"/>
              </a:rPr>
              <a:t>Precision</a:t>
            </a:r>
            <a:r>
              <a:rPr lang="zh-TW" altLang="en-US" sz="1200" b="0" i="0" kern="1200" dirty="0">
                <a:solidFill>
                  <a:schemeClr val="tx1"/>
                </a:solidFill>
                <a:latin typeface="+mn-lt"/>
                <a:ea typeface="+mn-ea"/>
                <a:cs typeface="+mn-cs"/>
              </a:rPr>
              <a:t>和</a:t>
            </a:r>
            <a:r>
              <a:rPr lang="en-US" altLang="zh-TW" sz="1200" b="0" i="0" kern="1200" dirty="0">
                <a:solidFill>
                  <a:schemeClr val="tx1"/>
                </a:solidFill>
                <a:latin typeface="+mn-lt"/>
                <a:ea typeface="+mn-ea"/>
                <a:cs typeface="+mn-cs"/>
              </a:rPr>
              <a:t>Recall</a:t>
            </a:r>
            <a:r>
              <a:rPr lang="zh-TW" altLang="en-US" sz="1200" b="0" i="0" kern="1200" dirty="0">
                <a:solidFill>
                  <a:schemeClr val="tx1"/>
                </a:solidFill>
                <a:latin typeface="+mn-lt"/>
                <a:ea typeface="+mn-ea"/>
                <a:cs typeface="+mn-cs"/>
              </a:rPr>
              <a:t>都同等重要，我想要用一個指標來統合標誌它，這就是</a:t>
            </a:r>
            <a:r>
              <a:rPr lang="en-US" altLang="zh-TW" sz="1200" b="0" i="0" kern="1200" dirty="0">
                <a:solidFill>
                  <a:schemeClr val="tx1"/>
                </a:solidFill>
                <a:latin typeface="+mn-lt"/>
                <a:ea typeface="+mn-ea"/>
                <a:cs typeface="+mn-cs"/>
              </a:rPr>
              <a:t>F1 Score</a:t>
            </a:r>
            <a:r>
              <a:rPr lang="zh-TW" altLang="en-US" sz="1200" b="0" i="0" kern="1200" dirty="0">
                <a:solidFill>
                  <a:schemeClr val="tx1"/>
                </a:solidFill>
                <a:latin typeface="+mn-lt"/>
                <a:ea typeface="+mn-ea"/>
                <a:cs typeface="+mn-cs"/>
              </a:rPr>
              <a:t>或稱</a:t>
            </a:r>
            <a:r>
              <a:rPr lang="en-US" altLang="zh-TW" sz="1200" b="0" i="0" kern="1200" dirty="0">
                <a:solidFill>
                  <a:schemeClr val="tx1"/>
                </a:solidFill>
                <a:latin typeface="+mn-lt"/>
                <a:ea typeface="+mn-ea"/>
                <a:cs typeface="+mn-cs"/>
              </a:rPr>
              <a:t>F1 Measure</a:t>
            </a:r>
            <a:r>
              <a:rPr lang="zh-TW" altLang="en-US" sz="1200" b="0" i="0" kern="1200" dirty="0">
                <a:solidFill>
                  <a:schemeClr val="tx1"/>
                </a:solidFill>
                <a:latin typeface="+mn-lt"/>
                <a:ea typeface="+mn-ea"/>
                <a:cs typeface="+mn-cs"/>
              </a:rPr>
              <a:t>，它是</a:t>
            </a:r>
            <a:r>
              <a:rPr lang="en-US" altLang="zh-TW" sz="1200" b="0" i="0" kern="1200" dirty="0">
                <a:solidFill>
                  <a:schemeClr val="tx1"/>
                </a:solidFill>
                <a:latin typeface="+mn-lt"/>
                <a:ea typeface="+mn-ea"/>
                <a:cs typeface="+mn-cs"/>
              </a:rPr>
              <a:t>F Measure</a:t>
            </a:r>
            <a:r>
              <a:rPr lang="zh-TW" altLang="en-US" sz="1200" b="0" i="0" kern="1200" dirty="0">
                <a:solidFill>
                  <a:schemeClr val="tx1"/>
                </a:solidFill>
                <a:latin typeface="+mn-lt"/>
                <a:ea typeface="+mn-ea"/>
                <a:cs typeface="+mn-cs"/>
              </a:rPr>
              <a:t>的一個特例，當</a:t>
            </a:r>
            <a:r>
              <a:rPr lang="en-US" altLang="zh-TW" sz="1200" b="0" i="0" kern="1200" dirty="0" err="1">
                <a:solidFill>
                  <a:schemeClr val="tx1"/>
                </a:solidFill>
                <a:latin typeface="+mn-lt"/>
                <a:ea typeface="+mn-ea"/>
                <a:cs typeface="+mn-cs"/>
              </a:rPr>
              <a:t>belta</a:t>
            </a:r>
            <a:r>
              <a:rPr lang="en-US" altLang="zh-TW" sz="1200" b="0" i="0" kern="1200" dirty="0">
                <a:solidFill>
                  <a:schemeClr val="tx1"/>
                </a:solidFill>
                <a:latin typeface="+mn-lt"/>
                <a:ea typeface="+mn-ea"/>
                <a:cs typeface="+mn-cs"/>
              </a:rPr>
              <a:t>=1</a:t>
            </a:r>
            <a:r>
              <a:rPr lang="zh-TW" altLang="en-US" sz="1200" b="0" i="0" kern="1200" dirty="0">
                <a:solidFill>
                  <a:schemeClr val="tx1"/>
                </a:solidFill>
                <a:latin typeface="+mn-lt"/>
                <a:ea typeface="+mn-ea"/>
                <a:cs typeface="+mn-cs"/>
              </a:rPr>
              <a:t>時就是</a:t>
            </a:r>
            <a:r>
              <a:rPr lang="en-US" altLang="zh-TW" sz="1200" b="0" i="0" kern="1200" dirty="0">
                <a:solidFill>
                  <a:schemeClr val="tx1"/>
                </a:solidFill>
                <a:latin typeface="+mn-lt"/>
                <a:ea typeface="+mn-ea"/>
                <a:cs typeface="+mn-cs"/>
              </a:rPr>
              <a:t>F1 Measure</a:t>
            </a:r>
            <a:r>
              <a:rPr lang="zh-TW" altLang="en-US" sz="1200" b="0" i="0" kern="1200" dirty="0">
                <a:solidFill>
                  <a:schemeClr val="tx1"/>
                </a:solidFill>
                <a:latin typeface="+mn-lt"/>
                <a:ea typeface="+mn-ea"/>
                <a:cs typeface="+mn-cs"/>
              </a:rPr>
              <a:t>，代表</a:t>
            </a:r>
            <a:r>
              <a:rPr lang="en-US" altLang="zh-TW" sz="1200" b="0" i="0" kern="1200" dirty="0">
                <a:solidFill>
                  <a:schemeClr val="tx1"/>
                </a:solidFill>
                <a:latin typeface="+mn-lt"/>
                <a:ea typeface="+mn-ea"/>
                <a:cs typeface="+mn-cs"/>
              </a:rPr>
              <a:t>Precision</a:t>
            </a:r>
            <a:r>
              <a:rPr lang="zh-TW" altLang="en-US" sz="1200" b="0" i="0" kern="1200" dirty="0">
                <a:solidFill>
                  <a:schemeClr val="tx1"/>
                </a:solidFill>
                <a:latin typeface="+mn-lt"/>
                <a:ea typeface="+mn-ea"/>
                <a:cs typeface="+mn-cs"/>
              </a:rPr>
              <a:t>和</a:t>
            </a:r>
            <a:r>
              <a:rPr lang="en-US" altLang="zh-TW" sz="1200" b="0" i="0" kern="1200" dirty="0">
                <a:solidFill>
                  <a:schemeClr val="tx1"/>
                </a:solidFill>
                <a:latin typeface="+mn-lt"/>
                <a:ea typeface="+mn-ea"/>
                <a:cs typeface="+mn-cs"/>
              </a:rPr>
              <a:t>Recall</a:t>
            </a:r>
            <a:r>
              <a:rPr lang="zh-TW" altLang="en-US" sz="1200" b="0" i="0" kern="1200" dirty="0">
                <a:solidFill>
                  <a:schemeClr val="tx1"/>
                </a:solidFill>
                <a:latin typeface="+mn-lt"/>
                <a:ea typeface="+mn-ea"/>
                <a:cs typeface="+mn-cs"/>
              </a:rPr>
              <a:t>都同等重要，那如果我希望多看中一點</a:t>
            </a:r>
            <a:r>
              <a:rPr lang="en-US" altLang="zh-TW" sz="1200" b="0" i="0" kern="1200" dirty="0">
                <a:solidFill>
                  <a:schemeClr val="tx1"/>
                </a:solidFill>
                <a:latin typeface="+mn-lt"/>
                <a:ea typeface="+mn-ea"/>
                <a:cs typeface="+mn-cs"/>
              </a:rPr>
              <a:t>Precision</a:t>
            </a:r>
            <a:r>
              <a:rPr lang="zh-TW" altLang="en-US" sz="1200" b="0" i="0" kern="1200" dirty="0">
                <a:solidFill>
                  <a:schemeClr val="tx1"/>
                </a:solidFill>
                <a:latin typeface="+mn-lt"/>
                <a:ea typeface="+mn-ea"/>
                <a:cs typeface="+mn-cs"/>
              </a:rPr>
              <a:t>，那</a:t>
            </a:r>
            <a:r>
              <a:rPr lang="en-US" altLang="zh-TW" sz="1200" b="0" i="0" u="none" strike="noStrike" kern="1200" dirty="0" err="1">
                <a:solidFill>
                  <a:schemeClr val="tx1"/>
                </a:solidFill>
                <a:latin typeface="+mn-lt"/>
                <a:ea typeface="+mn-ea"/>
                <a:cs typeface="+mn-cs"/>
              </a:rPr>
              <a:t>beltabelta</a:t>
            </a:r>
            <a:r>
              <a:rPr lang="zh-TW" altLang="en-US" sz="1200" b="0" i="0" kern="1200" dirty="0">
                <a:solidFill>
                  <a:schemeClr val="tx1"/>
                </a:solidFill>
                <a:latin typeface="+mn-lt"/>
                <a:ea typeface="+mn-ea"/>
                <a:cs typeface="+mn-cs"/>
              </a:rPr>
              <a:t>就可以選擇小一點，當</a:t>
            </a:r>
            <a:r>
              <a:rPr lang="en-US" altLang="zh-TW" sz="1200" b="0" i="0" u="none" strike="noStrike" kern="1200" dirty="0" err="1">
                <a:solidFill>
                  <a:schemeClr val="tx1"/>
                </a:solidFill>
                <a:latin typeface="+mn-lt"/>
                <a:ea typeface="+mn-ea"/>
                <a:cs typeface="+mn-cs"/>
              </a:rPr>
              <a:t>belta</a:t>
            </a:r>
            <a:r>
              <a:rPr lang="en-US" altLang="zh-TW" sz="1200" b="0" i="0" u="none" strike="noStrike" kern="1200" dirty="0">
                <a:solidFill>
                  <a:schemeClr val="tx1"/>
                </a:solidFill>
                <a:latin typeface="+mn-lt"/>
                <a:ea typeface="+mn-ea"/>
                <a:cs typeface="+mn-cs"/>
              </a:rPr>
              <a:t>=0belta=0</a:t>
            </a:r>
            <a:r>
              <a:rPr lang="zh-TW" altLang="en-US" sz="1200" b="0" i="0" kern="1200" dirty="0">
                <a:solidFill>
                  <a:schemeClr val="tx1"/>
                </a:solidFill>
                <a:latin typeface="+mn-lt"/>
                <a:ea typeface="+mn-ea"/>
                <a:cs typeface="+mn-cs"/>
              </a:rPr>
              <a:t>時，</a:t>
            </a:r>
            <a:r>
              <a:rPr lang="en-US" altLang="zh-TW" sz="1200" b="0" i="0" kern="1200" dirty="0">
                <a:solidFill>
                  <a:schemeClr val="tx1"/>
                </a:solidFill>
                <a:latin typeface="+mn-lt"/>
                <a:ea typeface="+mn-ea"/>
                <a:cs typeface="+mn-cs"/>
              </a:rPr>
              <a:t>F Measure</a:t>
            </a:r>
            <a:r>
              <a:rPr lang="zh-TW" altLang="en-US" sz="1200" b="0" i="0" kern="1200" dirty="0">
                <a:solidFill>
                  <a:schemeClr val="tx1"/>
                </a:solidFill>
                <a:latin typeface="+mn-lt"/>
                <a:ea typeface="+mn-ea"/>
                <a:cs typeface="+mn-cs"/>
              </a:rPr>
              <a:t>就是</a:t>
            </a:r>
            <a:r>
              <a:rPr lang="en-US" altLang="zh-TW" sz="1200" b="0" i="0" kern="1200" dirty="0">
                <a:solidFill>
                  <a:schemeClr val="tx1"/>
                </a:solidFill>
                <a:latin typeface="+mn-lt"/>
                <a:ea typeface="+mn-ea"/>
                <a:cs typeface="+mn-cs"/>
              </a:rPr>
              <a:t>Precision</a:t>
            </a:r>
            <a:r>
              <a:rPr lang="zh-TW" altLang="en-US" sz="1200" b="0" i="0" kern="1200" dirty="0">
                <a:solidFill>
                  <a:schemeClr val="tx1"/>
                </a:solidFill>
                <a:latin typeface="+mn-lt"/>
                <a:ea typeface="+mn-ea"/>
                <a:cs typeface="+mn-cs"/>
              </a:rPr>
              <a:t>；如果我希望多看中一點</a:t>
            </a:r>
            <a:r>
              <a:rPr lang="en-US" altLang="zh-TW" sz="1200" b="0" i="0" kern="1200" dirty="0">
                <a:solidFill>
                  <a:schemeClr val="tx1"/>
                </a:solidFill>
                <a:latin typeface="+mn-lt"/>
                <a:ea typeface="+mn-ea"/>
                <a:cs typeface="+mn-cs"/>
              </a:rPr>
              <a:t>Recall</a:t>
            </a:r>
            <a:r>
              <a:rPr lang="zh-TW" altLang="en-US" sz="1200" b="0" i="0" kern="1200" dirty="0">
                <a:solidFill>
                  <a:schemeClr val="tx1"/>
                </a:solidFill>
                <a:latin typeface="+mn-lt"/>
                <a:ea typeface="+mn-ea"/>
                <a:cs typeface="+mn-cs"/>
              </a:rPr>
              <a:t>，那</a:t>
            </a:r>
            <a:r>
              <a:rPr lang="en-US" altLang="zh-TW" sz="1200" b="0" i="0" kern="1200" dirty="0" err="1">
                <a:solidFill>
                  <a:schemeClr val="tx1"/>
                </a:solidFill>
                <a:latin typeface="+mn-lt"/>
                <a:ea typeface="+mn-ea"/>
                <a:cs typeface="+mn-cs"/>
              </a:rPr>
              <a:t>belta</a:t>
            </a:r>
            <a:r>
              <a:rPr lang="zh-TW" altLang="en-US" sz="1200" b="0" i="0" kern="1200" dirty="0">
                <a:solidFill>
                  <a:schemeClr val="tx1"/>
                </a:solidFill>
                <a:latin typeface="+mn-lt"/>
                <a:ea typeface="+mn-ea"/>
                <a:cs typeface="+mn-cs"/>
              </a:rPr>
              <a:t>就可以選擇大一點，當</a:t>
            </a:r>
            <a:r>
              <a:rPr lang="en-US" altLang="zh-TW" sz="1200" b="0" i="0" kern="1200" dirty="0" err="1">
                <a:solidFill>
                  <a:schemeClr val="tx1"/>
                </a:solidFill>
                <a:latin typeface="+mn-lt"/>
                <a:ea typeface="+mn-ea"/>
                <a:cs typeface="+mn-cs"/>
              </a:rPr>
              <a:t>belta</a:t>
            </a:r>
            <a:r>
              <a:rPr lang="zh-TW" altLang="en-US" sz="1200" b="0" i="0" kern="1200" dirty="0">
                <a:solidFill>
                  <a:schemeClr val="tx1"/>
                </a:solidFill>
                <a:latin typeface="+mn-lt"/>
                <a:ea typeface="+mn-ea"/>
                <a:cs typeface="+mn-cs"/>
              </a:rPr>
              <a:t>無限大時，</a:t>
            </a:r>
            <a:r>
              <a:rPr lang="en-US" altLang="zh-TW" sz="1200" b="0" i="0" kern="1200" dirty="0">
                <a:solidFill>
                  <a:schemeClr val="tx1"/>
                </a:solidFill>
                <a:latin typeface="+mn-lt"/>
                <a:ea typeface="+mn-ea"/>
                <a:cs typeface="+mn-cs"/>
              </a:rPr>
              <a:t>F Measure</a:t>
            </a:r>
            <a:r>
              <a:rPr lang="zh-TW" altLang="en-US" sz="1200" b="0" i="0" kern="1200" dirty="0">
                <a:solidFill>
                  <a:schemeClr val="tx1"/>
                </a:solidFill>
                <a:latin typeface="+mn-lt"/>
                <a:ea typeface="+mn-ea"/>
                <a:cs typeface="+mn-cs"/>
              </a:rPr>
              <a:t>就是</a:t>
            </a:r>
            <a:r>
              <a:rPr lang="en-US" altLang="zh-TW" sz="1200" b="0" i="0" kern="1200" dirty="0">
                <a:solidFill>
                  <a:schemeClr val="tx1"/>
                </a:solidFill>
                <a:latin typeface="+mn-lt"/>
                <a:ea typeface="+mn-ea"/>
                <a:cs typeface="+mn-cs"/>
              </a:rPr>
              <a:t>Recall</a:t>
            </a:r>
            <a:endParaRPr lang="zh-TW" altLang="en-US" sz="1200" b="0" i="0" kern="1200" dirty="0">
              <a:solidFill>
                <a:schemeClr val="tx1"/>
              </a:solidFill>
              <a:latin typeface="+mn-lt"/>
              <a:ea typeface="+mn-ea"/>
              <a:cs typeface="+mn-cs"/>
            </a:endParaRPr>
          </a:p>
          <a:p>
            <a:r>
              <a:rPr lang="zh-TW" altLang="en-US" sz="1200" b="0" i="0" kern="1200" dirty="0">
                <a:solidFill>
                  <a:schemeClr val="tx1"/>
                </a:solidFill>
                <a:latin typeface="+mn-lt"/>
                <a:ea typeface="+mn-ea"/>
                <a:cs typeface="+mn-cs"/>
              </a:rPr>
              <a:t>如果你仔細看</a:t>
            </a:r>
            <a:r>
              <a:rPr lang="en-US" altLang="zh-TW" sz="1200" b="0" i="0" kern="1200" dirty="0">
                <a:solidFill>
                  <a:schemeClr val="tx1"/>
                </a:solidFill>
                <a:latin typeface="+mn-lt"/>
                <a:ea typeface="+mn-ea"/>
                <a:cs typeface="+mn-cs"/>
              </a:rPr>
              <a:t>F1 Measure</a:t>
            </a:r>
            <a:r>
              <a:rPr lang="zh-TW" altLang="en-US" sz="1200" b="0" i="0" kern="1200" dirty="0">
                <a:solidFill>
                  <a:schemeClr val="tx1"/>
                </a:solidFill>
                <a:latin typeface="+mn-lt"/>
                <a:ea typeface="+mn-ea"/>
                <a:cs typeface="+mn-cs"/>
              </a:rPr>
              <a:t>，你會發現它的平均方法是「調和平均」，帶大家</a:t>
            </a:r>
            <a:r>
              <a:rPr lang="en-US" altLang="zh-TW" sz="1200" b="0" i="0" kern="1200" dirty="0">
                <a:solidFill>
                  <a:schemeClr val="tx1"/>
                </a:solidFill>
                <a:latin typeface="+mn-lt"/>
                <a:ea typeface="+mn-ea"/>
                <a:cs typeface="+mn-cs"/>
              </a:rPr>
              <a:t>go-through</a:t>
            </a:r>
            <a:r>
              <a:rPr lang="zh-TW" altLang="en-US" sz="1200" b="0" i="0" kern="1200" dirty="0">
                <a:solidFill>
                  <a:schemeClr val="tx1"/>
                </a:solidFill>
                <a:latin typeface="+mn-lt"/>
                <a:ea typeface="+mn-ea"/>
                <a:cs typeface="+mn-cs"/>
              </a:rPr>
              <a:t>三種平均方法，你就能明白為什麼要使用調和平均了下圖列出了三種平均方法的使用時機，我們要去了解資料或數列的特性，我們才能知道要採取哪種平均方法較為恰當，大多情況算數平均都可以使用，因為我們都假設有線性關係存在，譬如說平均距離；幾何平均常用於人口計算，因為人口增加是成比例增加的；調和平均常用於計算平均速率，在固定距離下，所花時間就是平均速率，這數據成倒數關係，而</a:t>
            </a:r>
            <a:r>
              <a:rPr lang="en-US" altLang="zh-TW" sz="1200" b="0" i="0" kern="1200" dirty="0">
                <a:solidFill>
                  <a:schemeClr val="tx1"/>
                </a:solidFill>
                <a:latin typeface="+mn-lt"/>
                <a:ea typeface="+mn-ea"/>
                <a:cs typeface="+mn-cs"/>
              </a:rPr>
              <a:t>F1 Measure</a:t>
            </a:r>
            <a:r>
              <a:rPr lang="zh-TW" altLang="en-US" sz="1200" b="0" i="0" kern="1200" dirty="0">
                <a:solidFill>
                  <a:schemeClr val="tx1"/>
                </a:solidFill>
                <a:latin typeface="+mn-lt"/>
                <a:ea typeface="+mn-ea"/>
                <a:cs typeface="+mn-cs"/>
              </a:rPr>
              <a:t>也同樣是這樣的數據特性，在固定</a:t>
            </a:r>
            <a:r>
              <a:rPr lang="en-US" altLang="zh-TW" sz="1200" b="0" i="0" kern="1200" dirty="0">
                <a:solidFill>
                  <a:schemeClr val="tx1"/>
                </a:solidFill>
                <a:latin typeface="+mn-lt"/>
                <a:ea typeface="+mn-ea"/>
                <a:cs typeface="+mn-cs"/>
              </a:rPr>
              <a:t>TP</a:t>
            </a:r>
            <a:r>
              <a:rPr lang="zh-TW" altLang="en-US" sz="1200" b="0" i="0" kern="1200" dirty="0">
                <a:solidFill>
                  <a:schemeClr val="tx1"/>
                </a:solidFill>
                <a:latin typeface="+mn-lt"/>
                <a:ea typeface="+mn-ea"/>
                <a:cs typeface="+mn-cs"/>
              </a:rPr>
              <a:t>的情況下，有不同的分母，所以這裡使用調和平均較為適當</a:t>
            </a:r>
          </a:p>
          <a:p>
            <a:r>
              <a:rPr lang="zh-TW" altLang="en-US" sz="1200" b="0" i="0" kern="1200" dirty="0">
                <a:solidFill>
                  <a:schemeClr val="tx1"/>
                </a:solidFill>
                <a:latin typeface="+mn-lt"/>
                <a:ea typeface="+mn-ea"/>
                <a:cs typeface="+mn-cs"/>
              </a:rPr>
              <a:t>下圖的名詞看一下有印象就好</a:t>
            </a:r>
          </a:p>
          <a:p>
            <a:r>
              <a:rPr lang="zh-TW" altLang="en-US" sz="1200" b="0" i="0" kern="1200" dirty="0">
                <a:solidFill>
                  <a:schemeClr val="tx1"/>
                </a:solidFill>
                <a:latin typeface="+mn-lt"/>
                <a:ea typeface="+mn-ea"/>
                <a:cs typeface="+mn-cs"/>
              </a:rPr>
              <a:t>最後這頁來講一下醫學上常用的指標，首先是</a:t>
            </a:r>
            <a:r>
              <a:rPr lang="en-US" altLang="zh-TW" sz="1200" b="0" i="0" kern="1200" dirty="0">
                <a:solidFill>
                  <a:schemeClr val="tx1"/>
                </a:solidFill>
                <a:latin typeface="+mn-lt"/>
                <a:ea typeface="+mn-ea"/>
                <a:cs typeface="+mn-cs"/>
              </a:rPr>
              <a:t>Prevalence</a:t>
            </a:r>
            <a:r>
              <a:rPr lang="zh-TW" altLang="en-US" sz="1200" b="0" i="0" kern="1200" dirty="0">
                <a:solidFill>
                  <a:schemeClr val="tx1"/>
                </a:solidFill>
                <a:latin typeface="+mn-lt"/>
                <a:ea typeface="+mn-ea"/>
                <a:cs typeface="+mn-cs"/>
              </a:rPr>
              <a:t>（盛行率），如果以人口當作所有的樣本，實際得病的患者所佔的比例就代表這個病的盛行情況如果今天有一個診斷方法可以判定病人是否有得此病，有兩個指標可以看，那就是</a:t>
            </a:r>
            <a:r>
              <a:rPr lang="en-US" altLang="zh-TW" sz="1200" b="0" i="0" kern="1200" dirty="0">
                <a:solidFill>
                  <a:schemeClr val="tx1"/>
                </a:solidFill>
                <a:latin typeface="+mn-lt"/>
                <a:ea typeface="+mn-ea"/>
                <a:cs typeface="+mn-cs"/>
              </a:rPr>
              <a:t>Sensitivity</a:t>
            </a:r>
            <a:r>
              <a:rPr lang="zh-TW" altLang="en-US" sz="1200" b="0" i="0" kern="1200" dirty="0">
                <a:solidFill>
                  <a:schemeClr val="tx1"/>
                </a:solidFill>
                <a:latin typeface="+mn-lt"/>
                <a:ea typeface="+mn-ea"/>
                <a:cs typeface="+mn-cs"/>
              </a:rPr>
              <a:t>和</a:t>
            </a:r>
            <a:r>
              <a:rPr lang="en-US" altLang="zh-TW" sz="1200" b="0" i="0" kern="1200" dirty="0">
                <a:solidFill>
                  <a:schemeClr val="tx1"/>
                </a:solidFill>
                <a:latin typeface="+mn-lt"/>
                <a:ea typeface="+mn-ea"/>
                <a:cs typeface="+mn-cs"/>
              </a:rPr>
              <a:t>Specificity</a:t>
            </a:r>
            <a:r>
              <a:rPr lang="zh-TW" altLang="en-US" sz="1200" b="0" i="0" kern="1200" dirty="0">
                <a:solidFill>
                  <a:schemeClr val="tx1"/>
                </a:solidFill>
                <a:latin typeface="+mn-lt"/>
                <a:ea typeface="+mn-ea"/>
                <a:cs typeface="+mn-cs"/>
              </a:rPr>
              <a:t>，</a:t>
            </a:r>
            <a:r>
              <a:rPr lang="en-US" altLang="zh-TW" sz="1200" b="0" i="0" kern="1200" dirty="0">
                <a:solidFill>
                  <a:schemeClr val="tx1"/>
                </a:solidFill>
                <a:latin typeface="+mn-lt"/>
                <a:ea typeface="+mn-ea"/>
                <a:cs typeface="+mn-cs"/>
              </a:rPr>
              <a:t>Sensitivity</a:t>
            </a:r>
            <a:r>
              <a:rPr lang="zh-TW" altLang="en-US" sz="1200" b="0" i="0" kern="1200" dirty="0">
                <a:solidFill>
                  <a:schemeClr val="tx1"/>
                </a:solidFill>
                <a:latin typeface="+mn-lt"/>
                <a:ea typeface="+mn-ea"/>
                <a:cs typeface="+mn-cs"/>
              </a:rPr>
              <a:t>就是</a:t>
            </a:r>
            <a:r>
              <a:rPr lang="en-US" altLang="zh-TW" sz="1200" b="0" i="0" kern="1200" dirty="0">
                <a:solidFill>
                  <a:schemeClr val="tx1"/>
                </a:solidFill>
                <a:latin typeface="+mn-lt"/>
                <a:ea typeface="+mn-ea"/>
                <a:cs typeface="+mn-cs"/>
              </a:rPr>
              <a:t>Recall</a:t>
            </a:r>
            <a:r>
              <a:rPr lang="zh-TW" altLang="en-US" sz="1200" b="0" i="0" kern="1200" dirty="0">
                <a:solidFill>
                  <a:schemeClr val="tx1"/>
                </a:solidFill>
                <a:latin typeface="+mn-lt"/>
                <a:ea typeface="+mn-ea"/>
                <a:cs typeface="+mn-cs"/>
              </a:rPr>
              <a:t>，它代表的是診斷方法是否夠靈敏可以將真正得病的人診斷出來，而</a:t>
            </a:r>
            <a:r>
              <a:rPr lang="en-US" altLang="zh-TW" sz="1200" b="0" i="0" kern="1200" dirty="0">
                <a:solidFill>
                  <a:schemeClr val="tx1"/>
                </a:solidFill>
                <a:latin typeface="+mn-lt"/>
                <a:ea typeface="+mn-ea"/>
                <a:cs typeface="+mn-cs"/>
              </a:rPr>
              <a:t>Specificity</a:t>
            </a:r>
            <a:r>
              <a:rPr lang="zh-TW" altLang="en-US" sz="1200" b="0" i="0" kern="1200" dirty="0">
                <a:solidFill>
                  <a:schemeClr val="tx1"/>
                </a:solidFill>
                <a:latin typeface="+mn-lt"/>
                <a:ea typeface="+mn-ea"/>
                <a:cs typeface="+mn-cs"/>
              </a:rPr>
              <a:t>則是代表診斷方法是否可以指出實際沒的此病的患者兩種指標都是越高越好</a:t>
            </a:r>
          </a:p>
          <a:p>
            <a:r>
              <a:rPr lang="zh-TW" altLang="en-US" sz="1200" b="0" i="0" kern="1200" dirty="0">
                <a:solidFill>
                  <a:schemeClr val="tx1"/>
                </a:solidFill>
                <a:latin typeface="+mn-lt"/>
                <a:ea typeface="+mn-ea"/>
                <a:cs typeface="+mn-cs"/>
              </a:rPr>
              <a:t>通常在醫學上，會通過一些閥值來斷定病人是否有得此病，而這個閥值就會影響</a:t>
            </a:r>
            <a:r>
              <a:rPr lang="en-US" altLang="zh-TW" sz="1200" b="0" i="0" kern="1200" dirty="0">
                <a:solidFill>
                  <a:schemeClr val="tx1"/>
                </a:solidFill>
                <a:latin typeface="+mn-lt"/>
                <a:ea typeface="+mn-ea"/>
                <a:cs typeface="+mn-cs"/>
              </a:rPr>
              <a:t>Sensitivity</a:t>
            </a:r>
            <a:r>
              <a:rPr lang="zh-TW" altLang="en-US" sz="1200" b="0" i="0" kern="1200" dirty="0">
                <a:solidFill>
                  <a:schemeClr val="tx1"/>
                </a:solidFill>
                <a:latin typeface="+mn-lt"/>
                <a:ea typeface="+mn-ea"/>
                <a:cs typeface="+mn-cs"/>
              </a:rPr>
              <a:t>和</a:t>
            </a:r>
            <a:r>
              <a:rPr lang="en-US" altLang="zh-TW" sz="1200" b="0" i="0" kern="1200" dirty="0">
                <a:solidFill>
                  <a:schemeClr val="tx1"/>
                </a:solidFill>
                <a:latin typeface="+mn-lt"/>
                <a:ea typeface="+mn-ea"/>
                <a:cs typeface="+mn-cs"/>
              </a:rPr>
              <a:t>Specificity</a:t>
            </a:r>
            <a:r>
              <a:rPr lang="zh-TW" altLang="en-US" sz="1200" b="0" i="0" kern="1200" dirty="0">
                <a:solidFill>
                  <a:schemeClr val="tx1"/>
                </a:solidFill>
                <a:latin typeface="+mn-lt"/>
                <a:ea typeface="+mn-ea"/>
                <a:cs typeface="+mn-cs"/>
              </a:rPr>
              <a:t>，這個不同閥值</a:t>
            </a:r>
            <a:r>
              <a:rPr lang="en-US" altLang="zh-TW" sz="1200" b="0" i="0" kern="1200" dirty="0">
                <a:solidFill>
                  <a:schemeClr val="tx1"/>
                </a:solidFill>
                <a:latin typeface="+mn-lt"/>
                <a:ea typeface="+mn-ea"/>
                <a:cs typeface="+mn-cs"/>
              </a:rPr>
              <a:t>Sensitivity</a:t>
            </a:r>
            <a:r>
              <a:rPr lang="zh-TW" altLang="en-US" sz="1200" b="0" i="0" kern="1200" dirty="0">
                <a:solidFill>
                  <a:schemeClr val="tx1"/>
                </a:solidFill>
                <a:latin typeface="+mn-lt"/>
                <a:ea typeface="+mn-ea"/>
                <a:cs typeface="+mn-cs"/>
              </a:rPr>
              <a:t>和</a:t>
            </a:r>
            <a:r>
              <a:rPr lang="en-US" altLang="zh-TW" sz="1200" b="0" i="0" kern="1200" dirty="0">
                <a:solidFill>
                  <a:schemeClr val="tx1"/>
                </a:solidFill>
                <a:latin typeface="+mn-lt"/>
                <a:ea typeface="+mn-ea"/>
                <a:cs typeface="+mn-cs"/>
              </a:rPr>
              <a:t>Specificity</a:t>
            </a:r>
            <a:r>
              <a:rPr lang="zh-TW" altLang="en-US" sz="1200" b="0" i="0" kern="1200" dirty="0">
                <a:solidFill>
                  <a:schemeClr val="tx1"/>
                </a:solidFill>
                <a:latin typeface="+mn-lt"/>
                <a:ea typeface="+mn-ea"/>
                <a:cs typeface="+mn-cs"/>
              </a:rPr>
              <a:t>的分布情況可以畫成</a:t>
            </a:r>
            <a:r>
              <a:rPr lang="en-US" altLang="zh-TW" sz="1200" b="0" i="0" kern="1200" dirty="0">
                <a:solidFill>
                  <a:schemeClr val="tx1"/>
                </a:solidFill>
                <a:latin typeface="+mn-lt"/>
                <a:ea typeface="+mn-ea"/>
                <a:cs typeface="+mn-cs"/>
              </a:rPr>
              <a:t>ROC Curve</a:t>
            </a:r>
            <a:r>
              <a:rPr lang="zh-TW" altLang="en-US" sz="1200" b="0" i="0" kern="1200" dirty="0">
                <a:solidFill>
                  <a:schemeClr val="tx1"/>
                </a:solidFill>
                <a:latin typeface="+mn-lt"/>
                <a:ea typeface="+mn-ea"/>
                <a:cs typeface="+mn-cs"/>
              </a:rPr>
              <a:t>，而</a:t>
            </a:r>
            <a:r>
              <a:rPr lang="en-US" altLang="zh-TW" sz="1200" b="0" i="0" kern="1200" dirty="0">
                <a:solidFill>
                  <a:schemeClr val="tx1"/>
                </a:solidFill>
                <a:latin typeface="+mn-lt"/>
                <a:ea typeface="+mn-ea"/>
                <a:cs typeface="+mn-cs"/>
              </a:rPr>
              <a:t>ROC Curve</a:t>
            </a:r>
            <a:r>
              <a:rPr lang="zh-TW" altLang="en-US" sz="1200" b="0" i="0" kern="1200" dirty="0">
                <a:solidFill>
                  <a:schemeClr val="tx1"/>
                </a:solidFill>
                <a:latin typeface="+mn-lt"/>
                <a:ea typeface="+mn-ea"/>
                <a:cs typeface="+mn-cs"/>
              </a:rPr>
              <a:t>底下的面積稱為</a:t>
            </a:r>
            <a:r>
              <a:rPr lang="en-US" altLang="zh-TW" sz="1200" b="0" i="0" kern="1200" dirty="0">
                <a:solidFill>
                  <a:schemeClr val="tx1"/>
                </a:solidFill>
                <a:latin typeface="+mn-lt"/>
                <a:ea typeface="+mn-ea"/>
                <a:cs typeface="+mn-cs"/>
              </a:rPr>
              <a:t>AUC</a:t>
            </a:r>
            <a:r>
              <a:rPr lang="zh-TW" altLang="en-US" sz="1200" b="0" i="0" kern="1200" dirty="0">
                <a:solidFill>
                  <a:schemeClr val="tx1"/>
                </a:solidFill>
                <a:latin typeface="+mn-lt"/>
                <a:ea typeface="+mn-ea"/>
                <a:cs typeface="+mn-cs"/>
              </a:rPr>
              <a:t>，最理想的情況是</a:t>
            </a:r>
            <a:r>
              <a:rPr lang="en-US" altLang="zh-TW" sz="1200" b="0" i="0" kern="1200" dirty="0">
                <a:solidFill>
                  <a:schemeClr val="tx1"/>
                </a:solidFill>
                <a:latin typeface="+mn-lt"/>
                <a:ea typeface="+mn-ea"/>
                <a:cs typeface="+mn-cs"/>
              </a:rPr>
              <a:t>AUC=1</a:t>
            </a:r>
            <a:r>
              <a:rPr lang="zh-TW" altLang="en-US" sz="1200" b="0" i="0" kern="1200" dirty="0">
                <a:solidFill>
                  <a:schemeClr val="tx1"/>
                </a:solidFill>
                <a:latin typeface="+mn-lt"/>
                <a:ea typeface="+mn-ea"/>
                <a:cs typeface="+mn-cs"/>
              </a:rPr>
              <a:t>，在這種情況下存在一種閥值，也就是左上角落，使得</a:t>
            </a:r>
            <a:r>
              <a:rPr lang="en-US" altLang="zh-TW" sz="1200" b="0" i="0" kern="1200" dirty="0">
                <a:solidFill>
                  <a:schemeClr val="tx1"/>
                </a:solidFill>
                <a:latin typeface="+mn-lt"/>
                <a:ea typeface="+mn-ea"/>
                <a:cs typeface="+mn-cs"/>
              </a:rPr>
              <a:t>Sensitivity=1</a:t>
            </a:r>
            <a:r>
              <a:rPr lang="zh-TW" altLang="en-US" sz="1200" b="0" i="0" kern="1200" dirty="0">
                <a:solidFill>
                  <a:schemeClr val="tx1"/>
                </a:solidFill>
                <a:latin typeface="+mn-lt"/>
                <a:ea typeface="+mn-ea"/>
                <a:cs typeface="+mn-cs"/>
              </a:rPr>
              <a:t>且</a:t>
            </a:r>
            <a:r>
              <a:rPr lang="en-US" altLang="zh-TW" sz="1200" b="0" i="0" kern="1200" dirty="0">
                <a:solidFill>
                  <a:schemeClr val="tx1"/>
                </a:solidFill>
                <a:latin typeface="+mn-lt"/>
                <a:ea typeface="+mn-ea"/>
                <a:cs typeface="+mn-cs"/>
              </a:rPr>
              <a:t>Specificity=1</a:t>
            </a:r>
            <a:r>
              <a:rPr lang="zh-TW" altLang="en-US" sz="1200" b="0" i="0" kern="1200" dirty="0">
                <a:solidFill>
                  <a:schemeClr val="tx1"/>
                </a:solidFill>
                <a:latin typeface="+mn-lt"/>
                <a:ea typeface="+mn-ea"/>
                <a:cs typeface="+mn-cs"/>
              </a:rPr>
              <a:t>而</a:t>
            </a:r>
            <a:r>
              <a:rPr lang="en-US" altLang="zh-TW" sz="1200" b="0" i="0" kern="1200" dirty="0">
                <a:solidFill>
                  <a:schemeClr val="tx1"/>
                </a:solidFill>
                <a:latin typeface="+mn-lt"/>
                <a:ea typeface="+mn-ea"/>
                <a:cs typeface="+mn-cs"/>
              </a:rPr>
              <a:t>AUC=0.5</a:t>
            </a:r>
            <a:r>
              <a:rPr lang="zh-TW" altLang="en-US" sz="1200" b="0" i="0" kern="1200" dirty="0">
                <a:solidFill>
                  <a:schemeClr val="tx1"/>
                </a:solidFill>
                <a:latin typeface="+mn-lt"/>
                <a:ea typeface="+mn-ea"/>
                <a:cs typeface="+mn-cs"/>
              </a:rPr>
              <a:t>，則是代表隨機挑選的狀況，沒有預測能力大部分情形都是落在這兩種之間，透過</a:t>
            </a:r>
            <a:r>
              <a:rPr lang="en-US" altLang="zh-TW" sz="1200" b="0" i="0" kern="1200" dirty="0">
                <a:solidFill>
                  <a:schemeClr val="tx1"/>
                </a:solidFill>
                <a:latin typeface="+mn-lt"/>
                <a:ea typeface="+mn-ea"/>
                <a:cs typeface="+mn-cs"/>
              </a:rPr>
              <a:t>ROC</a:t>
            </a:r>
            <a:r>
              <a:rPr lang="zh-TW" altLang="en-US" sz="1200" b="0" i="0" kern="1200" dirty="0">
                <a:solidFill>
                  <a:schemeClr val="tx1"/>
                </a:solidFill>
                <a:latin typeface="+mn-lt"/>
                <a:ea typeface="+mn-ea"/>
                <a:cs typeface="+mn-cs"/>
              </a:rPr>
              <a:t>和</a:t>
            </a:r>
            <a:r>
              <a:rPr lang="en-US" altLang="zh-TW" sz="1200" b="0" i="0" kern="1200" dirty="0">
                <a:solidFill>
                  <a:schemeClr val="tx1"/>
                </a:solidFill>
                <a:latin typeface="+mn-lt"/>
                <a:ea typeface="+mn-ea"/>
                <a:cs typeface="+mn-cs"/>
              </a:rPr>
              <a:t>AUC</a:t>
            </a:r>
            <a:r>
              <a:rPr lang="zh-TW" altLang="en-US" sz="1200" b="0" i="0" kern="1200" dirty="0">
                <a:solidFill>
                  <a:schemeClr val="tx1"/>
                </a:solidFill>
                <a:latin typeface="+mn-lt"/>
                <a:ea typeface="+mn-ea"/>
                <a:cs typeface="+mn-cs"/>
              </a:rPr>
              <a:t>我們就可以選出更為強健穩定的模型</a:t>
            </a:r>
          </a:p>
          <a:p>
            <a:r>
              <a:rPr lang="zh-TW" altLang="en-US" sz="1200" b="0" i="0" kern="1200" dirty="0">
                <a:solidFill>
                  <a:schemeClr val="tx1"/>
                </a:solidFill>
                <a:latin typeface="+mn-lt"/>
                <a:ea typeface="+mn-ea"/>
                <a:cs typeface="+mn-cs"/>
              </a:rPr>
              <a:t>想必這個時候你再回去看第一張圖就更加了解了，有了這些指標，我們就多一把尺來評斷我們的模型好還是不好了</a:t>
            </a:r>
          </a:p>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13</a:t>
            </a:fld>
            <a:endParaRPr lang="en-US" dirty="0"/>
          </a:p>
        </p:txBody>
      </p:sp>
    </p:spTree>
    <p:extLst>
      <p:ext uri="{BB962C8B-B14F-4D97-AF65-F5344CB8AC3E}">
        <p14:creationId xmlns:p14="http://schemas.microsoft.com/office/powerpoint/2010/main" val="1244802653"/>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146</a:t>
            </a:fld>
            <a:endParaRPr lang="en-US" dirty="0"/>
          </a:p>
        </p:txBody>
      </p:sp>
    </p:spTree>
    <p:extLst>
      <p:ext uri="{BB962C8B-B14F-4D97-AF65-F5344CB8AC3E}">
        <p14:creationId xmlns:p14="http://schemas.microsoft.com/office/powerpoint/2010/main" val="1480545945"/>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147</a:t>
            </a:fld>
            <a:endParaRPr lang="en-US" dirty="0"/>
          </a:p>
        </p:txBody>
      </p:sp>
    </p:spTree>
    <p:extLst>
      <p:ext uri="{BB962C8B-B14F-4D97-AF65-F5344CB8AC3E}">
        <p14:creationId xmlns:p14="http://schemas.microsoft.com/office/powerpoint/2010/main" val="1240986933"/>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148</a:t>
            </a:fld>
            <a:endParaRPr lang="en-US" dirty="0"/>
          </a:p>
        </p:txBody>
      </p:sp>
    </p:spTree>
    <p:extLst>
      <p:ext uri="{BB962C8B-B14F-4D97-AF65-F5344CB8AC3E}">
        <p14:creationId xmlns:p14="http://schemas.microsoft.com/office/powerpoint/2010/main" val="604283945"/>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150</a:t>
            </a:fld>
            <a:endParaRPr lang="en-US" dirty="0"/>
          </a:p>
        </p:txBody>
      </p:sp>
    </p:spTree>
    <p:extLst>
      <p:ext uri="{BB962C8B-B14F-4D97-AF65-F5344CB8AC3E}">
        <p14:creationId xmlns:p14="http://schemas.microsoft.com/office/powerpoint/2010/main" val="570762658"/>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151</a:t>
            </a:fld>
            <a:endParaRPr lang="en-US" dirty="0"/>
          </a:p>
        </p:txBody>
      </p:sp>
    </p:spTree>
    <p:extLst>
      <p:ext uri="{BB962C8B-B14F-4D97-AF65-F5344CB8AC3E}">
        <p14:creationId xmlns:p14="http://schemas.microsoft.com/office/powerpoint/2010/main" val="350149516"/>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152</a:t>
            </a:fld>
            <a:endParaRPr lang="en-US" dirty="0"/>
          </a:p>
        </p:txBody>
      </p:sp>
    </p:spTree>
    <p:extLst>
      <p:ext uri="{BB962C8B-B14F-4D97-AF65-F5344CB8AC3E}">
        <p14:creationId xmlns:p14="http://schemas.microsoft.com/office/powerpoint/2010/main" val="1856840070"/>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153</a:t>
            </a:fld>
            <a:endParaRPr lang="en-US" dirty="0"/>
          </a:p>
        </p:txBody>
      </p:sp>
    </p:spTree>
    <p:extLst>
      <p:ext uri="{BB962C8B-B14F-4D97-AF65-F5344CB8AC3E}">
        <p14:creationId xmlns:p14="http://schemas.microsoft.com/office/powerpoint/2010/main" val="4022695905"/>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154</a:t>
            </a:fld>
            <a:endParaRPr lang="en-US" dirty="0"/>
          </a:p>
        </p:txBody>
      </p:sp>
    </p:spTree>
    <p:extLst>
      <p:ext uri="{BB962C8B-B14F-4D97-AF65-F5344CB8AC3E}">
        <p14:creationId xmlns:p14="http://schemas.microsoft.com/office/powerpoint/2010/main" val="3576138303"/>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155</a:t>
            </a:fld>
            <a:endParaRPr lang="en-US" dirty="0"/>
          </a:p>
        </p:txBody>
      </p:sp>
    </p:spTree>
    <p:extLst>
      <p:ext uri="{BB962C8B-B14F-4D97-AF65-F5344CB8AC3E}">
        <p14:creationId xmlns:p14="http://schemas.microsoft.com/office/powerpoint/2010/main" val="3503847397"/>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156</a:t>
            </a:fld>
            <a:endParaRPr lang="en-US" dirty="0"/>
          </a:p>
        </p:txBody>
      </p:sp>
    </p:spTree>
    <p:extLst>
      <p:ext uri="{BB962C8B-B14F-4D97-AF65-F5344CB8AC3E}">
        <p14:creationId xmlns:p14="http://schemas.microsoft.com/office/powerpoint/2010/main" val="26784694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fontScale="55000" lnSpcReduction="20000"/>
          </a:bodyPr>
          <a:lstStyle/>
          <a:p>
            <a:r>
              <a:rPr lang="zh-TW" altLang="en-US" sz="1200" b="0" i="0" kern="1200" dirty="0">
                <a:solidFill>
                  <a:schemeClr val="tx1"/>
                </a:solidFill>
                <a:latin typeface="+mn-lt"/>
                <a:ea typeface="+mn-ea"/>
                <a:cs typeface="+mn-cs"/>
              </a:rPr>
              <a:t>有時要鑑別一個模型的好或壞，並不能簡單的看出來，所以我們需要用一些指標去判定它的好壞，也作為我們挑選模型的依據如果你稍微查一下有哪些指標，你就會發現指標多到讓人家眼花撩亂，一堆名詞就攤在那邊，讓人無從下手有一種常用的指標稱之為</a:t>
            </a:r>
            <a:r>
              <a:rPr lang="en-US" altLang="zh-TW" sz="1200" b="0" i="0" kern="1200" dirty="0">
                <a:solidFill>
                  <a:schemeClr val="tx1"/>
                </a:solidFill>
                <a:latin typeface="+mn-lt"/>
                <a:ea typeface="+mn-ea"/>
                <a:cs typeface="+mn-cs"/>
              </a:rPr>
              <a:t>Confusion Matrix</a:t>
            </a:r>
            <a:r>
              <a:rPr lang="zh-TW" altLang="en-US" sz="1200" b="0" i="0" kern="1200" dirty="0">
                <a:solidFill>
                  <a:schemeClr val="tx1"/>
                </a:solidFill>
                <a:latin typeface="+mn-lt"/>
                <a:ea typeface="+mn-ea"/>
                <a:cs typeface="+mn-cs"/>
              </a:rPr>
              <a:t>，這個命名很有趣，這個表格的確是很讓人感到很困惑啊！至少在看完這篇之前</a:t>
            </a:r>
            <a:r>
              <a:rPr lang="en-US" altLang="zh-TW" sz="1200" b="0" i="0" kern="1200" dirty="0">
                <a:solidFill>
                  <a:schemeClr val="tx1"/>
                </a:solidFill>
                <a:latin typeface="+mn-lt"/>
                <a:ea typeface="+mn-ea"/>
                <a:cs typeface="+mn-cs"/>
              </a:rPr>
              <a:t>Confusion Matrix</a:t>
            </a:r>
            <a:r>
              <a:rPr lang="zh-TW" altLang="en-US" sz="1200" b="0" i="0" kern="1200" dirty="0">
                <a:solidFill>
                  <a:schemeClr val="tx1"/>
                </a:solidFill>
                <a:latin typeface="+mn-lt"/>
                <a:ea typeface="+mn-ea"/>
                <a:cs typeface="+mn-cs"/>
              </a:rPr>
              <a:t>是用於分類問題的一種常用的指標，它衍生很多不同的指標，下面這張圖我將</a:t>
            </a:r>
            <a:r>
              <a:rPr lang="en-US" altLang="zh-TW" sz="1200" b="0" i="0" kern="1200" dirty="0">
                <a:solidFill>
                  <a:schemeClr val="tx1"/>
                </a:solidFill>
                <a:latin typeface="+mn-lt"/>
                <a:ea typeface="+mn-ea"/>
                <a:cs typeface="+mn-cs"/>
              </a:rPr>
              <a:t>Confusion Matrix</a:t>
            </a:r>
            <a:r>
              <a:rPr lang="zh-TW" altLang="en-US" sz="1200" b="0" i="0" kern="1200" dirty="0">
                <a:solidFill>
                  <a:schemeClr val="tx1"/>
                </a:solidFill>
                <a:latin typeface="+mn-lt"/>
                <a:ea typeface="+mn-ea"/>
                <a:cs typeface="+mn-cs"/>
              </a:rPr>
              <a:t>畫出來，並把一些比較重要的衍生指標給標出來</a:t>
            </a:r>
          </a:p>
          <a:p>
            <a:r>
              <a:rPr lang="zh-TW" altLang="en-US" sz="1200" b="0" i="0" kern="1200" dirty="0">
                <a:solidFill>
                  <a:schemeClr val="tx1"/>
                </a:solidFill>
                <a:latin typeface="+mn-lt"/>
                <a:ea typeface="+mn-ea"/>
                <a:cs typeface="+mn-cs"/>
              </a:rPr>
              <a:t>我猜想，你一定看得很模糊吧！沒關係我在這篇文章中會帶大家認識這個圖裡的各個名詞</a:t>
            </a:r>
          </a:p>
          <a:p>
            <a:r>
              <a:rPr lang="zh-TW" altLang="en-US" sz="1200" b="0" i="0" kern="1200" dirty="0">
                <a:solidFill>
                  <a:schemeClr val="tx1"/>
                </a:solidFill>
                <a:latin typeface="+mn-lt"/>
                <a:ea typeface="+mn-ea"/>
                <a:cs typeface="+mn-cs"/>
              </a:rPr>
              <a:t>一開始我們從下面這個表格開始講起，這個表格就是所謂的</a:t>
            </a:r>
            <a:r>
              <a:rPr lang="en-US" altLang="zh-TW" sz="1200" b="0" i="0" kern="1200" dirty="0">
                <a:solidFill>
                  <a:schemeClr val="tx1"/>
                </a:solidFill>
                <a:latin typeface="+mn-lt"/>
                <a:ea typeface="+mn-ea"/>
                <a:cs typeface="+mn-cs"/>
              </a:rPr>
              <a:t>Confusion Matrix</a:t>
            </a:r>
            <a:r>
              <a:rPr lang="zh-TW" altLang="en-US" sz="1200" b="0" i="0" kern="1200" dirty="0">
                <a:solidFill>
                  <a:schemeClr val="tx1"/>
                </a:solidFill>
                <a:latin typeface="+mn-lt"/>
                <a:ea typeface="+mn-ea"/>
                <a:cs typeface="+mn-cs"/>
              </a:rPr>
              <a:t>，這個表格兩欄代表實際情形正向或反向，兩列代表預測情形正向或反向，舉</a:t>
            </a:r>
            <a:r>
              <a:rPr lang="en-US" altLang="zh-TW" sz="1200" b="0" i="0" kern="1200" dirty="0" err="1">
                <a:solidFill>
                  <a:schemeClr val="tx1"/>
                </a:solidFill>
                <a:latin typeface="+mn-lt"/>
                <a:ea typeface="+mn-ea"/>
                <a:cs typeface="+mn-cs"/>
              </a:rPr>
              <a:t>iphone</a:t>
            </a:r>
            <a:r>
              <a:rPr lang="zh-TW" altLang="en-US" sz="1200" b="0" i="0" kern="1200" dirty="0">
                <a:solidFill>
                  <a:schemeClr val="tx1"/>
                </a:solidFill>
                <a:latin typeface="+mn-lt"/>
                <a:ea typeface="+mn-ea"/>
                <a:cs typeface="+mn-cs"/>
              </a:rPr>
              <a:t>當例子，</a:t>
            </a:r>
            <a:r>
              <a:rPr lang="en-US" altLang="zh-TW" sz="1200" b="0" i="0" kern="1200" dirty="0" err="1">
                <a:solidFill>
                  <a:schemeClr val="tx1"/>
                </a:solidFill>
                <a:latin typeface="+mn-lt"/>
                <a:ea typeface="+mn-ea"/>
                <a:cs typeface="+mn-cs"/>
              </a:rPr>
              <a:t>iphone</a:t>
            </a:r>
            <a:r>
              <a:rPr lang="zh-TW" altLang="en-US" sz="1200" b="0" i="0" kern="1200" dirty="0">
                <a:solidFill>
                  <a:schemeClr val="tx1"/>
                </a:solidFill>
                <a:latin typeface="+mn-lt"/>
                <a:ea typeface="+mn-ea"/>
                <a:cs typeface="+mn-cs"/>
              </a:rPr>
              <a:t>具有指紋識別解鎖系統，假如</a:t>
            </a:r>
            <a:r>
              <a:rPr lang="en-US" altLang="zh-TW" sz="1200" b="0" i="0" kern="1200" dirty="0" err="1">
                <a:solidFill>
                  <a:schemeClr val="tx1"/>
                </a:solidFill>
                <a:latin typeface="+mn-lt"/>
                <a:ea typeface="+mn-ea"/>
                <a:cs typeface="+mn-cs"/>
              </a:rPr>
              <a:t>iphone</a:t>
            </a:r>
            <a:r>
              <a:rPr lang="zh-TW" altLang="en-US" sz="1200" b="0" i="0" kern="1200" dirty="0">
                <a:solidFill>
                  <a:schemeClr val="tx1"/>
                </a:solidFill>
                <a:latin typeface="+mn-lt"/>
                <a:ea typeface="+mn-ea"/>
                <a:cs typeface="+mn-cs"/>
              </a:rPr>
              <a:t>判定這個指紋是屬於使用者的，它就會解鎖，如果今天你找個朋友來一起測試這個解鎖系統，如果是由你來按壓，而</a:t>
            </a:r>
            <a:r>
              <a:rPr lang="en-US" altLang="zh-TW" sz="1200" b="0" i="0" kern="1200" dirty="0" err="1">
                <a:solidFill>
                  <a:schemeClr val="tx1"/>
                </a:solidFill>
                <a:latin typeface="+mn-lt"/>
                <a:ea typeface="+mn-ea"/>
                <a:cs typeface="+mn-cs"/>
              </a:rPr>
              <a:t>iphone</a:t>
            </a:r>
            <a:r>
              <a:rPr lang="zh-TW" altLang="en-US" sz="1200" b="0" i="0" kern="1200" dirty="0">
                <a:solidFill>
                  <a:schemeClr val="tx1"/>
                </a:solidFill>
                <a:latin typeface="+mn-lt"/>
                <a:ea typeface="+mn-ea"/>
                <a:cs typeface="+mn-cs"/>
              </a:rPr>
              <a:t>也順利解鎖了，那這種情形就屬於左上角的情況，稱為</a:t>
            </a:r>
            <a:r>
              <a:rPr lang="en-US" altLang="zh-TW" sz="1200" b="0" i="0" kern="1200" dirty="0">
                <a:solidFill>
                  <a:schemeClr val="tx1"/>
                </a:solidFill>
                <a:latin typeface="+mn-lt"/>
                <a:ea typeface="+mn-ea"/>
                <a:cs typeface="+mn-cs"/>
              </a:rPr>
              <a:t>True Positive</a:t>
            </a:r>
            <a:r>
              <a:rPr lang="zh-TW" altLang="en-US" sz="1200" b="0" i="0" kern="1200" dirty="0">
                <a:solidFill>
                  <a:schemeClr val="tx1"/>
                </a:solidFill>
                <a:latin typeface="+mn-lt"/>
                <a:ea typeface="+mn-ea"/>
                <a:cs typeface="+mn-cs"/>
              </a:rPr>
              <a:t>，也就是「正確的正向預測」，如果不幸的你按壓</a:t>
            </a:r>
            <a:r>
              <a:rPr lang="en-US" altLang="zh-TW" sz="1200" b="0" i="0" kern="1200" dirty="0" err="1">
                <a:solidFill>
                  <a:schemeClr val="tx1"/>
                </a:solidFill>
                <a:latin typeface="+mn-lt"/>
                <a:ea typeface="+mn-ea"/>
                <a:cs typeface="+mn-cs"/>
              </a:rPr>
              <a:t>iphone</a:t>
            </a:r>
            <a:r>
              <a:rPr lang="zh-TW" altLang="en-US" sz="1200" b="0" i="0" kern="1200" dirty="0">
                <a:solidFill>
                  <a:schemeClr val="tx1"/>
                </a:solidFill>
                <a:latin typeface="+mn-lt"/>
                <a:ea typeface="+mn-ea"/>
                <a:cs typeface="+mn-cs"/>
              </a:rPr>
              <a:t>，結果</a:t>
            </a:r>
            <a:r>
              <a:rPr lang="en-US" altLang="zh-TW" sz="1200" b="0" i="0" kern="1200" dirty="0" err="1">
                <a:solidFill>
                  <a:schemeClr val="tx1"/>
                </a:solidFill>
                <a:latin typeface="+mn-lt"/>
                <a:ea typeface="+mn-ea"/>
                <a:cs typeface="+mn-cs"/>
              </a:rPr>
              <a:t>iphone</a:t>
            </a:r>
            <a:r>
              <a:rPr lang="zh-TW" altLang="en-US" sz="1200" b="0" i="0" kern="1200" dirty="0">
                <a:solidFill>
                  <a:schemeClr val="tx1"/>
                </a:solidFill>
                <a:latin typeface="+mn-lt"/>
                <a:ea typeface="+mn-ea"/>
                <a:cs typeface="+mn-cs"/>
              </a:rPr>
              <a:t>認不得你的指紋，這就是左下角的情況，稱為</a:t>
            </a:r>
            <a:r>
              <a:rPr lang="en-US" altLang="zh-TW" sz="1200" b="0" i="0" kern="1200" dirty="0">
                <a:solidFill>
                  <a:schemeClr val="tx1"/>
                </a:solidFill>
                <a:latin typeface="+mn-lt"/>
                <a:ea typeface="+mn-ea"/>
                <a:cs typeface="+mn-cs"/>
              </a:rPr>
              <a:t>False Negative</a:t>
            </a:r>
            <a:r>
              <a:rPr lang="zh-TW" altLang="en-US" sz="1200" b="0" i="0" kern="1200" dirty="0">
                <a:solidFill>
                  <a:schemeClr val="tx1"/>
                </a:solidFill>
                <a:latin typeface="+mn-lt"/>
                <a:ea typeface="+mn-ea"/>
                <a:cs typeface="+mn-cs"/>
              </a:rPr>
              <a:t>，也就是「錯誤的負向預測」，接下來換你朋友來按按看，正常情形你朋友的指紋應該沒辦法解鎖，這是右下角的情況，稱為</a:t>
            </a:r>
            <a:r>
              <a:rPr lang="en-US" altLang="zh-TW" sz="1200" b="0" i="0" kern="1200" dirty="0">
                <a:solidFill>
                  <a:schemeClr val="tx1"/>
                </a:solidFill>
                <a:latin typeface="+mn-lt"/>
                <a:ea typeface="+mn-ea"/>
                <a:cs typeface="+mn-cs"/>
              </a:rPr>
              <a:t>True Negative</a:t>
            </a:r>
            <a:r>
              <a:rPr lang="zh-TW" altLang="en-US" sz="1200" b="0" i="0" kern="1200" dirty="0">
                <a:solidFill>
                  <a:schemeClr val="tx1"/>
                </a:solidFill>
                <a:latin typeface="+mn-lt"/>
                <a:ea typeface="+mn-ea"/>
                <a:cs typeface="+mn-cs"/>
              </a:rPr>
              <a:t>，也就是「正確的負向預測」，如果令人意外的是你朋友把你的手機解鎖了，那你最好改成用密碼解鎖</a:t>
            </a:r>
            <a:r>
              <a:rPr lang="en-US" altLang="zh-TW" sz="1200" b="0" i="0" kern="1200" dirty="0">
                <a:solidFill>
                  <a:schemeClr val="tx1"/>
                </a:solidFill>
                <a:latin typeface="+mn-lt"/>
                <a:ea typeface="+mn-ea"/>
                <a:cs typeface="+mn-cs"/>
              </a:rPr>
              <a:t>...</a:t>
            </a:r>
            <a:r>
              <a:rPr lang="zh-TW" altLang="en-US" sz="1200" b="0" i="0" kern="1200" dirty="0">
                <a:solidFill>
                  <a:schemeClr val="tx1"/>
                </a:solidFill>
                <a:latin typeface="+mn-lt"/>
                <a:ea typeface="+mn-ea"/>
                <a:cs typeface="+mn-cs"/>
              </a:rPr>
              <a:t>，這種情況就是右上角的狀況，稱為</a:t>
            </a:r>
            <a:r>
              <a:rPr lang="en-US" altLang="zh-TW" sz="1200" b="0" i="0" kern="1200" dirty="0">
                <a:solidFill>
                  <a:schemeClr val="tx1"/>
                </a:solidFill>
                <a:latin typeface="+mn-lt"/>
                <a:ea typeface="+mn-ea"/>
                <a:cs typeface="+mn-cs"/>
              </a:rPr>
              <a:t>False Positive</a:t>
            </a:r>
            <a:r>
              <a:rPr lang="zh-TW" altLang="en-US" sz="1200" b="0" i="0" kern="1200" dirty="0">
                <a:solidFill>
                  <a:schemeClr val="tx1"/>
                </a:solidFill>
                <a:latin typeface="+mn-lt"/>
                <a:ea typeface="+mn-ea"/>
                <a:cs typeface="+mn-cs"/>
              </a:rPr>
              <a:t>，也就是「錯誤的正向預測」</a:t>
            </a:r>
          </a:p>
          <a:p>
            <a:r>
              <a:rPr lang="zh-TW" altLang="en-US" sz="1200" b="0" i="0" kern="1200" dirty="0">
                <a:solidFill>
                  <a:schemeClr val="tx1"/>
                </a:solidFill>
                <a:latin typeface="+mn-lt"/>
                <a:ea typeface="+mn-ea"/>
                <a:cs typeface="+mn-cs"/>
              </a:rPr>
              <a:t>從上面的描述，我們當然希望我們的模型</a:t>
            </a:r>
            <a:r>
              <a:rPr lang="en-US" altLang="zh-TW" sz="1200" b="0" i="0" kern="1200" dirty="0">
                <a:solidFill>
                  <a:schemeClr val="tx1"/>
                </a:solidFill>
                <a:latin typeface="+mn-lt"/>
                <a:ea typeface="+mn-ea"/>
                <a:cs typeface="+mn-cs"/>
              </a:rPr>
              <a:t>True Positive</a:t>
            </a:r>
            <a:r>
              <a:rPr lang="zh-TW" altLang="en-US" sz="1200" b="0" i="0" kern="1200" dirty="0">
                <a:solidFill>
                  <a:schemeClr val="tx1"/>
                </a:solidFill>
                <a:latin typeface="+mn-lt"/>
                <a:ea typeface="+mn-ea"/>
                <a:cs typeface="+mn-cs"/>
              </a:rPr>
              <a:t>和</a:t>
            </a:r>
            <a:r>
              <a:rPr lang="en-US" altLang="zh-TW" sz="1200" b="0" i="0" kern="1200" dirty="0">
                <a:solidFill>
                  <a:schemeClr val="tx1"/>
                </a:solidFill>
                <a:latin typeface="+mn-lt"/>
                <a:ea typeface="+mn-ea"/>
                <a:cs typeface="+mn-cs"/>
              </a:rPr>
              <a:t>True Negative</a:t>
            </a:r>
            <a:r>
              <a:rPr lang="zh-TW" altLang="en-US" sz="1200" b="0" i="0" kern="1200" dirty="0">
                <a:solidFill>
                  <a:schemeClr val="tx1"/>
                </a:solidFill>
                <a:latin typeface="+mn-lt"/>
                <a:ea typeface="+mn-ea"/>
                <a:cs typeface="+mn-cs"/>
              </a:rPr>
              <a:t>都可以多多出現，而</a:t>
            </a:r>
            <a:r>
              <a:rPr lang="en-US" altLang="zh-TW" sz="1200" b="0" i="0" kern="1200" dirty="0">
                <a:solidFill>
                  <a:schemeClr val="tx1"/>
                </a:solidFill>
                <a:latin typeface="+mn-lt"/>
                <a:ea typeface="+mn-ea"/>
                <a:cs typeface="+mn-cs"/>
              </a:rPr>
              <a:t>False Positive</a:t>
            </a:r>
            <a:r>
              <a:rPr lang="zh-TW" altLang="en-US" sz="1200" b="0" i="0" kern="1200" dirty="0">
                <a:solidFill>
                  <a:schemeClr val="tx1"/>
                </a:solidFill>
                <a:latin typeface="+mn-lt"/>
                <a:ea typeface="+mn-ea"/>
                <a:cs typeface="+mn-cs"/>
              </a:rPr>
              <a:t>和</a:t>
            </a:r>
            <a:r>
              <a:rPr lang="en-US" altLang="zh-TW" sz="1200" b="0" i="0" kern="1200" dirty="0">
                <a:solidFill>
                  <a:schemeClr val="tx1"/>
                </a:solidFill>
                <a:latin typeface="+mn-lt"/>
                <a:ea typeface="+mn-ea"/>
                <a:cs typeface="+mn-cs"/>
              </a:rPr>
              <a:t>False Negative</a:t>
            </a:r>
            <a:r>
              <a:rPr lang="zh-TW" altLang="en-US" sz="1200" b="0" i="0" kern="1200" dirty="0">
                <a:solidFill>
                  <a:schemeClr val="tx1"/>
                </a:solidFill>
                <a:latin typeface="+mn-lt"/>
                <a:ea typeface="+mn-ea"/>
                <a:cs typeface="+mn-cs"/>
              </a:rPr>
              <a:t>可以盡量不要出現，因此這兩種狀況就稱之為</a:t>
            </a:r>
            <a:r>
              <a:rPr lang="en-US" altLang="zh-TW" sz="1200" b="0" i="0" kern="1200" dirty="0">
                <a:solidFill>
                  <a:schemeClr val="tx1"/>
                </a:solidFill>
                <a:latin typeface="+mn-lt"/>
                <a:ea typeface="+mn-ea"/>
                <a:cs typeface="+mn-cs"/>
              </a:rPr>
              <a:t>Error</a:t>
            </a:r>
            <a:r>
              <a:rPr lang="zh-TW" altLang="en-US" sz="1200" b="0" i="0" kern="1200" dirty="0">
                <a:solidFill>
                  <a:schemeClr val="tx1"/>
                </a:solidFill>
                <a:latin typeface="+mn-lt"/>
                <a:ea typeface="+mn-ea"/>
                <a:cs typeface="+mn-cs"/>
              </a:rPr>
              <a:t>，又各自又命名為</a:t>
            </a:r>
            <a:r>
              <a:rPr lang="en-US" altLang="zh-TW" sz="1200" b="0" i="0" kern="1200" dirty="0">
                <a:solidFill>
                  <a:schemeClr val="tx1"/>
                </a:solidFill>
                <a:latin typeface="+mn-lt"/>
                <a:ea typeface="+mn-ea"/>
                <a:cs typeface="+mn-cs"/>
              </a:rPr>
              <a:t>Type I Error</a:t>
            </a:r>
            <a:r>
              <a:rPr lang="zh-TW" altLang="en-US" sz="1200" b="0" i="0" kern="1200" dirty="0">
                <a:solidFill>
                  <a:schemeClr val="tx1"/>
                </a:solidFill>
                <a:latin typeface="+mn-lt"/>
                <a:ea typeface="+mn-ea"/>
                <a:cs typeface="+mn-cs"/>
              </a:rPr>
              <a:t>和</a:t>
            </a:r>
            <a:r>
              <a:rPr lang="en-US" altLang="zh-TW" sz="1200" b="0" i="0" kern="1200" dirty="0">
                <a:solidFill>
                  <a:schemeClr val="tx1"/>
                </a:solidFill>
                <a:latin typeface="+mn-lt"/>
                <a:ea typeface="+mn-ea"/>
                <a:cs typeface="+mn-cs"/>
              </a:rPr>
              <a:t>Type II Error</a:t>
            </a:r>
            <a:r>
              <a:rPr lang="zh-TW" altLang="en-US" sz="1200" b="0" i="0" kern="1200" dirty="0">
                <a:solidFill>
                  <a:schemeClr val="tx1"/>
                </a:solidFill>
                <a:latin typeface="+mn-lt"/>
                <a:ea typeface="+mn-ea"/>
                <a:cs typeface="+mn-cs"/>
              </a:rPr>
              <a:t>，這兩種錯誤，錯的很不一樣，如果今天指紋辨識不是放在</a:t>
            </a:r>
            <a:r>
              <a:rPr lang="en-US" altLang="zh-TW" sz="1200" b="0" i="0" kern="1200" dirty="0" err="1">
                <a:solidFill>
                  <a:schemeClr val="tx1"/>
                </a:solidFill>
                <a:latin typeface="+mn-lt"/>
                <a:ea typeface="+mn-ea"/>
                <a:cs typeface="+mn-cs"/>
              </a:rPr>
              <a:t>iphone</a:t>
            </a:r>
            <a:r>
              <a:rPr lang="zh-TW" altLang="en-US" sz="1200" b="0" i="0" kern="1200" dirty="0">
                <a:solidFill>
                  <a:schemeClr val="tx1"/>
                </a:solidFill>
                <a:latin typeface="+mn-lt"/>
                <a:ea typeface="+mn-ea"/>
                <a:cs typeface="+mn-cs"/>
              </a:rPr>
              <a:t>，而是放在你家大門鎖上，那你最不希望發生哪類錯誤？當然是</a:t>
            </a:r>
            <a:r>
              <a:rPr lang="en-US" altLang="zh-TW" sz="1200" b="0" i="0" kern="1200" dirty="0">
                <a:solidFill>
                  <a:schemeClr val="tx1"/>
                </a:solidFill>
                <a:latin typeface="+mn-lt"/>
                <a:ea typeface="+mn-ea"/>
                <a:cs typeface="+mn-cs"/>
              </a:rPr>
              <a:t>Type I Error</a:t>
            </a:r>
            <a:r>
              <a:rPr lang="zh-TW" altLang="en-US" sz="1200" b="0" i="0" kern="1200" dirty="0">
                <a:solidFill>
                  <a:schemeClr val="tx1"/>
                </a:solidFill>
                <a:latin typeface="+mn-lt"/>
                <a:ea typeface="+mn-ea"/>
                <a:cs typeface="+mn-cs"/>
              </a:rPr>
              <a:t>，我寧可被關在門外進不去，也不要有陌生人可以進我家囉！但如果今天這個辨別系統是用在</a:t>
            </a:r>
            <a:r>
              <a:rPr lang="en-US" altLang="zh-TW" sz="1200" b="0" i="0" kern="1200" dirty="0">
                <a:solidFill>
                  <a:schemeClr val="tx1"/>
                </a:solidFill>
                <a:latin typeface="+mn-lt"/>
                <a:ea typeface="+mn-ea"/>
                <a:cs typeface="+mn-cs"/>
              </a:rPr>
              <a:t>Google</a:t>
            </a:r>
            <a:r>
              <a:rPr lang="zh-TW" altLang="en-US" sz="1200" b="0" i="0" kern="1200" dirty="0">
                <a:solidFill>
                  <a:schemeClr val="tx1"/>
                </a:solidFill>
                <a:latin typeface="+mn-lt"/>
                <a:ea typeface="+mn-ea"/>
                <a:cs typeface="+mn-cs"/>
              </a:rPr>
              <a:t>廣告，</a:t>
            </a:r>
            <a:r>
              <a:rPr lang="en-US" altLang="zh-TW" sz="1200" b="0" i="0" kern="1200" dirty="0">
                <a:solidFill>
                  <a:schemeClr val="tx1"/>
                </a:solidFill>
                <a:latin typeface="+mn-lt"/>
                <a:ea typeface="+mn-ea"/>
                <a:cs typeface="+mn-cs"/>
              </a:rPr>
              <a:t>Google Ad</a:t>
            </a:r>
            <a:r>
              <a:rPr lang="zh-TW" altLang="en-US" sz="1200" b="0" i="0" kern="1200" dirty="0">
                <a:solidFill>
                  <a:schemeClr val="tx1"/>
                </a:solidFill>
                <a:latin typeface="+mn-lt"/>
                <a:ea typeface="+mn-ea"/>
                <a:cs typeface="+mn-cs"/>
              </a:rPr>
              <a:t>會預測一個產品的潛在客戶，並做廣告投放，這個時候反而是較不希望</a:t>
            </a:r>
            <a:r>
              <a:rPr lang="en-US" altLang="zh-TW" sz="1200" b="0" i="0" kern="1200" dirty="0">
                <a:solidFill>
                  <a:schemeClr val="tx1"/>
                </a:solidFill>
                <a:latin typeface="+mn-lt"/>
                <a:ea typeface="+mn-ea"/>
                <a:cs typeface="+mn-cs"/>
              </a:rPr>
              <a:t>Type II Error</a:t>
            </a:r>
            <a:r>
              <a:rPr lang="zh-TW" altLang="en-US" sz="1200" b="0" i="0" kern="1200" dirty="0">
                <a:solidFill>
                  <a:schemeClr val="tx1"/>
                </a:solidFill>
                <a:latin typeface="+mn-lt"/>
                <a:ea typeface="+mn-ea"/>
                <a:cs typeface="+mn-cs"/>
              </a:rPr>
              <a:t>發生，寧可錯殺一百個也不要放過一個所以下次在建構你的模型時想想看你最不想要怎樣的錯誤，也許可以藉由放掉另外一種錯誤，來降低這個我們不希望發生的錯誤</a:t>
            </a:r>
          </a:p>
          <a:p>
            <a:r>
              <a:rPr lang="en-US" altLang="zh-TW" sz="1200" b="0" i="0" kern="1200" dirty="0">
                <a:solidFill>
                  <a:schemeClr val="tx1"/>
                </a:solidFill>
                <a:latin typeface="+mn-lt"/>
                <a:ea typeface="+mn-ea"/>
                <a:cs typeface="+mn-cs"/>
              </a:rPr>
              <a:t>Confusion Matrix</a:t>
            </a:r>
            <a:r>
              <a:rPr lang="zh-TW" altLang="en-US" sz="1200" b="0" i="0" kern="1200" dirty="0">
                <a:solidFill>
                  <a:schemeClr val="tx1"/>
                </a:solidFill>
                <a:latin typeface="+mn-lt"/>
                <a:ea typeface="+mn-ea"/>
                <a:cs typeface="+mn-cs"/>
              </a:rPr>
              <a:t>還有衍生很多形形色色的指標，我接下來就一一的介紹</a:t>
            </a:r>
          </a:p>
          <a:p>
            <a:r>
              <a:rPr lang="zh-TW" altLang="en-US" sz="1200" b="1" i="0" kern="1200" dirty="0">
                <a:solidFill>
                  <a:schemeClr val="tx1"/>
                </a:solidFill>
                <a:latin typeface="+mn-lt"/>
                <a:ea typeface="+mn-ea"/>
                <a:cs typeface="+mn-cs"/>
              </a:rPr>
              <a:t>我們把所有正確的情況，也就是</a:t>
            </a:r>
            <a:r>
              <a:rPr lang="en-US" altLang="zh-TW" sz="1200" b="1" i="0" kern="1200" dirty="0">
                <a:solidFill>
                  <a:schemeClr val="tx1"/>
                </a:solidFill>
                <a:latin typeface="+mn-lt"/>
                <a:ea typeface="+mn-ea"/>
                <a:cs typeface="+mn-cs"/>
              </a:rPr>
              <a:t>True Positive</a:t>
            </a:r>
            <a:r>
              <a:rPr lang="zh-TW" altLang="en-US" sz="1200" b="1" i="0" kern="1200" dirty="0">
                <a:solidFill>
                  <a:schemeClr val="tx1"/>
                </a:solidFill>
                <a:latin typeface="+mn-lt"/>
                <a:ea typeface="+mn-ea"/>
                <a:cs typeface="+mn-cs"/>
              </a:rPr>
              <a:t>和</a:t>
            </a:r>
            <a:r>
              <a:rPr lang="en-US" altLang="zh-TW" sz="1200" b="1" i="0" kern="1200" dirty="0">
                <a:solidFill>
                  <a:schemeClr val="tx1"/>
                </a:solidFill>
                <a:latin typeface="+mn-lt"/>
                <a:ea typeface="+mn-ea"/>
                <a:cs typeface="+mn-cs"/>
              </a:rPr>
              <a:t>True Negative</a:t>
            </a:r>
            <a:r>
              <a:rPr lang="zh-TW" altLang="en-US" sz="1200" b="1" i="0" kern="1200" dirty="0">
                <a:solidFill>
                  <a:schemeClr val="tx1"/>
                </a:solidFill>
                <a:latin typeface="+mn-lt"/>
                <a:ea typeface="+mn-ea"/>
                <a:cs typeface="+mn-cs"/>
              </a:rPr>
              <a:t>，把它加總起來除上所有情形個數，那就是</a:t>
            </a:r>
            <a:r>
              <a:rPr lang="en-US" altLang="zh-TW" sz="1200" b="1" i="0" kern="1200" dirty="0">
                <a:solidFill>
                  <a:schemeClr val="tx1"/>
                </a:solidFill>
                <a:latin typeface="+mn-lt"/>
                <a:ea typeface="+mn-ea"/>
                <a:cs typeface="+mn-cs"/>
              </a:rPr>
              <a:t>Accuracy</a:t>
            </a:r>
            <a:r>
              <a:rPr lang="zh-TW" altLang="en-US" sz="1200" b="1" i="0" kern="1200" dirty="0">
                <a:solidFill>
                  <a:schemeClr val="tx1"/>
                </a:solidFill>
                <a:latin typeface="+mn-lt"/>
                <a:ea typeface="+mn-ea"/>
                <a:cs typeface="+mn-cs"/>
              </a:rPr>
              <a:t>，這也是最常用的指標，但是在某些情形下這個指標會失效</a:t>
            </a:r>
            <a:r>
              <a:rPr lang="zh-TW" altLang="en-US" sz="1200" b="0" i="0" kern="1200" dirty="0">
                <a:solidFill>
                  <a:schemeClr val="tx1"/>
                </a:solidFill>
                <a:latin typeface="+mn-lt"/>
                <a:ea typeface="+mn-ea"/>
                <a:cs typeface="+mn-cs"/>
              </a:rPr>
              <a:t>，如果今天實際正向的例子很少，譬如有一個聊天機器人和</a:t>
            </a:r>
            <a:r>
              <a:rPr lang="en-US" altLang="zh-TW" sz="1200" b="0" i="0" kern="1200" dirty="0">
                <a:solidFill>
                  <a:schemeClr val="tx1"/>
                </a:solidFill>
                <a:latin typeface="+mn-lt"/>
                <a:ea typeface="+mn-ea"/>
                <a:cs typeface="+mn-cs"/>
              </a:rPr>
              <a:t>10000</a:t>
            </a:r>
            <a:r>
              <a:rPr lang="zh-TW" altLang="en-US" sz="1200" b="0" i="0" kern="1200" dirty="0">
                <a:solidFill>
                  <a:schemeClr val="tx1"/>
                </a:solidFill>
                <a:latin typeface="+mn-lt"/>
                <a:ea typeface="+mn-ea"/>
                <a:cs typeface="+mn-cs"/>
              </a:rPr>
              <a:t>個人長談，藉由談話，機器人會預測這些人未來會不會當上</a:t>
            </a:r>
            <a:r>
              <a:rPr lang="en-US" altLang="zh-TW" sz="1200" b="0" i="0" kern="1200" dirty="0">
                <a:solidFill>
                  <a:schemeClr val="tx1"/>
                </a:solidFill>
                <a:latin typeface="+mn-lt"/>
                <a:ea typeface="+mn-ea"/>
                <a:cs typeface="+mn-cs"/>
              </a:rPr>
              <a:t>CEO</a:t>
            </a:r>
            <a:r>
              <a:rPr lang="zh-TW" altLang="en-US" sz="1200" b="0" i="0" kern="1200" dirty="0">
                <a:solidFill>
                  <a:schemeClr val="tx1"/>
                </a:solidFill>
                <a:latin typeface="+mn-lt"/>
                <a:ea typeface="+mn-ea"/>
                <a:cs typeface="+mn-cs"/>
              </a:rPr>
              <a:t>，那我只要簡單一步來設計我的模型就可以使它</a:t>
            </a:r>
            <a:r>
              <a:rPr lang="en-US" altLang="zh-TW" sz="1200" b="0" i="0" kern="1200" dirty="0">
                <a:solidFill>
                  <a:schemeClr val="tx1"/>
                </a:solidFill>
                <a:latin typeface="+mn-lt"/>
                <a:ea typeface="+mn-ea"/>
                <a:cs typeface="+mn-cs"/>
              </a:rPr>
              <a:t>Accuracy</a:t>
            </a:r>
            <a:r>
              <a:rPr lang="zh-TW" altLang="en-US" sz="1200" b="0" i="0" kern="1200" dirty="0">
                <a:solidFill>
                  <a:schemeClr val="tx1"/>
                </a:solidFill>
                <a:latin typeface="+mn-lt"/>
                <a:ea typeface="+mn-ea"/>
                <a:cs typeface="+mn-cs"/>
              </a:rPr>
              <a:t>達到</a:t>
            </a:r>
            <a:r>
              <a:rPr lang="en-US" altLang="zh-TW" sz="1200" b="0" i="0" kern="1200" dirty="0">
                <a:solidFill>
                  <a:schemeClr val="tx1"/>
                </a:solidFill>
                <a:latin typeface="+mn-lt"/>
                <a:ea typeface="+mn-ea"/>
                <a:cs typeface="+mn-cs"/>
              </a:rPr>
              <a:t>99%</a:t>
            </a:r>
            <a:r>
              <a:rPr lang="zh-TW" altLang="en-US" sz="1200" b="0" i="0" kern="1200" dirty="0">
                <a:solidFill>
                  <a:schemeClr val="tx1"/>
                </a:solidFill>
                <a:latin typeface="+mn-lt"/>
                <a:ea typeface="+mn-ea"/>
                <a:cs typeface="+mn-cs"/>
              </a:rPr>
              <a:t>以上，那就是通通預測你不會當上</a:t>
            </a:r>
            <a:r>
              <a:rPr lang="en-US" altLang="zh-TW" sz="1200" b="0" i="0" kern="1200" dirty="0">
                <a:solidFill>
                  <a:schemeClr val="tx1"/>
                </a:solidFill>
                <a:latin typeface="+mn-lt"/>
                <a:ea typeface="+mn-ea"/>
                <a:cs typeface="+mn-cs"/>
              </a:rPr>
              <a:t>CEO</a:t>
            </a:r>
            <a:r>
              <a:rPr lang="zh-TW" altLang="en-US" sz="1200" b="0" i="0" kern="1200" dirty="0">
                <a:solidFill>
                  <a:schemeClr val="tx1"/>
                </a:solidFill>
                <a:latin typeface="+mn-lt"/>
                <a:ea typeface="+mn-ea"/>
                <a:cs typeface="+mn-cs"/>
              </a:rPr>
              <a:t>就好了，顯然我們需要別種指標來應對這種情況</a:t>
            </a:r>
          </a:p>
          <a:p>
            <a:r>
              <a:rPr lang="en-US" altLang="zh-TW" sz="1200" b="0" i="0" kern="1200" dirty="0">
                <a:solidFill>
                  <a:schemeClr val="tx1"/>
                </a:solidFill>
                <a:latin typeface="+mn-lt"/>
                <a:ea typeface="+mn-ea"/>
                <a:cs typeface="+mn-cs"/>
              </a:rPr>
              <a:t>Precision</a:t>
            </a:r>
            <a:r>
              <a:rPr lang="zh-TW" altLang="en-US" sz="1200" b="0" i="0" kern="1200" dirty="0">
                <a:solidFill>
                  <a:schemeClr val="tx1"/>
                </a:solidFill>
                <a:latin typeface="+mn-lt"/>
                <a:ea typeface="+mn-ea"/>
                <a:cs typeface="+mn-cs"/>
              </a:rPr>
              <a:t>（準確率）和</a:t>
            </a:r>
            <a:r>
              <a:rPr lang="en-US" altLang="zh-TW" sz="1200" b="0" i="0" kern="1200" dirty="0">
                <a:solidFill>
                  <a:schemeClr val="tx1"/>
                </a:solidFill>
                <a:latin typeface="+mn-lt"/>
                <a:ea typeface="+mn-ea"/>
                <a:cs typeface="+mn-cs"/>
              </a:rPr>
              <a:t>Recall</a:t>
            </a:r>
            <a:r>
              <a:rPr lang="zh-TW" altLang="en-US" sz="1200" b="0" i="0" kern="1200" dirty="0">
                <a:solidFill>
                  <a:schemeClr val="tx1"/>
                </a:solidFill>
                <a:latin typeface="+mn-lt"/>
                <a:ea typeface="+mn-ea"/>
                <a:cs typeface="+mn-cs"/>
              </a:rPr>
              <a:t>（召回率）這個時候就派上用場了，</a:t>
            </a:r>
            <a:r>
              <a:rPr lang="en-US" altLang="zh-TW" sz="1200" b="0" i="0" kern="1200" dirty="0">
                <a:solidFill>
                  <a:schemeClr val="tx1"/>
                </a:solidFill>
                <a:latin typeface="+mn-lt"/>
                <a:ea typeface="+mn-ea"/>
                <a:cs typeface="+mn-cs"/>
              </a:rPr>
              <a:t>Precision</a:t>
            </a:r>
            <a:r>
              <a:rPr lang="zh-TW" altLang="en-US" sz="1200" b="0" i="0" kern="1200" dirty="0">
                <a:solidFill>
                  <a:schemeClr val="tx1"/>
                </a:solidFill>
                <a:latin typeface="+mn-lt"/>
                <a:ea typeface="+mn-ea"/>
                <a:cs typeface="+mn-cs"/>
              </a:rPr>
              <a:t>和</a:t>
            </a:r>
            <a:r>
              <a:rPr lang="en-US" altLang="zh-TW" sz="1200" b="0" i="0" kern="1200" dirty="0">
                <a:solidFill>
                  <a:schemeClr val="tx1"/>
                </a:solidFill>
                <a:latin typeface="+mn-lt"/>
                <a:ea typeface="+mn-ea"/>
                <a:cs typeface="+mn-cs"/>
              </a:rPr>
              <a:t>Recall</a:t>
            </a:r>
            <a:r>
              <a:rPr lang="zh-TW" altLang="en-US" sz="1200" b="0" i="0" kern="1200" dirty="0">
                <a:solidFill>
                  <a:schemeClr val="tx1"/>
                </a:solidFill>
                <a:latin typeface="+mn-lt"/>
                <a:ea typeface="+mn-ea"/>
                <a:cs typeface="+mn-cs"/>
              </a:rPr>
              <a:t>同時關注的都是</a:t>
            </a:r>
            <a:r>
              <a:rPr lang="en-US" altLang="zh-TW" sz="1200" b="0" i="0" kern="1200" dirty="0">
                <a:solidFill>
                  <a:schemeClr val="tx1"/>
                </a:solidFill>
                <a:latin typeface="+mn-lt"/>
                <a:ea typeface="+mn-ea"/>
                <a:cs typeface="+mn-cs"/>
              </a:rPr>
              <a:t>True Positive</a:t>
            </a:r>
            <a:r>
              <a:rPr lang="zh-TW" altLang="en-US" sz="1200" b="0" i="0" kern="1200" dirty="0">
                <a:solidFill>
                  <a:schemeClr val="tx1"/>
                </a:solidFill>
                <a:latin typeface="+mn-lt"/>
                <a:ea typeface="+mn-ea"/>
                <a:cs typeface="+mn-cs"/>
              </a:rPr>
              <a:t>（都在分子），但是角度不一樣，</a:t>
            </a:r>
            <a:r>
              <a:rPr lang="en-US" altLang="zh-TW" sz="1200" b="1" i="0" kern="1200" dirty="0">
                <a:solidFill>
                  <a:schemeClr val="tx1"/>
                </a:solidFill>
                <a:latin typeface="+mn-lt"/>
                <a:ea typeface="+mn-ea"/>
                <a:cs typeface="+mn-cs"/>
              </a:rPr>
              <a:t>Precision</a:t>
            </a:r>
            <a:r>
              <a:rPr lang="zh-TW" altLang="en-US" sz="1200" b="1" i="0" kern="1200" dirty="0">
                <a:solidFill>
                  <a:schemeClr val="tx1"/>
                </a:solidFill>
                <a:latin typeface="+mn-lt"/>
                <a:ea typeface="+mn-ea"/>
                <a:cs typeface="+mn-cs"/>
              </a:rPr>
              <a:t>看的是在預測正向的情形下，實際的「精準度」是多少，而</a:t>
            </a:r>
            <a:r>
              <a:rPr lang="en-US" altLang="zh-TW" sz="1200" b="1" i="0" kern="1200" dirty="0">
                <a:solidFill>
                  <a:schemeClr val="tx1"/>
                </a:solidFill>
                <a:latin typeface="+mn-lt"/>
                <a:ea typeface="+mn-ea"/>
                <a:cs typeface="+mn-cs"/>
              </a:rPr>
              <a:t>Recall</a:t>
            </a:r>
            <a:r>
              <a:rPr lang="zh-TW" altLang="en-US" sz="1200" b="1" i="0" kern="1200" dirty="0">
                <a:solidFill>
                  <a:schemeClr val="tx1"/>
                </a:solidFill>
                <a:latin typeface="+mn-lt"/>
                <a:ea typeface="+mn-ea"/>
                <a:cs typeface="+mn-cs"/>
              </a:rPr>
              <a:t>則是看在實際情形為正向的狀況下，預測「能召回多少」正向的答案</a:t>
            </a:r>
            <a:r>
              <a:rPr lang="zh-TW" altLang="en-US" sz="1200" b="0" i="0" kern="1200" dirty="0">
                <a:solidFill>
                  <a:schemeClr val="tx1"/>
                </a:solidFill>
                <a:latin typeface="+mn-lt"/>
                <a:ea typeface="+mn-ea"/>
                <a:cs typeface="+mn-cs"/>
              </a:rPr>
              <a:t>一樣的，如果是門禁系統，我們希望</a:t>
            </a:r>
            <a:r>
              <a:rPr lang="en-US" altLang="zh-TW" sz="1200" b="0" i="0" kern="1200" dirty="0">
                <a:solidFill>
                  <a:schemeClr val="tx1"/>
                </a:solidFill>
                <a:latin typeface="+mn-lt"/>
                <a:ea typeface="+mn-ea"/>
                <a:cs typeface="+mn-cs"/>
              </a:rPr>
              <a:t>Precision</a:t>
            </a:r>
            <a:r>
              <a:rPr lang="zh-TW" altLang="en-US" sz="1200" b="0" i="0" kern="1200" dirty="0">
                <a:solidFill>
                  <a:schemeClr val="tx1"/>
                </a:solidFill>
                <a:latin typeface="+mn-lt"/>
                <a:ea typeface="+mn-ea"/>
                <a:cs typeface="+mn-cs"/>
              </a:rPr>
              <a:t>可以很高，</a:t>
            </a:r>
            <a:r>
              <a:rPr lang="en-US" altLang="zh-TW" sz="1200" b="0" i="0" kern="1200" dirty="0">
                <a:solidFill>
                  <a:schemeClr val="tx1"/>
                </a:solidFill>
                <a:latin typeface="+mn-lt"/>
                <a:ea typeface="+mn-ea"/>
                <a:cs typeface="+mn-cs"/>
              </a:rPr>
              <a:t>Recall</a:t>
            </a:r>
            <a:r>
              <a:rPr lang="zh-TW" altLang="en-US" sz="1200" b="0" i="0" kern="1200" dirty="0">
                <a:solidFill>
                  <a:schemeClr val="tx1"/>
                </a:solidFill>
                <a:latin typeface="+mn-lt"/>
                <a:ea typeface="+mn-ea"/>
                <a:cs typeface="+mn-cs"/>
              </a:rPr>
              <a:t>就相較比較不重要，如果是廣告投放，則</a:t>
            </a:r>
            <a:r>
              <a:rPr lang="en-US" altLang="zh-TW" sz="1200" b="0" i="0" kern="1200" dirty="0">
                <a:solidFill>
                  <a:schemeClr val="tx1"/>
                </a:solidFill>
                <a:latin typeface="+mn-lt"/>
                <a:ea typeface="+mn-ea"/>
                <a:cs typeface="+mn-cs"/>
              </a:rPr>
              <a:t>Recall</a:t>
            </a:r>
            <a:r>
              <a:rPr lang="zh-TW" altLang="en-US" sz="1200" b="0" i="0" kern="1200" dirty="0">
                <a:solidFill>
                  <a:schemeClr val="tx1"/>
                </a:solidFill>
                <a:latin typeface="+mn-lt"/>
                <a:ea typeface="+mn-ea"/>
                <a:cs typeface="+mn-cs"/>
              </a:rPr>
              <a:t>很重要，越大越好，</a:t>
            </a:r>
            <a:r>
              <a:rPr lang="en-US" altLang="zh-TW" sz="1200" b="0" i="0" kern="1200" dirty="0">
                <a:solidFill>
                  <a:schemeClr val="tx1"/>
                </a:solidFill>
                <a:latin typeface="+mn-lt"/>
                <a:ea typeface="+mn-ea"/>
                <a:cs typeface="+mn-cs"/>
              </a:rPr>
              <a:t>Precision</a:t>
            </a:r>
            <a:r>
              <a:rPr lang="zh-TW" altLang="en-US" sz="1200" b="0" i="0" kern="1200" dirty="0">
                <a:solidFill>
                  <a:schemeClr val="tx1"/>
                </a:solidFill>
                <a:latin typeface="+mn-lt"/>
                <a:ea typeface="+mn-ea"/>
                <a:cs typeface="+mn-cs"/>
              </a:rPr>
              <a:t>就顯得沒這麼重要了</a:t>
            </a:r>
            <a:r>
              <a:rPr lang="en-US" altLang="zh-TW" sz="1200" b="1" i="0" kern="1200" dirty="0">
                <a:solidFill>
                  <a:schemeClr val="tx1"/>
                </a:solidFill>
                <a:latin typeface="+mn-lt"/>
                <a:ea typeface="+mn-ea"/>
                <a:cs typeface="+mn-cs"/>
              </a:rPr>
              <a:t>Precision</a:t>
            </a:r>
            <a:r>
              <a:rPr lang="zh-TW" altLang="en-US" sz="1200" b="1" i="0" kern="1200" dirty="0">
                <a:solidFill>
                  <a:schemeClr val="tx1"/>
                </a:solidFill>
                <a:latin typeface="+mn-lt"/>
                <a:ea typeface="+mn-ea"/>
                <a:cs typeface="+mn-cs"/>
              </a:rPr>
              <a:t>和</a:t>
            </a:r>
            <a:r>
              <a:rPr lang="en-US" altLang="zh-TW" sz="1200" b="1" i="0" kern="1200" dirty="0">
                <a:solidFill>
                  <a:schemeClr val="tx1"/>
                </a:solidFill>
                <a:latin typeface="+mn-lt"/>
                <a:ea typeface="+mn-ea"/>
                <a:cs typeface="+mn-cs"/>
              </a:rPr>
              <a:t>Recall</a:t>
            </a:r>
            <a:r>
              <a:rPr lang="zh-TW" altLang="en-US" sz="1200" b="1" i="0" kern="1200" dirty="0">
                <a:solidFill>
                  <a:schemeClr val="tx1"/>
                </a:solidFill>
                <a:latin typeface="+mn-lt"/>
                <a:ea typeface="+mn-ea"/>
                <a:cs typeface="+mn-cs"/>
              </a:rPr>
              <a:t>都不去考慮</a:t>
            </a:r>
            <a:r>
              <a:rPr lang="en-US" altLang="zh-TW" sz="1200" b="1" i="0" kern="1200" dirty="0">
                <a:solidFill>
                  <a:schemeClr val="tx1"/>
                </a:solidFill>
                <a:latin typeface="+mn-lt"/>
                <a:ea typeface="+mn-ea"/>
                <a:cs typeface="+mn-cs"/>
              </a:rPr>
              <a:t>True Negative</a:t>
            </a:r>
            <a:r>
              <a:rPr lang="zh-TW" altLang="en-US" sz="1200" b="0" i="0" kern="1200" dirty="0">
                <a:solidFill>
                  <a:schemeClr val="tx1"/>
                </a:solidFill>
                <a:latin typeface="+mn-lt"/>
                <a:ea typeface="+mn-ea"/>
                <a:cs typeface="+mn-cs"/>
              </a:rPr>
              <a:t>，以上面</a:t>
            </a:r>
            <a:r>
              <a:rPr lang="en-US" altLang="zh-TW" sz="1200" b="0" i="0" kern="1200" dirty="0">
                <a:solidFill>
                  <a:schemeClr val="tx1"/>
                </a:solidFill>
                <a:latin typeface="+mn-lt"/>
                <a:ea typeface="+mn-ea"/>
                <a:cs typeface="+mn-cs"/>
              </a:rPr>
              <a:t>CEO</a:t>
            </a:r>
            <a:r>
              <a:rPr lang="zh-TW" altLang="en-US" sz="1200" b="0" i="0" kern="1200" dirty="0">
                <a:solidFill>
                  <a:schemeClr val="tx1"/>
                </a:solidFill>
                <a:latin typeface="+mn-lt"/>
                <a:ea typeface="+mn-ea"/>
                <a:cs typeface="+mn-cs"/>
              </a:rPr>
              <a:t>的例子，大部分的人都不會當上</a:t>
            </a:r>
            <a:r>
              <a:rPr lang="en-US" altLang="zh-TW" sz="1200" b="0" i="0" kern="1200" dirty="0">
                <a:solidFill>
                  <a:schemeClr val="tx1"/>
                </a:solidFill>
                <a:latin typeface="+mn-lt"/>
                <a:ea typeface="+mn-ea"/>
                <a:cs typeface="+mn-cs"/>
              </a:rPr>
              <a:t>CEO</a:t>
            </a:r>
            <a:r>
              <a:rPr lang="zh-TW" altLang="en-US" sz="1200" b="0" i="0" kern="1200" dirty="0">
                <a:solidFill>
                  <a:schemeClr val="tx1"/>
                </a:solidFill>
                <a:latin typeface="+mn-lt"/>
                <a:ea typeface="+mn-ea"/>
                <a:cs typeface="+mn-cs"/>
              </a:rPr>
              <a:t>，所以預測這一塊並不是那麼重要，反而我們應該關心的是應該當上</a:t>
            </a:r>
            <a:r>
              <a:rPr lang="en-US" altLang="zh-TW" sz="1200" b="0" i="0" kern="1200" dirty="0">
                <a:solidFill>
                  <a:schemeClr val="tx1"/>
                </a:solidFill>
                <a:latin typeface="+mn-lt"/>
                <a:ea typeface="+mn-ea"/>
                <a:cs typeface="+mn-cs"/>
              </a:rPr>
              <a:t>CEO</a:t>
            </a:r>
            <a:r>
              <a:rPr lang="zh-TW" altLang="en-US" sz="1200" b="0" i="0" kern="1200" dirty="0">
                <a:solidFill>
                  <a:schemeClr val="tx1"/>
                </a:solidFill>
                <a:latin typeface="+mn-lt"/>
                <a:ea typeface="+mn-ea"/>
                <a:cs typeface="+mn-cs"/>
              </a:rPr>
              <a:t>的沒被預測到，以及沒當上</a:t>
            </a:r>
            <a:r>
              <a:rPr lang="en-US" altLang="zh-TW" sz="1200" b="0" i="0" kern="1200" dirty="0">
                <a:solidFill>
                  <a:schemeClr val="tx1"/>
                </a:solidFill>
                <a:latin typeface="+mn-lt"/>
                <a:ea typeface="+mn-ea"/>
                <a:cs typeface="+mn-cs"/>
              </a:rPr>
              <a:t>CEO</a:t>
            </a:r>
            <a:r>
              <a:rPr lang="zh-TW" altLang="en-US" sz="1200" b="0" i="0" kern="1200" dirty="0">
                <a:solidFill>
                  <a:schemeClr val="tx1"/>
                </a:solidFill>
                <a:latin typeface="+mn-lt"/>
                <a:ea typeface="+mn-ea"/>
                <a:cs typeface="+mn-cs"/>
              </a:rPr>
              <a:t>的卻被預測到了的兩種情形</a:t>
            </a:r>
          </a:p>
          <a:p>
            <a:r>
              <a:rPr lang="zh-TW" altLang="en-US" sz="1200" b="0" i="0" kern="1200" dirty="0">
                <a:solidFill>
                  <a:schemeClr val="tx1"/>
                </a:solidFill>
                <a:latin typeface="+mn-lt"/>
                <a:ea typeface="+mn-ea"/>
                <a:cs typeface="+mn-cs"/>
              </a:rPr>
              <a:t>如果今天我覺得</a:t>
            </a:r>
            <a:r>
              <a:rPr lang="en-US" altLang="zh-TW" sz="1200" b="0" i="0" kern="1200" dirty="0">
                <a:solidFill>
                  <a:schemeClr val="tx1"/>
                </a:solidFill>
                <a:latin typeface="+mn-lt"/>
                <a:ea typeface="+mn-ea"/>
                <a:cs typeface="+mn-cs"/>
              </a:rPr>
              <a:t>Precision</a:t>
            </a:r>
            <a:r>
              <a:rPr lang="zh-TW" altLang="en-US" sz="1200" b="0" i="0" kern="1200" dirty="0">
                <a:solidFill>
                  <a:schemeClr val="tx1"/>
                </a:solidFill>
                <a:latin typeface="+mn-lt"/>
                <a:ea typeface="+mn-ea"/>
                <a:cs typeface="+mn-cs"/>
              </a:rPr>
              <a:t>和</a:t>
            </a:r>
            <a:r>
              <a:rPr lang="en-US" altLang="zh-TW" sz="1200" b="0" i="0" kern="1200" dirty="0">
                <a:solidFill>
                  <a:schemeClr val="tx1"/>
                </a:solidFill>
                <a:latin typeface="+mn-lt"/>
                <a:ea typeface="+mn-ea"/>
                <a:cs typeface="+mn-cs"/>
              </a:rPr>
              <a:t>Recall</a:t>
            </a:r>
            <a:r>
              <a:rPr lang="zh-TW" altLang="en-US" sz="1200" b="0" i="0" kern="1200" dirty="0">
                <a:solidFill>
                  <a:schemeClr val="tx1"/>
                </a:solidFill>
                <a:latin typeface="+mn-lt"/>
                <a:ea typeface="+mn-ea"/>
                <a:cs typeface="+mn-cs"/>
              </a:rPr>
              <a:t>都同等重要，我想要用一個指標來統合標誌它，這就是</a:t>
            </a:r>
            <a:r>
              <a:rPr lang="en-US" altLang="zh-TW" sz="1200" b="0" i="0" kern="1200" dirty="0">
                <a:solidFill>
                  <a:schemeClr val="tx1"/>
                </a:solidFill>
                <a:latin typeface="+mn-lt"/>
                <a:ea typeface="+mn-ea"/>
                <a:cs typeface="+mn-cs"/>
              </a:rPr>
              <a:t>F1 Score</a:t>
            </a:r>
            <a:r>
              <a:rPr lang="zh-TW" altLang="en-US" sz="1200" b="0" i="0" kern="1200" dirty="0">
                <a:solidFill>
                  <a:schemeClr val="tx1"/>
                </a:solidFill>
                <a:latin typeface="+mn-lt"/>
                <a:ea typeface="+mn-ea"/>
                <a:cs typeface="+mn-cs"/>
              </a:rPr>
              <a:t>或稱</a:t>
            </a:r>
            <a:r>
              <a:rPr lang="en-US" altLang="zh-TW" sz="1200" b="0" i="0" kern="1200" dirty="0">
                <a:solidFill>
                  <a:schemeClr val="tx1"/>
                </a:solidFill>
                <a:latin typeface="+mn-lt"/>
                <a:ea typeface="+mn-ea"/>
                <a:cs typeface="+mn-cs"/>
              </a:rPr>
              <a:t>F1 Measure</a:t>
            </a:r>
            <a:r>
              <a:rPr lang="zh-TW" altLang="en-US" sz="1200" b="0" i="0" kern="1200" dirty="0">
                <a:solidFill>
                  <a:schemeClr val="tx1"/>
                </a:solidFill>
                <a:latin typeface="+mn-lt"/>
                <a:ea typeface="+mn-ea"/>
                <a:cs typeface="+mn-cs"/>
              </a:rPr>
              <a:t>，它是</a:t>
            </a:r>
            <a:r>
              <a:rPr lang="en-US" altLang="zh-TW" sz="1200" b="0" i="0" kern="1200" dirty="0">
                <a:solidFill>
                  <a:schemeClr val="tx1"/>
                </a:solidFill>
                <a:latin typeface="+mn-lt"/>
                <a:ea typeface="+mn-ea"/>
                <a:cs typeface="+mn-cs"/>
              </a:rPr>
              <a:t>F Measure</a:t>
            </a:r>
            <a:r>
              <a:rPr lang="zh-TW" altLang="en-US" sz="1200" b="0" i="0" kern="1200" dirty="0">
                <a:solidFill>
                  <a:schemeClr val="tx1"/>
                </a:solidFill>
                <a:latin typeface="+mn-lt"/>
                <a:ea typeface="+mn-ea"/>
                <a:cs typeface="+mn-cs"/>
              </a:rPr>
              <a:t>的一個特例，當</a:t>
            </a:r>
            <a:r>
              <a:rPr lang="en-US" altLang="zh-TW" sz="1200" b="0" i="0" kern="1200" dirty="0" err="1">
                <a:solidFill>
                  <a:schemeClr val="tx1"/>
                </a:solidFill>
                <a:latin typeface="+mn-lt"/>
                <a:ea typeface="+mn-ea"/>
                <a:cs typeface="+mn-cs"/>
              </a:rPr>
              <a:t>belta</a:t>
            </a:r>
            <a:r>
              <a:rPr lang="en-US" altLang="zh-TW" sz="1200" b="0" i="0" kern="1200" dirty="0">
                <a:solidFill>
                  <a:schemeClr val="tx1"/>
                </a:solidFill>
                <a:latin typeface="+mn-lt"/>
                <a:ea typeface="+mn-ea"/>
                <a:cs typeface="+mn-cs"/>
              </a:rPr>
              <a:t>=1</a:t>
            </a:r>
            <a:r>
              <a:rPr lang="zh-TW" altLang="en-US" sz="1200" b="0" i="0" kern="1200" dirty="0">
                <a:solidFill>
                  <a:schemeClr val="tx1"/>
                </a:solidFill>
                <a:latin typeface="+mn-lt"/>
                <a:ea typeface="+mn-ea"/>
                <a:cs typeface="+mn-cs"/>
              </a:rPr>
              <a:t>時就是</a:t>
            </a:r>
            <a:r>
              <a:rPr lang="en-US" altLang="zh-TW" sz="1200" b="0" i="0" kern="1200" dirty="0">
                <a:solidFill>
                  <a:schemeClr val="tx1"/>
                </a:solidFill>
                <a:latin typeface="+mn-lt"/>
                <a:ea typeface="+mn-ea"/>
                <a:cs typeface="+mn-cs"/>
              </a:rPr>
              <a:t>F1 Measure</a:t>
            </a:r>
            <a:r>
              <a:rPr lang="zh-TW" altLang="en-US" sz="1200" b="0" i="0" kern="1200" dirty="0">
                <a:solidFill>
                  <a:schemeClr val="tx1"/>
                </a:solidFill>
                <a:latin typeface="+mn-lt"/>
                <a:ea typeface="+mn-ea"/>
                <a:cs typeface="+mn-cs"/>
              </a:rPr>
              <a:t>，代表</a:t>
            </a:r>
            <a:r>
              <a:rPr lang="en-US" altLang="zh-TW" sz="1200" b="0" i="0" kern="1200" dirty="0">
                <a:solidFill>
                  <a:schemeClr val="tx1"/>
                </a:solidFill>
                <a:latin typeface="+mn-lt"/>
                <a:ea typeface="+mn-ea"/>
                <a:cs typeface="+mn-cs"/>
              </a:rPr>
              <a:t>Precision</a:t>
            </a:r>
            <a:r>
              <a:rPr lang="zh-TW" altLang="en-US" sz="1200" b="0" i="0" kern="1200" dirty="0">
                <a:solidFill>
                  <a:schemeClr val="tx1"/>
                </a:solidFill>
                <a:latin typeface="+mn-lt"/>
                <a:ea typeface="+mn-ea"/>
                <a:cs typeface="+mn-cs"/>
              </a:rPr>
              <a:t>和</a:t>
            </a:r>
            <a:r>
              <a:rPr lang="en-US" altLang="zh-TW" sz="1200" b="0" i="0" kern="1200" dirty="0">
                <a:solidFill>
                  <a:schemeClr val="tx1"/>
                </a:solidFill>
                <a:latin typeface="+mn-lt"/>
                <a:ea typeface="+mn-ea"/>
                <a:cs typeface="+mn-cs"/>
              </a:rPr>
              <a:t>Recall</a:t>
            </a:r>
            <a:r>
              <a:rPr lang="zh-TW" altLang="en-US" sz="1200" b="0" i="0" kern="1200" dirty="0">
                <a:solidFill>
                  <a:schemeClr val="tx1"/>
                </a:solidFill>
                <a:latin typeface="+mn-lt"/>
                <a:ea typeface="+mn-ea"/>
                <a:cs typeface="+mn-cs"/>
              </a:rPr>
              <a:t>都同等重要，那如果我希望多看中一點</a:t>
            </a:r>
            <a:r>
              <a:rPr lang="en-US" altLang="zh-TW" sz="1200" b="0" i="0" kern="1200" dirty="0">
                <a:solidFill>
                  <a:schemeClr val="tx1"/>
                </a:solidFill>
                <a:latin typeface="+mn-lt"/>
                <a:ea typeface="+mn-ea"/>
                <a:cs typeface="+mn-cs"/>
              </a:rPr>
              <a:t>Precision</a:t>
            </a:r>
            <a:r>
              <a:rPr lang="zh-TW" altLang="en-US" sz="1200" b="0" i="0" kern="1200" dirty="0">
                <a:solidFill>
                  <a:schemeClr val="tx1"/>
                </a:solidFill>
                <a:latin typeface="+mn-lt"/>
                <a:ea typeface="+mn-ea"/>
                <a:cs typeface="+mn-cs"/>
              </a:rPr>
              <a:t>，那</a:t>
            </a:r>
            <a:r>
              <a:rPr lang="en-US" altLang="zh-TW" sz="1200" b="0" i="0" u="none" strike="noStrike" kern="1200" dirty="0" err="1">
                <a:solidFill>
                  <a:schemeClr val="tx1"/>
                </a:solidFill>
                <a:latin typeface="+mn-lt"/>
                <a:ea typeface="+mn-ea"/>
                <a:cs typeface="+mn-cs"/>
              </a:rPr>
              <a:t>beltabelta</a:t>
            </a:r>
            <a:r>
              <a:rPr lang="zh-TW" altLang="en-US" sz="1200" b="0" i="0" kern="1200" dirty="0">
                <a:solidFill>
                  <a:schemeClr val="tx1"/>
                </a:solidFill>
                <a:latin typeface="+mn-lt"/>
                <a:ea typeface="+mn-ea"/>
                <a:cs typeface="+mn-cs"/>
              </a:rPr>
              <a:t>就可以選擇小一點，當</a:t>
            </a:r>
            <a:r>
              <a:rPr lang="en-US" altLang="zh-TW" sz="1200" b="0" i="0" u="none" strike="noStrike" kern="1200" dirty="0" err="1">
                <a:solidFill>
                  <a:schemeClr val="tx1"/>
                </a:solidFill>
                <a:latin typeface="+mn-lt"/>
                <a:ea typeface="+mn-ea"/>
                <a:cs typeface="+mn-cs"/>
              </a:rPr>
              <a:t>belta</a:t>
            </a:r>
            <a:r>
              <a:rPr lang="en-US" altLang="zh-TW" sz="1200" b="0" i="0" u="none" strike="noStrike" kern="1200" dirty="0">
                <a:solidFill>
                  <a:schemeClr val="tx1"/>
                </a:solidFill>
                <a:latin typeface="+mn-lt"/>
                <a:ea typeface="+mn-ea"/>
                <a:cs typeface="+mn-cs"/>
              </a:rPr>
              <a:t>=0belta=0</a:t>
            </a:r>
            <a:r>
              <a:rPr lang="zh-TW" altLang="en-US" sz="1200" b="0" i="0" kern="1200" dirty="0">
                <a:solidFill>
                  <a:schemeClr val="tx1"/>
                </a:solidFill>
                <a:latin typeface="+mn-lt"/>
                <a:ea typeface="+mn-ea"/>
                <a:cs typeface="+mn-cs"/>
              </a:rPr>
              <a:t>時，</a:t>
            </a:r>
            <a:r>
              <a:rPr lang="en-US" altLang="zh-TW" sz="1200" b="0" i="0" kern="1200" dirty="0">
                <a:solidFill>
                  <a:schemeClr val="tx1"/>
                </a:solidFill>
                <a:latin typeface="+mn-lt"/>
                <a:ea typeface="+mn-ea"/>
                <a:cs typeface="+mn-cs"/>
              </a:rPr>
              <a:t>F Measure</a:t>
            </a:r>
            <a:r>
              <a:rPr lang="zh-TW" altLang="en-US" sz="1200" b="0" i="0" kern="1200" dirty="0">
                <a:solidFill>
                  <a:schemeClr val="tx1"/>
                </a:solidFill>
                <a:latin typeface="+mn-lt"/>
                <a:ea typeface="+mn-ea"/>
                <a:cs typeface="+mn-cs"/>
              </a:rPr>
              <a:t>就是</a:t>
            </a:r>
            <a:r>
              <a:rPr lang="en-US" altLang="zh-TW" sz="1200" b="0" i="0" kern="1200" dirty="0">
                <a:solidFill>
                  <a:schemeClr val="tx1"/>
                </a:solidFill>
                <a:latin typeface="+mn-lt"/>
                <a:ea typeface="+mn-ea"/>
                <a:cs typeface="+mn-cs"/>
              </a:rPr>
              <a:t>Precision</a:t>
            </a:r>
            <a:r>
              <a:rPr lang="zh-TW" altLang="en-US" sz="1200" b="0" i="0" kern="1200" dirty="0">
                <a:solidFill>
                  <a:schemeClr val="tx1"/>
                </a:solidFill>
                <a:latin typeface="+mn-lt"/>
                <a:ea typeface="+mn-ea"/>
                <a:cs typeface="+mn-cs"/>
              </a:rPr>
              <a:t>；如果我希望多看中一點</a:t>
            </a:r>
            <a:r>
              <a:rPr lang="en-US" altLang="zh-TW" sz="1200" b="0" i="0" kern="1200" dirty="0">
                <a:solidFill>
                  <a:schemeClr val="tx1"/>
                </a:solidFill>
                <a:latin typeface="+mn-lt"/>
                <a:ea typeface="+mn-ea"/>
                <a:cs typeface="+mn-cs"/>
              </a:rPr>
              <a:t>Recall</a:t>
            </a:r>
            <a:r>
              <a:rPr lang="zh-TW" altLang="en-US" sz="1200" b="0" i="0" kern="1200" dirty="0">
                <a:solidFill>
                  <a:schemeClr val="tx1"/>
                </a:solidFill>
                <a:latin typeface="+mn-lt"/>
                <a:ea typeface="+mn-ea"/>
                <a:cs typeface="+mn-cs"/>
              </a:rPr>
              <a:t>，那</a:t>
            </a:r>
            <a:r>
              <a:rPr lang="en-US" altLang="zh-TW" sz="1200" b="0" i="0" kern="1200" dirty="0" err="1">
                <a:solidFill>
                  <a:schemeClr val="tx1"/>
                </a:solidFill>
                <a:latin typeface="+mn-lt"/>
                <a:ea typeface="+mn-ea"/>
                <a:cs typeface="+mn-cs"/>
              </a:rPr>
              <a:t>belta</a:t>
            </a:r>
            <a:r>
              <a:rPr lang="zh-TW" altLang="en-US" sz="1200" b="0" i="0" kern="1200" dirty="0">
                <a:solidFill>
                  <a:schemeClr val="tx1"/>
                </a:solidFill>
                <a:latin typeface="+mn-lt"/>
                <a:ea typeface="+mn-ea"/>
                <a:cs typeface="+mn-cs"/>
              </a:rPr>
              <a:t>就可以選擇大一點，當</a:t>
            </a:r>
            <a:r>
              <a:rPr lang="en-US" altLang="zh-TW" sz="1200" b="0" i="0" kern="1200" dirty="0" err="1">
                <a:solidFill>
                  <a:schemeClr val="tx1"/>
                </a:solidFill>
                <a:latin typeface="+mn-lt"/>
                <a:ea typeface="+mn-ea"/>
                <a:cs typeface="+mn-cs"/>
              </a:rPr>
              <a:t>belta</a:t>
            </a:r>
            <a:r>
              <a:rPr lang="zh-TW" altLang="en-US" sz="1200" b="0" i="0" kern="1200" dirty="0">
                <a:solidFill>
                  <a:schemeClr val="tx1"/>
                </a:solidFill>
                <a:latin typeface="+mn-lt"/>
                <a:ea typeface="+mn-ea"/>
                <a:cs typeface="+mn-cs"/>
              </a:rPr>
              <a:t>無限大時，</a:t>
            </a:r>
            <a:r>
              <a:rPr lang="en-US" altLang="zh-TW" sz="1200" b="0" i="0" kern="1200" dirty="0">
                <a:solidFill>
                  <a:schemeClr val="tx1"/>
                </a:solidFill>
                <a:latin typeface="+mn-lt"/>
                <a:ea typeface="+mn-ea"/>
                <a:cs typeface="+mn-cs"/>
              </a:rPr>
              <a:t>F Measure</a:t>
            </a:r>
            <a:r>
              <a:rPr lang="zh-TW" altLang="en-US" sz="1200" b="0" i="0" kern="1200" dirty="0">
                <a:solidFill>
                  <a:schemeClr val="tx1"/>
                </a:solidFill>
                <a:latin typeface="+mn-lt"/>
                <a:ea typeface="+mn-ea"/>
                <a:cs typeface="+mn-cs"/>
              </a:rPr>
              <a:t>就是</a:t>
            </a:r>
            <a:r>
              <a:rPr lang="en-US" altLang="zh-TW" sz="1200" b="0" i="0" kern="1200" dirty="0">
                <a:solidFill>
                  <a:schemeClr val="tx1"/>
                </a:solidFill>
                <a:latin typeface="+mn-lt"/>
                <a:ea typeface="+mn-ea"/>
                <a:cs typeface="+mn-cs"/>
              </a:rPr>
              <a:t>Recall</a:t>
            </a:r>
            <a:endParaRPr lang="zh-TW" altLang="en-US" sz="1200" b="0" i="0" kern="1200" dirty="0">
              <a:solidFill>
                <a:schemeClr val="tx1"/>
              </a:solidFill>
              <a:latin typeface="+mn-lt"/>
              <a:ea typeface="+mn-ea"/>
              <a:cs typeface="+mn-cs"/>
            </a:endParaRPr>
          </a:p>
          <a:p>
            <a:r>
              <a:rPr lang="zh-TW" altLang="en-US" sz="1200" b="0" i="0" kern="1200" dirty="0">
                <a:solidFill>
                  <a:schemeClr val="tx1"/>
                </a:solidFill>
                <a:latin typeface="+mn-lt"/>
                <a:ea typeface="+mn-ea"/>
                <a:cs typeface="+mn-cs"/>
              </a:rPr>
              <a:t>如果你仔細看</a:t>
            </a:r>
            <a:r>
              <a:rPr lang="en-US" altLang="zh-TW" sz="1200" b="0" i="0" kern="1200" dirty="0">
                <a:solidFill>
                  <a:schemeClr val="tx1"/>
                </a:solidFill>
                <a:latin typeface="+mn-lt"/>
                <a:ea typeface="+mn-ea"/>
                <a:cs typeface="+mn-cs"/>
              </a:rPr>
              <a:t>F1 Measure</a:t>
            </a:r>
            <a:r>
              <a:rPr lang="zh-TW" altLang="en-US" sz="1200" b="0" i="0" kern="1200" dirty="0">
                <a:solidFill>
                  <a:schemeClr val="tx1"/>
                </a:solidFill>
                <a:latin typeface="+mn-lt"/>
                <a:ea typeface="+mn-ea"/>
                <a:cs typeface="+mn-cs"/>
              </a:rPr>
              <a:t>，你會發現它的平均方法是「調和平均」，帶大家</a:t>
            </a:r>
            <a:r>
              <a:rPr lang="en-US" altLang="zh-TW" sz="1200" b="0" i="0" kern="1200" dirty="0">
                <a:solidFill>
                  <a:schemeClr val="tx1"/>
                </a:solidFill>
                <a:latin typeface="+mn-lt"/>
                <a:ea typeface="+mn-ea"/>
                <a:cs typeface="+mn-cs"/>
              </a:rPr>
              <a:t>go-through</a:t>
            </a:r>
            <a:r>
              <a:rPr lang="zh-TW" altLang="en-US" sz="1200" b="0" i="0" kern="1200" dirty="0">
                <a:solidFill>
                  <a:schemeClr val="tx1"/>
                </a:solidFill>
                <a:latin typeface="+mn-lt"/>
                <a:ea typeface="+mn-ea"/>
                <a:cs typeface="+mn-cs"/>
              </a:rPr>
              <a:t>三種平均方法，你就能明白為什麼要使用調和平均了下圖列出了三種平均方法的使用時機，我們要去了解資料或數列的特性，我們才能知道要採取哪種平均方法較為恰當，大多情況算數平均都可以使用，因為我們都假設有線性關係存在，譬如說平均距離；幾何平均常用於人口計算，因為人口增加是成比例增加的；調和平均常用於計算平均速率，在固定距離下，所花時間就是平均速率，這數據成倒數關係，而</a:t>
            </a:r>
            <a:r>
              <a:rPr lang="en-US" altLang="zh-TW" sz="1200" b="0" i="0" kern="1200" dirty="0">
                <a:solidFill>
                  <a:schemeClr val="tx1"/>
                </a:solidFill>
                <a:latin typeface="+mn-lt"/>
                <a:ea typeface="+mn-ea"/>
                <a:cs typeface="+mn-cs"/>
              </a:rPr>
              <a:t>F1 Measure</a:t>
            </a:r>
            <a:r>
              <a:rPr lang="zh-TW" altLang="en-US" sz="1200" b="0" i="0" kern="1200" dirty="0">
                <a:solidFill>
                  <a:schemeClr val="tx1"/>
                </a:solidFill>
                <a:latin typeface="+mn-lt"/>
                <a:ea typeface="+mn-ea"/>
                <a:cs typeface="+mn-cs"/>
              </a:rPr>
              <a:t>也同樣是這樣的數據特性，在固定</a:t>
            </a:r>
            <a:r>
              <a:rPr lang="en-US" altLang="zh-TW" sz="1200" b="0" i="0" kern="1200" dirty="0">
                <a:solidFill>
                  <a:schemeClr val="tx1"/>
                </a:solidFill>
                <a:latin typeface="+mn-lt"/>
                <a:ea typeface="+mn-ea"/>
                <a:cs typeface="+mn-cs"/>
              </a:rPr>
              <a:t>TP</a:t>
            </a:r>
            <a:r>
              <a:rPr lang="zh-TW" altLang="en-US" sz="1200" b="0" i="0" kern="1200" dirty="0">
                <a:solidFill>
                  <a:schemeClr val="tx1"/>
                </a:solidFill>
                <a:latin typeface="+mn-lt"/>
                <a:ea typeface="+mn-ea"/>
                <a:cs typeface="+mn-cs"/>
              </a:rPr>
              <a:t>的情況下，有不同的分母，所以這裡使用調和平均較為適當</a:t>
            </a:r>
          </a:p>
          <a:p>
            <a:r>
              <a:rPr lang="zh-TW" altLang="en-US" sz="1200" b="0" i="0" kern="1200" dirty="0">
                <a:solidFill>
                  <a:schemeClr val="tx1"/>
                </a:solidFill>
                <a:latin typeface="+mn-lt"/>
                <a:ea typeface="+mn-ea"/>
                <a:cs typeface="+mn-cs"/>
              </a:rPr>
              <a:t>下圖的名詞看一下有印象就好</a:t>
            </a:r>
          </a:p>
          <a:p>
            <a:r>
              <a:rPr lang="zh-TW" altLang="en-US" sz="1200" b="0" i="0" kern="1200" dirty="0">
                <a:solidFill>
                  <a:schemeClr val="tx1"/>
                </a:solidFill>
                <a:latin typeface="+mn-lt"/>
                <a:ea typeface="+mn-ea"/>
                <a:cs typeface="+mn-cs"/>
              </a:rPr>
              <a:t>最後這頁來講一下醫學上常用的指標，首先是</a:t>
            </a:r>
            <a:r>
              <a:rPr lang="en-US" altLang="zh-TW" sz="1200" b="0" i="0" kern="1200" dirty="0">
                <a:solidFill>
                  <a:schemeClr val="tx1"/>
                </a:solidFill>
                <a:latin typeface="+mn-lt"/>
                <a:ea typeface="+mn-ea"/>
                <a:cs typeface="+mn-cs"/>
              </a:rPr>
              <a:t>Prevalence</a:t>
            </a:r>
            <a:r>
              <a:rPr lang="zh-TW" altLang="en-US" sz="1200" b="0" i="0" kern="1200" dirty="0">
                <a:solidFill>
                  <a:schemeClr val="tx1"/>
                </a:solidFill>
                <a:latin typeface="+mn-lt"/>
                <a:ea typeface="+mn-ea"/>
                <a:cs typeface="+mn-cs"/>
              </a:rPr>
              <a:t>（盛行率），如果以人口當作所有的樣本，實際得病的患者所佔的比例就代表這個病的盛行情況如果今天有一個診斷方法可以判定病人是否有得此病，有兩個指標可以看，那就是</a:t>
            </a:r>
            <a:r>
              <a:rPr lang="en-US" altLang="zh-TW" sz="1200" b="0" i="0" kern="1200" dirty="0">
                <a:solidFill>
                  <a:schemeClr val="tx1"/>
                </a:solidFill>
                <a:latin typeface="+mn-lt"/>
                <a:ea typeface="+mn-ea"/>
                <a:cs typeface="+mn-cs"/>
              </a:rPr>
              <a:t>Sensitivity</a:t>
            </a:r>
            <a:r>
              <a:rPr lang="zh-TW" altLang="en-US" sz="1200" b="0" i="0" kern="1200" dirty="0">
                <a:solidFill>
                  <a:schemeClr val="tx1"/>
                </a:solidFill>
                <a:latin typeface="+mn-lt"/>
                <a:ea typeface="+mn-ea"/>
                <a:cs typeface="+mn-cs"/>
              </a:rPr>
              <a:t>和</a:t>
            </a:r>
            <a:r>
              <a:rPr lang="en-US" altLang="zh-TW" sz="1200" b="0" i="0" kern="1200" dirty="0">
                <a:solidFill>
                  <a:schemeClr val="tx1"/>
                </a:solidFill>
                <a:latin typeface="+mn-lt"/>
                <a:ea typeface="+mn-ea"/>
                <a:cs typeface="+mn-cs"/>
              </a:rPr>
              <a:t>Specificity</a:t>
            </a:r>
            <a:r>
              <a:rPr lang="zh-TW" altLang="en-US" sz="1200" b="0" i="0" kern="1200" dirty="0">
                <a:solidFill>
                  <a:schemeClr val="tx1"/>
                </a:solidFill>
                <a:latin typeface="+mn-lt"/>
                <a:ea typeface="+mn-ea"/>
                <a:cs typeface="+mn-cs"/>
              </a:rPr>
              <a:t>，</a:t>
            </a:r>
            <a:r>
              <a:rPr lang="en-US" altLang="zh-TW" sz="1200" b="0" i="0" kern="1200" dirty="0">
                <a:solidFill>
                  <a:schemeClr val="tx1"/>
                </a:solidFill>
                <a:latin typeface="+mn-lt"/>
                <a:ea typeface="+mn-ea"/>
                <a:cs typeface="+mn-cs"/>
              </a:rPr>
              <a:t>Sensitivity</a:t>
            </a:r>
            <a:r>
              <a:rPr lang="zh-TW" altLang="en-US" sz="1200" b="0" i="0" kern="1200" dirty="0">
                <a:solidFill>
                  <a:schemeClr val="tx1"/>
                </a:solidFill>
                <a:latin typeface="+mn-lt"/>
                <a:ea typeface="+mn-ea"/>
                <a:cs typeface="+mn-cs"/>
              </a:rPr>
              <a:t>就是</a:t>
            </a:r>
            <a:r>
              <a:rPr lang="en-US" altLang="zh-TW" sz="1200" b="0" i="0" kern="1200" dirty="0">
                <a:solidFill>
                  <a:schemeClr val="tx1"/>
                </a:solidFill>
                <a:latin typeface="+mn-lt"/>
                <a:ea typeface="+mn-ea"/>
                <a:cs typeface="+mn-cs"/>
              </a:rPr>
              <a:t>Recall</a:t>
            </a:r>
            <a:r>
              <a:rPr lang="zh-TW" altLang="en-US" sz="1200" b="0" i="0" kern="1200" dirty="0">
                <a:solidFill>
                  <a:schemeClr val="tx1"/>
                </a:solidFill>
                <a:latin typeface="+mn-lt"/>
                <a:ea typeface="+mn-ea"/>
                <a:cs typeface="+mn-cs"/>
              </a:rPr>
              <a:t>，它代表的是診斷方法是否夠靈敏可以將真正得病的人診斷出來，而</a:t>
            </a:r>
            <a:r>
              <a:rPr lang="en-US" altLang="zh-TW" sz="1200" b="0" i="0" kern="1200" dirty="0">
                <a:solidFill>
                  <a:schemeClr val="tx1"/>
                </a:solidFill>
                <a:latin typeface="+mn-lt"/>
                <a:ea typeface="+mn-ea"/>
                <a:cs typeface="+mn-cs"/>
              </a:rPr>
              <a:t>Specificity</a:t>
            </a:r>
            <a:r>
              <a:rPr lang="zh-TW" altLang="en-US" sz="1200" b="0" i="0" kern="1200" dirty="0">
                <a:solidFill>
                  <a:schemeClr val="tx1"/>
                </a:solidFill>
                <a:latin typeface="+mn-lt"/>
                <a:ea typeface="+mn-ea"/>
                <a:cs typeface="+mn-cs"/>
              </a:rPr>
              <a:t>則是代表診斷方法是否可以指出實際沒的此病的患者兩種指標都是越高越好</a:t>
            </a:r>
          </a:p>
          <a:p>
            <a:r>
              <a:rPr lang="zh-TW" altLang="en-US" sz="1200" b="0" i="0" kern="1200" dirty="0">
                <a:solidFill>
                  <a:schemeClr val="tx1"/>
                </a:solidFill>
                <a:latin typeface="+mn-lt"/>
                <a:ea typeface="+mn-ea"/>
                <a:cs typeface="+mn-cs"/>
              </a:rPr>
              <a:t>通常在醫學上，會通過一些閥值來斷定病人是否有得此病，而這個閥值就會影響</a:t>
            </a:r>
            <a:r>
              <a:rPr lang="en-US" altLang="zh-TW" sz="1200" b="0" i="0" kern="1200" dirty="0">
                <a:solidFill>
                  <a:schemeClr val="tx1"/>
                </a:solidFill>
                <a:latin typeface="+mn-lt"/>
                <a:ea typeface="+mn-ea"/>
                <a:cs typeface="+mn-cs"/>
              </a:rPr>
              <a:t>Sensitivity</a:t>
            </a:r>
            <a:r>
              <a:rPr lang="zh-TW" altLang="en-US" sz="1200" b="0" i="0" kern="1200" dirty="0">
                <a:solidFill>
                  <a:schemeClr val="tx1"/>
                </a:solidFill>
                <a:latin typeface="+mn-lt"/>
                <a:ea typeface="+mn-ea"/>
                <a:cs typeface="+mn-cs"/>
              </a:rPr>
              <a:t>和</a:t>
            </a:r>
            <a:r>
              <a:rPr lang="en-US" altLang="zh-TW" sz="1200" b="0" i="0" kern="1200" dirty="0">
                <a:solidFill>
                  <a:schemeClr val="tx1"/>
                </a:solidFill>
                <a:latin typeface="+mn-lt"/>
                <a:ea typeface="+mn-ea"/>
                <a:cs typeface="+mn-cs"/>
              </a:rPr>
              <a:t>Specificity</a:t>
            </a:r>
            <a:r>
              <a:rPr lang="zh-TW" altLang="en-US" sz="1200" b="0" i="0" kern="1200" dirty="0">
                <a:solidFill>
                  <a:schemeClr val="tx1"/>
                </a:solidFill>
                <a:latin typeface="+mn-lt"/>
                <a:ea typeface="+mn-ea"/>
                <a:cs typeface="+mn-cs"/>
              </a:rPr>
              <a:t>，這個不同閥值</a:t>
            </a:r>
            <a:r>
              <a:rPr lang="en-US" altLang="zh-TW" sz="1200" b="0" i="0" kern="1200" dirty="0">
                <a:solidFill>
                  <a:schemeClr val="tx1"/>
                </a:solidFill>
                <a:latin typeface="+mn-lt"/>
                <a:ea typeface="+mn-ea"/>
                <a:cs typeface="+mn-cs"/>
              </a:rPr>
              <a:t>Sensitivity</a:t>
            </a:r>
            <a:r>
              <a:rPr lang="zh-TW" altLang="en-US" sz="1200" b="0" i="0" kern="1200" dirty="0">
                <a:solidFill>
                  <a:schemeClr val="tx1"/>
                </a:solidFill>
                <a:latin typeface="+mn-lt"/>
                <a:ea typeface="+mn-ea"/>
                <a:cs typeface="+mn-cs"/>
              </a:rPr>
              <a:t>和</a:t>
            </a:r>
            <a:r>
              <a:rPr lang="en-US" altLang="zh-TW" sz="1200" b="0" i="0" kern="1200" dirty="0">
                <a:solidFill>
                  <a:schemeClr val="tx1"/>
                </a:solidFill>
                <a:latin typeface="+mn-lt"/>
                <a:ea typeface="+mn-ea"/>
                <a:cs typeface="+mn-cs"/>
              </a:rPr>
              <a:t>Specificity</a:t>
            </a:r>
            <a:r>
              <a:rPr lang="zh-TW" altLang="en-US" sz="1200" b="0" i="0" kern="1200" dirty="0">
                <a:solidFill>
                  <a:schemeClr val="tx1"/>
                </a:solidFill>
                <a:latin typeface="+mn-lt"/>
                <a:ea typeface="+mn-ea"/>
                <a:cs typeface="+mn-cs"/>
              </a:rPr>
              <a:t>的分布情況可以畫成</a:t>
            </a:r>
            <a:r>
              <a:rPr lang="en-US" altLang="zh-TW" sz="1200" b="0" i="0" kern="1200" dirty="0">
                <a:solidFill>
                  <a:schemeClr val="tx1"/>
                </a:solidFill>
                <a:latin typeface="+mn-lt"/>
                <a:ea typeface="+mn-ea"/>
                <a:cs typeface="+mn-cs"/>
              </a:rPr>
              <a:t>ROC Curve</a:t>
            </a:r>
            <a:r>
              <a:rPr lang="zh-TW" altLang="en-US" sz="1200" b="0" i="0" kern="1200" dirty="0">
                <a:solidFill>
                  <a:schemeClr val="tx1"/>
                </a:solidFill>
                <a:latin typeface="+mn-lt"/>
                <a:ea typeface="+mn-ea"/>
                <a:cs typeface="+mn-cs"/>
              </a:rPr>
              <a:t>，而</a:t>
            </a:r>
            <a:r>
              <a:rPr lang="en-US" altLang="zh-TW" sz="1200" b="0" i="0" kern="1200" dirty="0">
                <a:solidFill>
                  <a:schemeClr val="tx1"/>
                </a:solidFill>
                <a:latin typeface="+mn-lt"/>
                <a:ea typeface="+mn-ea"/>
                <a:cs typeface="+mn-cs"/>
              </a:rPr>
              <a:t>ROC Curve</a:t>
            </a:r>
            <a:r>
              <a:rPr lang="zh-TW" altLang="en-US" sz="1200" b="0" i="0" kern="1200" dirty="0">
                <a:solidFill>
                  <a:schemeClr val="tx1"/>
                </a:solidFill>
                <a:latin typeface="+mn-lt"/>
                <a:ea typeface="+mn-ea"/>
                <a:cs typeface="+mn-cs"/>
              </a:rPr>
              <a:t>底下的面積稱為</a:t>
            </a:r>
            <a:r>
              <a:rPr lang="en-US" altLang="zh-TW" sz="1200" b="0" i="0" kern="1200" dirty="0">
                <a:solidFill>
                  <a:schemeClr val="tx1"/>
                </a:solidFill>
                <a:latin typeface="+mn-lt"/>
                <a:ea typeface="+mn-ea"/>
                <a:cs typeface="+mn-cs"/>
              </a:rPr>
              <a:t>AUC</a:t>
            </a:r>
            <a:r>
              <a:rPr lang="zh-TW" altLang="en-US" sz="1200" b="0" i="0" kern="1200" dirty="0">
                <a:solidFill>
                  <a:schemeClr val="tx1"/>
                </a:solidFill>
                <a:latin typeface="+mn-lt"/>
                <a:ea typeface="+mn-ea"/>
                <a:cs typeface="+mn-cs"/>
              </a:rPr>
              <a:t>，最理想的情況是</a:t>
            </a:r>
            <a:r>
              <a:rPr lang="en-US" altLang="zh-TW" sz="1200" b="0" i="0" kern="1200" dirty="0">
                <a:solidFill>
                  <a:schemeClr val="tx1"/>
                </a:solidFill>
                <a:latin typeface="+mn-lt"/>
                <a:ea typeface="+mn-ea"/>
                <a:cs typeface="+mn-cs"/>
              </a:rPr>
              <a:t>AUC=1</a:t>
            </a:r>
            <a:r>
              <a:rPr lang="zh-TW" altLang="en-US" sz="1200" b="0" i="0" kern="1200" dirty="0">
                <a:solidFill>
                  <a:schemeClr val="tx1"/>
                </a:solidFill>
                <a:latin typeface="+mn-lt"/>
                <a:ea typeface="+mn-ea"/>
                <a:cs typeface="+mn-cs"/>
              </a:rPr>
              <a:t>，在這種情況下存在一種閥值，也就是左上角落，使得</a:t>
            </a:r>
            <a:r>
              <a:rPr lang="en-US" altLang="zh-TW" sz="1200" b="0" i="0" kern="1200" dirty="0">
                <a:solidFill>
                  <a:schemeClr val="tx1"/>
                </a:solidFill>
                <a:latin typeface="+mn-lt"/>
                <a:ea typeface="+mn-ea"/>
                <a:cs typeface="+mn-cs"/>
              </a:rPr>
              <a:t>Sensitivity=1</a:t>
            </a:r>
            <a:r>
              <a:rPr lang="zh-TW" altLang="en-US" sz="1200" b="0" i="0" kern="1200" dirty="0">
                <a:solidFill>
                  <a:schemeClr val="tx1"/>
                </a:solidFill>
                <a:latin typeface="+mn-lt"/>
                <a:ea typeface="+mn-ea"/>
                <a:cs typeface="+mn-cs"/>
              </a:rPr>
              <a:t>且</a:t>
            </a:r>
            <a:r>
              <a:rPr lang="en-US" altLang="zh-TW" sz="1200" b="0" i="0" kern="1200" dirty="0">
                <a:solidFill>
                  <a:schemeClr val="tx1"/>
                </a:solidFill>
                <a:latin typeface="+mn-lt"/>
                <a:ea typeface="+mn-ea"/>
                <a:cs typeface="+mn-cs"/>
              </a:rPr>
              <a:t>Specificity=1</a:t>
            </a:r>
            <a:r>
              <a:rPr lang="zh-TW" altLang="en-US" sz="1200" b="0" i="0" kern="1200" dirty="0">
                <a:solidFill>
                  <a:schemeClr val="tx1"/>
                </a:solidFill>
                <a:latin typeface="+mn-lt"/>
                <a:ea typeface="+mn-ea"/>
                <a:cs typeface="+mn-cs"/>
              </a:rPr>
              <a:t>而</a:t>
            </a:r>
            <a:r>
              <a:rPr lang="en-US" altLang="zh-TW" sz="1200" b="0" i="0" kern="1200" dirty="0">
                <a:solidFill>
                  <a:schemeClr val="tx1"/>
                </a:solidFill>
                <a:latin typeface="+mn-lt"/>
                <a:ea typeface="+mn-ea"/>
                <a:cs typeface="+mn-cs"/>
              </a:rPr>
              <a:t>AUC=0.5</a:t>
            </a:r>
            <a:r>
              <a:rPr lang="zh-TW" altLang="en-US" sz="1200" b="0" i="0" kern="1200" dirty="0">
                <a:solidFill>
                  <a:schemeClr val="tx1"/>
                </a:solidFill>
                <a:latin typeface="+mn-lt"/>
                <a:ea typeface="+mn-ea"/>
                <a:cs typeface="+mn-cs"/>
              </a:rPr>
              <a:t>，則是代表隨機挑選的狀況，沒有預測能力大部分情形都是落在這兩種之間，透過</a:t>
            </a:r>
            <a:r>
              <a:rPr lang="en-US" altLang="zh-TW" sz="1200" b="0" i="0" kern="1200" dirty="0">
                <a:solidFill>
                  <a:schemeClr val="tx1"/>
                </a:solidFill>
                <a:latin typeface="+mn-lt"/>
                <a:ea typeface="+mn-ea"/>
                <a:cs typeface="+mn-cs"/>
              </a:rPr>
              <a:t>ROC</a:t>
            </a:r>
            <a:r>
              <a:rPr lang="zh-TW" altLang="en-US" sz="1200" b="0" i="0" kern="1200" dirty="0">
                <a:solidFill>
                  <a:schemeClr val="tx1"/>
                </a:solidFill>
                <a:latin typeface="+mn-lt"/>
                <a:ea typeface="+mn-ea"/>
                <a:cs typeface="+mn-cs"/>
              </a:rPr>
              <a:t>和</a:t>
            </a:r>
            <a:r>
              <a:rPr lang="en-US" altLang="zh-TW" sz="1200" b="0" i="0" kern="1200" dirty="0">
                <a:solidFill>
                  <a:schemeClr val="tx1"/>
                </a:solidFill>
                <a:latin typeface="+mn-lt"/>
                <a:ea typeface="+mn-ea"/>
                <a:cs typeface="+mn-cs"/>
              </a:rPr>
              <a:t>AUC</a:t>
            </a:r>
            <a:r>
              <a:rPr lang="zh-TW" altLang="en-US" sz="1200" b="0" i="0" kern="1200" dirty="0">
                <a:solidFill>
                  <a:schemeClr val="tx1"/>
                </a:solidFill>
                <a:latin typeface="+mn-lt"/>
                <a:ea typeface="+mn-ea"/>
                <a:cs typeface="+mn-cs"/>
              </a:rPr>
              <a:t>我們就可以選出更為強健穩定的模型</a:t>
            </a:r>
          </a:p>
          <a:p>
            <a:r>
              <a:rPr lang="zh-TW" altLang="en-US" sz="1200" b="0" i="0" kern="1200" dirty="0">
                <a:solidFill>
                  <a:schemeClr val="tx1"/>
                </a:solidFill>
                <a:latin typeface="+mn-lt"/>
                <a:ea typeface="+mn-ea"/>
                <a:cs typeface="+mn-cs"/>
              </a:rPr>
              <a:t>想必這個時候你再回去看第一張圖就更加了解了，有了這些指標，我們就多一把尺來評斷我們的模型好還是不好了</a:t>
            </a:r>
          </a:p>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14</a:t>
            </a:fld>
            <a:endParaRPr lang="en-US" dirty="0"/>
          </a:p>
        </p:txBody>
      </p:sp>
    </p:spTree>
    <p:extLst>
      <p:ext uri="{BB962C8B-B14F-4D97-AF65-F5344CB8AC3E}">
        <p14:creationId xmlns:p14="http://schemas.microsoft.com/office/powerpoint/2010/main" val="63535435"/>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157</a:t>
            </a:fld>
            <a:endParaRPr lang="en-US" dirty="0"/>
          </a:p>
        </p:txBody>
      </p:sp>
    </p:spTree>
    <p:extLst>
      <p:ext uri="{BB962C8B-B14F-4D97-AF65-F5344CB8AC3E}">
        <p14:creationId xmlns:p14="http://schemas.microsoft.com/office/powerpoint/2010/main" val="404380146"/>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158</a:t>
            </a:fld>
            <a:endParaRPr lang="en-US" dirty="0"/>
          </a:p>
        </p:txBody>
      </p:sp>
    </p:spTree>
    <p:extLst>
      <p:ext uri="{BB962C8B-B14F-4D97-AF65-F5344CB8AC3E}">
        <p14:creationId xmlns:p14="http://schemas.microsoft.com/office/powerpoint/2010/main" val="3909348376"/>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160</a:t>
            </a:fld>
            <a:endParaRPr lang="en-US" dirty="0"/>
          </a:p>
        </p:txBody>
      </p:sp>
    </p:spTree>
    <p:extLst>
      <p:ext uri="{BB962C8B-B14F-4D97-AF65-F5344CB8AC3E}">
        <p14:creationId xmlns:p14="http://schemas.microsoft.com/office/powerpoint/2010/main" val="1084055058"/>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162</a:t>
            </a:fld>
            <a:endParaRPr lang="en-US" dirty="0"/>
          </a:p>
        </p:txBody>
      </p:sp>
    </p:spTree>
    <p:extLst>
      <p:ext uri="{BB962C8B-B14F-4D97-AF65-F5344CB8AC3E}">
        <p14:creationId xmlns:p14="http://schemas.microsoft.com/office/powerpoint/2010/main" val="4116208365"/>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164</a:t>
            </a:fld>
            <a:endParaRPr lang="en-US" dirty="0"/>
          </a:p>
        </p:txBody>
      </p:sp>
    </p:spTree>
    <p:extLst>
      <p:ext uri="{BB962C8B-B14F-4D97-AF65-F5344CB8AC3E}">
        <p14:creationId xmlns:p14="http://schemas.microsoft.com/office/powerpoint/2010/main" val="2651886833"/>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166</a:t>
            </a:fld>
            <a:endParaRPr lang="en-US" dirty="0"/>
          </a:p>
        </p:txBody>
      </p:sp>
    </p:spTree>
    <p:extLst>
      <p:ext uri="{BB962C8B-B14F-4D97-AF65-F5344CB8AC3E}">
        <p14:creationId xmlns:p14="http://schemas.microsoft.com/office/powerpoint/2010/main" val="1724472790"/>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168</a:t>
            </a:fld>
            <a:endParaRPr lang="en-US" dirty="0"/>
          </a:p>
        </p:txBody>
      </p:sp>
    </p:spTree>
    <p:extLst>
      <p:ext uri="{BB962C8B-B14F-4D97-AF65-F5344CB8AC3E}">
        <p14:creationId xmlns:p14="http://schemas.microsoft.com/office/powerpoint/2010/main" val="3204045170"/>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171</a:t>
            </a:fld>
            <a:endParaRPr lang="en-US" dirty="0"/>
          </a:p>
        </p:txBody>
      </p:sp>
    </p:spTree>
    <p:extLst>
      <p:ext uri="{BB962C8B-B14F-4D97-AF65-F5344CB8AC3E}">
        <p14:creationId xmlns:p14="http://schemas.microsoft.com/office/powerpoint/2010/main" val="1872161399"/>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172</a:t>
            </a:fld>
            <a:endParaRPr lang="en-US" dirty="0"/>
          </a:p>
        </p:txBody>
      </p:sp>
    </p:spTree>
    <p:extLst>
      <p:ext uri="{BB962C8B-B14F-4D97-AF65-F5344CB8AC3E}">
        <p14:creationId xmlns:p14="http://schemas.microsoft.com/office/powerpoint/2010/main" val="885856563"/>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173</a:t>
            </a:fld>
            <a:endParaRPr lang="en-US" dirty="0"/>
          </a:p>
        </p:txBody>
      </p:sp>
    </p:spTree>
    <p:extLst>
      <p:ext uri="{BB962C8B-B14F-4D97-AF65-F5344CB8AC3E}">
        <p14:creationId xmlns:p14="http://schemas.microsoft.com/office/powerpoint/2010/main" val="22788945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17</a:t>
            </a:fld>
            <a:endParaRPr lang="en-US" dirty="0"/>
          </a:p>
        </p:txBody>
      </p:sp>
    </p:spTree>
    <p:extLst>
      <p:ext uri="{BB962C8B-B14F-4D97-AF65-F5344CB8AC3E}">
        <p14:creationId xmlns:p14="http://schemas.microsoft.com/office/powerpoint/2010/main" val="2751710437"/>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174</a:t>
            </a:fld>
            <a:endParaRPr lang="en-US" dirty="0"/>
          </a:p>
        </p:txBody>
      </p:sp>
    </p:spTree>
    <p:extLst>
      <p:ext uri="{BB962C8B-B14F-4D97-AF65-F5344CB8AC3E}">
        <p14:creationId xmlns:p14="http://schemas.microsoft.com/office/powerpoint/2010/main" val="3577227000"/>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175</a:t>
            </a:fld>
            <a:endParaRPr lang="en-US" dirty="0"/>
          </a:p>
        </p:txBody>
      </p:sp>
    </p:spTree>
    <p:extLst>
      <p:ext uri="{BB962C8B-B14F-4D97-AF65-F5344CB8AC3E}">
        <p14:creationId xmlns:p14="http://schemas.microsoft.com/office/powerpoint/2010/main" val="1544417720"/>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176</a:t>
            </a:fld>
            <a:endParaRPr lang="en-US" dirty="0"/>
          </a:p>
        </p:txBody>
      </p:sp>
    </p:spTree>
    <p:extLst>
      <p:ext uri="{BB962C8B-B14F-4D97-AF65-F5344CB8AC3E}">
        <p14:creationId xmlns:p14="http://schemas.microsoft.com/office/powerpoint/2010/main" val="2273621955"/>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177</a:t>
            </a:fld>
            <a:endParaRPr lang="en-US" dirty="0"/>
          </a:p>
        </p:txBody>
      </p:sp>
    </p:spTree>
    <p:extLst>
      <p:ext uri="{BB962C8B-B14F-4D97-AF65-F5344CB8AC3E}">
        <p14:creationId xmlns:p14="http://schemas.microsoft.com/office/powerpoint/2010/main" val="3248334447"/>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178</a:t>
            </a:fld>
            <a:endParaRPr lang="en-US" dirty="0"/>
          </a:p>
        </p:txBody>
      </p:sp>
    </p:spTree>
    <p:extLst>
      <p:ext uri="{BB962C8B-B14F-4D97-AF65-F5344CB8AC3E}">
        <p14:creationId xmlns:p14="http://schemas.microsoft.com/office/powerpoint/2010/main" val="1418510292"/>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179</a:t>
            </a:fld>
            <a:endParaRPr lang="en-US" dirty="0"/>
          </a:p>
        </p:txBody>
      </p:sp>
    </p:spTree>
    <p:extLst>
      <p:ext uri="{BB962C8B-B14F-4D97-AF65-F5344CB8AC3E}">
        <p14:creationId xmlns:p14="http://schemas.microsoft.com/office/powerpoint/2010/main" val="3509169458"/>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180</a:t>
            </a:fld>
            <a:endParaRPr lang="en-US" dirty="0"/>
          </a:p>
        </p:txBody>
      </p:sp>
    </p:spTree>
    <p:extLst>
      <p:ext uri="{BB962C8B-B14F-4D97-AF65-F5344CB8AC3E}">
        <p14:creationId xmlns:p14="http://schemas.microsoft.com/office/powerpoint/2010/main" val="1375531401"/>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181</a:t>
            </a:fld>
            <a:endParaRPr lang="en-US" dirty="0"/>
          </a:p>
        </p:txBody>
      </p:sp>
    </p:spTree>
    <p:extLst>
      <p:ext uri="{BB962C8B-B14F-4D97-AF65-F5344CB8AC3E}">
        <p14:creationId xmlns:p14="http://schemas.microsoft.com/office/powerpoint/2010/main" val="2143576201"/>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182</a:t>
            </a:fld>
            <a:endParaRPr lang="en-US" dirty="0"/>
          </a:p>
        </p:txBody>
      </p:sp>
    </p:spTree>
    <p:extLst>
      <p:ext uri="{BB962C8B-B14F-4D97-AF65-F5344CB8AC3E}">
        <p14:creationId xmlns:p14="http://schemas.microsoft.com/office/powerpoint/2010/main" val="4052877719"/>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184</a:t>
            </a:fld>
            <a:endParaRPr lang="en-US" dirty="0"/>
          </a:p>
        </p:txBody>
      </p:sp>
    </p:spTree>
    <p:extLst>
      <p:ext uri="{BB962C8B-B14F-4D97-AF65-F5344CB8AC3E}">
        <p14:creationId xmlns:p14="http://schemas.microsoft.com/office/powerpoint/2010/main" val="24260159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18</a:t>
            </a:fld>
            <a:endParaRPr lang="en-US" dirty="0"/>
          </a:p>
        </p:txBody>
      </p:sp>
    </p:spTree>
    <p:extLst>
      <p:ext uri="{BB962C8B-B14F-4D97-AF65-F5344CB8AC3E}">
        <p14:creationId xmlns:p14="http://schemas.microsoft.com/office/powerpoint/2010/main" val="3525854915"/>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185</a:t>
            </a:fld>
            <a:endParaRPr lang="en-US" dirty="0"/>
          </a:p>
        </p:txBody>
      </p:sp>
    </p:spTree>
    <p:extLst>
      <p:ext uri="{BB962C8B-B14F-4D97-AF65-F5344CB8AC3E}">
        <p14:creationId xmlns:p14="http://schemas.microsoft.com/office/powerpoint/2010/main" val="3070512911"/>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186</a:t>
            </a:fld>
            <a:endParaRPr lang="en-US" dirty="0"/>
          </a:p>
        </p:txBody>
      </p:sp>
    </p:spTree>
    <p:extLst>
      <p:ext uri="{BB962C8B-B14F-4D97-AF65-F5344CB8AC3E}">
        <p14:creationId xmlns:p14="http://schemas.microsoft.com/office/powerpoint/2010/main" val="2285090161"/>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187</a:t>
            </a:fld>
            <a:endParaRPr lang="en-US" dirty="0"/>
          </a:p>
        </p:txBody>
      </p:sp>
    </p:spTree>
    <p:extLst>
      <p:ext uri="{BB962C8B-B14F-4D97-AF65-F5344CB8AC3E}">
        <p14:creationId xmlns:p14="http://schemas.microsoft.com/office/powerpoint/2010/main" val="541755901"/>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189</a:t>
            </a:fld>
            <a:endParaRPr lang="en-US" dirty="0"/>
          </a:p>
        </p:txBody>
      </p:sp>
    </p:spTree>
    <p:extLst>
      <p:ext uri="{BB962C8B-B14F-4D97-AF65-F5344CB8AC3E}">
        <p14:creationId xmlns:p14="http://schemas.microsoft.com/office/powerpoint/2010/main" val="2239909365"/>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191</a:t>
            </a:fld>
            <a:endParaRPr lang="en-US" dirty="0"/>
          </a:p>
        </p:txBody>
      </p:sp>
    </p:spTree>
    <p:extLst>
      <p:ext uri="{BB962C8B-B14F-4D97-AF65-F5344CB8AC3E}">
        <p14:creationId xmlns:p14="http://schemas.microsoft.com/office/powerpoint/2010/main" val="3216322207"/>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193</a:t>
            </a:fld>
            <a:endParaRPr lang="en-US" dirty="0"/>
          </a:p>
        </p:txBody>
      </p:sp>
    </p:spTree>
    <p:extLst>
      <p:ext uri="{BB962C8B-B14F-4D97-AF65-F5344CB8AC3E}">
        <p14:creationId xmlns:p14="http://schemas.microsoft.com/office/powerpoint/2010/main" val="2757076931"/>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194</a:t>
            </a:fld>
            <a:endParaRPr lang="en-US" dirty="0"/>
          </a:p>
        </p:txBody>
      </p:sp>
    </p:spTree>
    <p:extLst>
      <p:ext uri="{BB962C8B-B14F-4D97-AF65-F5344CB8AC3E}">
        <p14:creationId xmlns:p14="http://schemas.microsoft.com/office/powerpoint/2010/main" val="10688127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19</a:t>
            </a:fld>
            <a:endParaRPr lang="en-US" dirty="0"/>
          </a:p>
        </p:txBody>
      </p:sp>
    </p:spTree>
    <p:extLst>
      <p:ext uri="{BB962C8B-B14F-4D97-AF65-F5344CB8AC3E}">
        <p14:creationId xmlns:p14="http://schemas.microsoft.com/office/powerpoint/2010/main" val="41685390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20</a:t>
            </a:fld>
            <a:endParaRPr lang="en-US" dirty="0"/>
          </a:p>
        </p:txBody>
      </p:sp>
    </p:spTree>
    <p:extLst>
      <p:ext uri="{BB962C8B-B14F-4D97-AF65-F5344CB8AC3E}">
        <p14:creationId xmlns:p14="http://schemas.microsoft.com/office/powerpoint/2010/main" val="26535268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24</a:t>
            </a:fld>
            <a:endParaRPr lang="en-US" dirty="0"/>
          </a:p>
        </p:txBody>
      </p:sp>
    </p:spTree>
    <p:extLst>
      <p:ext uri="{BB962C8B-B14F-4D97-AF65-F5344CB8AC3E}">
        <p14:creationId xmlns:p14="http://schemas.microsoft.com/office/powerpoint/2010/main" val="33362487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25</a:t>
            </a:fld>
            <a:endParaRPr lang="en-US" dirty="0"/>
          </a:p>
        </p:txBody>
      </p:sp>
    </p:spTree>
    <p:extLst>
      <p:ext uri="{BB962C8B-B14F-4D97-AF65-F5344CB8AC3E}">
        <p14:creationId xmlns:p14="http://schemas.microsoft.com/office/powerpoint/2010/main" val="33056214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2</a:t>
            </a:fld>
            <a:endParaRPr lang="en-US" dirty="0"/>
          </a:p>
        </p:txBody>
      </p:sp>
    </p:spTree>
    <p:extLst>
      <p:ext uri="{BB962C8B-B14F-4D97-AF65-F5344CB8AC3E}">
        <p14:creationId xmlns:p14="http://schemas.microsoft.com/office/powerpoint/2010/main" val="367746827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26</a:t>
            </a:fld>
            <a:endParaRPr lang="en-US" dirty="0"/>
          </a:p>
        </p:txBody>
      </p:sp>
    </p:spTree>
    <p:extLst>
      <p:ext uri="{BB962C8B-B14F-4D97-AF65-F5344CB8AC3E}">
        <p14:creationId xmlns:p14="http://schemas.microsoft.com/office/powerpoint/2010/main" val="24511824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27</a:t>
            </a:fld>
            <a:endParaRPr lang="en-US" dirty="0"/>
          </a:p>
        </p:txBody>
      </p:sp>
    </p:spTree>
    <p:extLst>
      <p:ext uri="{BB962C8B-B14F-4D97-AF65-F5344CB8AC3E}">
        <p14:creationId xmlns:p14="http://schemas.microsoft.com/office/powerpoint/2010/main" val="33393153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28</a:t>
            </a:fld>
            <a:endParaRPr lang="en-US" dirty="0"/>
          </a:p>
        </p:txBody>
      </p:sp>
    </p:spTree>
    <p:extLst>
      <p:ext uri="{BB962C8B-B14F-4D97-AF65-F5344CB8AC3E}">
        <p14:creationId xmlns:p14="http://schemas.microsoft.com/office/powerpoint/2010/main" val="103847548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29</a:t>
            </a:fld>
            <a:endParaRPr lang="en-US" dirty="0"/>
          </a:p>
        </p:txBody>
      </p:sp>
    </p:spTree>
    <p:extLst>
      <p:ext uri="{BB962C8B-B14F-4D97-AF65-F5344CB8AC3E}">
        <p14:creationId xmlns:p14="http://schemas.microsoft.com/office/powerpoint/2010/main" val="411880905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30</a:t>
            </a:fld>
            <a:endParaRPr lang="en-US" dirty="0"/>
          </a:p>
        </p:txBody>
      </p:sp>
    </p:spTree>
    <p:extLst>
      <p:ext uri="{BB962C8B-B14F-4D97-AF65-F5344CB8AC3E}">
        <p14:creationId xmlns:p14="http://schemas.microsoft.com/office/powerpoint/2010/main" val="328660053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31</a:t>
            </a:fld>
            <a:endParaRPr lang="en-US" dirty="0"/>
          </a:p>
        </p:txBody>
      </p:sp>
    </p:spTree>
    <p:extLst>
      <p:ext uri="{BB962C8B-B14F-4D97-AF65-F5344CB8AC3E}">
        <p14:creationId xmlns:p14="http://schemas.microsoft.com/office/powerpoint/2010/main" val="230663356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32</a:t>
            </a:fld>
            <a:endParaRPr lang="en-US" dirty="0"/>
          </a:p>
        </p:txBody>
      </p:sp>
    </p:spTree>
    <p:extLst>
      <p:ext uri="{BB962C8B-B14F-4D97-AF65-F5344CB8AC3E}">
        <p14:creationId xmlns:p14="http://schemas.microsoft.com/office/powerpoint/2010/main" val="301845702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33</a:t>
            </a:fld>
            <a:endParaRPr lang="en-US" dirty="0"/>
          </a:p>
        </p:txBody>
      </p:sp>
    </p:spTree>
    <p:extLst>
      <p:ext uri="{BB962C8B-B14F-4D97-AF65-F5344CB8AC3E}">
        <p14:creationId xmlns:p14="http://schemas.microsoft.com/office/powerpoint/2010/main" val="371623061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34</a:t>
            </a:fld>
            <a:endParaRPr lang="en-US" dirty="0"/>
          </a:p>
        </p:txBody>
      </p:sp>
    </p:spTree>
    <p:extLst>
      <p:ext uri="{BB962C8B-B14F-4D97-AF65-F5344CB8AC3E}">
        <p14:creationId xmlns:p14="http://schemas.microsoft.com/office/powerpoint/2010/main" val="82659978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35</a:t>
            </a:fld>
            <a:endParaRPr lang="en-US" dirty="0"/>
          </a:p>
        </p:txBody>
      </p:sp>
    </p:spTree>
    <p:extLst>
      <p:ext uri="{BB962C8B-B14F-4D97-AF65-F5344CB8AC3E}">
        <p14:creationId xmlns:p14="http://schemas.microsoft.com/office/powerpoint/2010/main" val="10201113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3</a:t>
            </a:fld>
            <a:endParaRPr lang="en-US" dirty="0"/>
          </a:p>
        </p:txBody>
      </p:sp>
    </p:spTree>
    <p:extLst>
      <p:ext uri="{BB962C8B-B14F-4D97-AF65-F5344CB8AC3E}">
        <p14:creationId xmlns:p14="http://schemas.microsoft.com/office/powerpoint/2010/main" val="222487412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36</a:t>
            </a:fld>
            <a:endParaRPr lang="en-US" dirty="0"/>
          </a:p>
        </p:txBody>
      </p:sp>
    </p:spTree>
    <p:extLst>
      <p:ext uri="{BB962C8B-B14F-4D97-AF65-F5344CB8AC3E}">
        <p14:creationId xmlns:p14="http://schemas.microsoft.com/office/powerpoint/2010/main" val="340458152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37</a:t>
            </a:fld>
            <a:endParaRPr lang="en-US" dirty="0"/>
          </a:p>
        </p:txBody>
      </p:sp>
    </p:spTree>
    <p:extLst>
      <p:ext uri="{BB962C8B-B14F-4D97-AF65-F5344CB8AC3E}">
        <p14:creationId xmlns:p14="http://schemas.microsoft.com/office/powerpoint/2010/main" val="48133094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38</a:t>
            </a:fld>
            <a:endParaRPr lang="en-US" dirty="0"/>
          </a:p>
        </p:txBody>
      </p:sp>
    </p:spTree>
    <p:extLst>
      <p:ext uri="{BB962C8B-B14F-4D97-AF65-F5344CB8AC3E}">
        <p14:creationId xmlns:p14="http://schemas.microsoft.com/office/powerpoint/2010/main" val="151751832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39</a:t>
            </a:fld>
            <a:endParaRPr lang="en-US" dirty="0"/>
          </a:p>
        </p:txBody>
      </p:sp>
    </p:spTree>
    <p:extLst>
      <p:ext uri="{BB962C8B-B14F-4D97-AF65-F5344CB8AC3E}">
        <p14:creationId xmlns:p14="http://schemas.microsoft.com/office/powerpoint/2010/main" val="352687265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40</a:t>
            </a:fld>
            <a:endParaRPr lang="en-US" dirty="0"/>
          </a:p>
        </p:txBody>
      </p:sp>
    </p:spTree>
    <p:extLst>
      <p:ext uri="{BB962C8B-B14F-4D97-AF65-F5344CB8AC3E}">
        <p14:creationId xmlns:p14="http://schemas.microsoft.com/office/powerpoint/2010/main" val="329302123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41</a:t>
            </a:fld>
            <a:endParaRPr lang="en-US" dirty="0"/>
          </a:p>
        </p:txBody>
      </p:sp>
    </p:spTree>
    <p:extLst>
      <p:ext uri="{BB962C8B-B14F-4D97-AF65-F5344CB8AC3E}">
        <p14:creationId xmlns:p14="http://schemas.microsoft.com/office/powerpoint/2010/main" val="111238111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42</a:t>
            </a:fld>
            <a:endParaRPr lang="en-US" dirty="0"/>
          </a:p>
        </p:txBody>
      </p:sp>
    </p:spTree>
    <p:extLst>
      <p:ext uri="{BB962C8B-B14F-4D97-AF65-F5344CB8AC3E}">
        <p14:creationId xmlns:p14="http://schemas.microsoft.com/office/powerpoint/2010/main" val="277314749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43</a:t>
            </a:fld>
            <a:endParaRPr lang="en-US" dirty="0"/>
          </a:p>
        </p:txBody>
      </p:sp>
    </p:spTree>
    <p:extLst>
      <p:ext uri="{BB962C8B-B14F-4D97-AF65-F5344CB8AC3E}">
        <p14:creationId xmlns:p14="http://schemas.microsoft.com/office/powerpoint/2010/main" val="38021418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44</a:t>
            </a:fld>
            <a:endParaRPr lang="en-US" dirty="0"/>
          </a:p>
        </p:txBody>
      </p:sp>
    </p:spTree>
    <p:extLst>
      <p:ext uri="{BB962C8B-B14F-4D97-AF65-F5344CB8AC3E}">
        <p14:creationId xmlns:p14="http://schemas.microsoft.com/office/powerpoint/2010/main" val="411534290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45</a:t>
            </a:fld>
            <a:endParaRPr lang="en-US" dirty="0"/>
          </a:p>
        </p:txBody>
      </p:sp>
    </p:spTree>
    <p:extLst>
      <p:ext uri="{BB962C8B-B14F-4D97-AF65-F5344CB8AC3E}">
        <p14:creationId xmlns:p14="http://schemas.microsoft.com/office/powerpoint/2010/main" val="40650598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4</a:t>
            </a:fld>
            <a:endParaRPr lang="en-US" dirty="0"/>
          </a:p>
        </p:txBody>
      </p:sp>
    </p:spTree>
    <p:extLst>
      <p:ext uri="{BB962C8B-B14F-4D97-AF65-F5344CB8AC3E}">
        <p14:creationId xmlns:p14="http://schemas.microsoft.com/office/powerpoint/2010/main" val="163338691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46</a:t>
            </a:fld>
            <a:endParaRPr lang="en-US" dirty="0"/>
          </a:p>
        </p:txBody>
      </p:sp>
    </p:spTree>
    <p:extLst>
      <p:ext uri="{BB962C8B-B14F-4D97-AF65-F5344CB8AC3E}">
        <p14:creationId xmlns:p14="http://schemas.microsoft.com/office/powerpoint/2010/main" val="325954296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47</a:t>
            </a:fld>
            <a:endParaRPr lang="en-US" dirty="0"/>
          </a:p>
        </p:txBody>
      </p:sp>
    </p:spTree>
    <p:extLst>
      <p:ext uri="{BB962C8B-B14F-4D97-AF65-F5344CB8AC3E}">
        <p14:creationId xmlns:p14="http://schemas.microsoft.com/office/powerpoint/2010/main" val="154531893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48</a:t>
            </a:fld>
            <a:endParaRPr lang="en-US" dirty="0"/>
          </a:p>
        </p:txBody>
      </p:sp>
    </p:spTree>
    <p:extLst>
      <p:ext uri="{BB962C8B-B14F-4D97-AF65-F5344CB8AC3E}">
        <p14:creationId xmlns:p14="http://schemas.microsoft.com/office/powerpoint/2010/main" val="9677756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27bdd75c69_0_6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81" name="Google Shape;281;g27bdd75c69_0_67: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17999"/>
              </a:lnSpc>
              <a:spcBef>
                <a:spcPts val="0"/>
              </a:spcBef>
              <a:spcAft>
                <a:spcPts val="0"/>
              </a:spcAft>
              <a:buNone/>
            </a:pPr>
            <a:r>
              <a:rPr lang="en" sz="2200" b="0" i="0" u="none" strike="noStrike" cap="none">
                <a:latin typeface="Helvetica Neue"/>
                <a:ea typeface="Helvetica Neue"/>
                <a:cs typeface="Helvetica Neue"/>
                <a:sym typeface="Helvetica Neue"/>
              </a:rPr>
              <a:t>y \in R^{N\times10} </a:t>
            </a:r>
            <a:endParaRPr/>
          </a:p>
        </p:txBody>
      </p:sp>
    </p:spTree>
    <p:extLst>
      <p:ext uri="{BB962C8B-B14F-4D97-AF65-F5344CB8AC3E}">
        <p14:creationId xmlns:p14="http://schemas.microsoft.com/office/powerpoint/2010/main" val="211892812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27bdd75c69_0_6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81" name="Google Shape;281;g27bdd75c69_0_67: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17999"/>
              </a:lnSpc>
              <a:spcBef>
                <a:spcPts val="0"/>
              </a:spcBef>
              <a:spcAft>
                <a:spcPts val="0"/>
              </a:spcAft>
              <a:buNone/>
            </a:pPr>
            <a:r>
              <a:rPr lang="en" sz="2200" b="0" i="0" u="none" strike="noStrike" cap="none">
                <a:latin typeface="Helvetica Neue"/>
                <a:ea typeface="Helvetica Neue"/>
                <a:cs typeface="Helvetica Neue"/>
                <a:sym typeface="Helvetica Neue"/>
              </a:rPr>
              <a:t>y \in R^{N\times10} </a:t>
            </a:r>
            <a:endParaRPr/>
          </a:p>
        </p:txBody>
      </p:sp>
    </p:spTree>
    <p:extLst>
      <p:ext uri="{BB962C8B-B14F-4D97-AF65-F5344CB8AC3E}">
        <p14:creationId xmlns:p14="http://schemas.microsoft.com/office/powerpoint/2010/main" val="405943772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27bdd75c69_0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81" name="Google Shape;281;g27bdd75c69_0_67: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17999"/>
              </a:lnSpc>
              <a:spcBef>
                <a:spcPts val="0"/>
              </a:spcBef>
              <a:spcAft>
                <a:spcPts val="0"/>
              </a:spcAft>
              <a:buNone/>
            </a:pPr>
            <a:r>
              <a:rPr lang="en" sz="2200" b="0" i="0" u="none" strike="noStrike" cap="none">
                <a:latin typeface="Helvetica Neue"/>
                <a:ea typeface="Helvetica Neue"/>
                <a:cs typeface="Helvetica Neue"/>
                <a:sym typeface="Helvetica Neue"/>
              </a:rPr>
              <a:t>y \in R^{N\times10} </a:t>
            </a:r>
            <a:endParaRPr/>
          </a:p>
        </p:txBody>
      </p:sp>
    </p:spTree>
    <p:extLst>
      <p:ext uri="{BB962C8B-B14F-4D97-AF65-F5344CB8AC3E}">
        <p14:creationId xmlns:p14="http://schemas.microsoft.com/office/powerpoint/2010/main" val="12868163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27bdd75c69_0_6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81" name="Google Shape;281;g27bdd75c69_0_67: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17999"/>
              </a:lnSpc>
              <a:spcBef>
                <a:spcPts val="0"/>
              </a:spcBef>
              <a:spcAft>
                <a:spcPts val="0"/>
              </a:spcAft>
              <a:buNone/>
            </a:pPr>
            <a:r>
              <a:rPr lang="en" sz="2200" b="0" i="0" u="none" strike="noStrike" cap="none">
                <a:latin typeface="Helvetica Neue"/>
                <a:ea typeface="Helvetica Neue"/>
                <a:cs typeface="Helvetica Neue"/>
                <a:sym typeface="Helvetica Neue"/>
              </a:rPr>
              <a:t>y \in R^{N\times10} </a:t>
            </a:r>
            <a:endParaRPr/>
          </a:p>
        </p:txBody>
      </p:sp>
    </p:spTree>
    <p:extLst>
      <p:ext uri="{BB962C8B-B14F-4D97-AF65-F5344CB8AC3E}">
        <p14:creationId xmlns:p14="http://schemas.microsoft.com/office/powerpoint/2010/main" val="23612288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27bdd75c69_0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81" name="Google Shape;281;g27bdd75c69_0_67: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17999"/>
              </a:lnSpc>
              <a:spcBef>
                <a:spcPts val="0"/>
              </a:spcBef>
              <a:spcAft>
                <a:spcPts val="0"/>
              </a:spcAft>
              <a:buNone/>
            </a:pPr>
            <a:r>
              <a:rPr lang="en" sz="2200" b="0" i="0" u="none" strike="noStrike" cap="none">
                <a:latin typeface="Helvetica Neue"/>
                <a:ea typeface="Helvetica Neue"/>
                <a:cs typeface="Helvetica Neue"/>
                <a:sym typeface="Helvetica Neue"/>
              </a:rPr>
              <a:t>y \in R^{N\times10} </a:t>
            </a:r>
            <a:endParaRPr/>
          </a:p>
        </p:txBody>
      </p:sp>
    </p:spTree>
    <p:extLst>
      <p:ext uri="{BB962C8B-B14F-4D97-AF65-F5344CB8AC3E}">
        <p14:creationId xmlns:p14="http://schemas.microsoft.com/office/powerpoint/2010/main" val="211496495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55</a:t>
            </a:fld>
            <a:endParaRPr lang="en-US" dirty="0"/>
          </a:p>
        </p:txBody>
      </p:sp>
    </p:spTree>
    <p:extLst>
      <p:ext uri="{BB962C8B-B14F-4D97-AF65-F5344CB8AC3E}">
        <p14:creationId xmlns:p14="http://schemas.microsoft.com/office/powerpoint/2010/main" val="68379858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57</a:t>
            </a:fld>
            <a:endParaRPr lang="en-US" dirty="0"/>
          </a:p>
        </p:txBody>
      </p:sp>
    </p:spTree>
    <p:extLst>
      <p:ext uri="{BB962C8B-B14F-4D97-AF65-F5344CB8AC3E}">
        <p14:creationId xmlns:p14="http://schemas.microsoft.com/office/powerpoint/2010/main" val="20637412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5</a:t>
            </a:fld>
            <a:endParaRPr lang="en-US" dirty="0"/>
          </a:p>
        </p:txBody>
      </p:sp>
    </p:spTree>
    <p:extLst>
      <p:ext uri="{BB962C8B-B14F-4D97-AF65-F5344CB8AC3E}">
        <p14:creationId xmlns:p14="http://schemas.microsoft.com/office/powerpoint/2010/main" val="271250592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58</a:t>
            </a:fld>
            <a:endParaRPr lang="en-US" dirty="0"/>
          </a:p>
        </p:txBody>
      </p:sp>
    </p:spTree>
    <p:extLst>
      <p:ext uri="{BB962C8B-B14F-4D97-AF65-F5344CB8AC3E}">
        <p14:creationId xmlns:p14="http://schemas.microsoft.com/office/powerpoint/2010/main" val="7999172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59</a:t>
            </a:fld>
            <a:endParaRPr lang="en-US" dirty="0"/>
          </a:p>
        </p:txBody>
      </p:sp>
    </p:spTree>
    <p:extLst>
      <p:ext uri="{BB962C8B-B14F-4D97-AF65-F5344CB8AC3E}">
        <p14:creationId xmlns:p14="http://schemas.microsoft.com/office/powerpoint/2010/main" val="126180199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60</a:t>
            </a:fld>
            <a:endParaRPr lang="en-US" dirty="0"/>
          </a:p>
        </p:txBody>
      </p:sp>
    </p:spTree>
    <p:extLst>
      <p:ext uri="{BB962C8B-B14F-4D97-AF65-F5344CB8AC3E}">
        <p14:creationId xmlns:p14="http://schemas.microsoft.com/office/powerpoint/2010/main" val="114914388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62</a:t>
            </a:fld>
            <a:endParaRPr lang="en-US" dirty="0"/>
          </a:p>
        </p:txBody>
      </p:sp>
    </p:spTree>
    <p:extLst>
      <p:ext uri="{BB962C8B-B14F-4D97-AF65-F5344CB8AC3E}">
        <p14:creationId xmlns:p14="http://schemas.microsoft.com/office/powerpoint/2010/main" val="140205703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63</a:t>
            </a:fld>
            <a:endParaRPr lang="en-US" dirty="0"/>
          </a:p>
        </p:txBody>
      </p:sp>
    </p:spTree>
    <p:extLst>
      <p:ext uri="{BB962C8B-B14F-4D97-AF65-F5344CB8AC3E}">
        <p14:creationId xmlns:p14="http://schemas.microsoft.com/office/powerpoint/2010/main" val="421924380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64</a:t>
            </a:fld>
            <a:endParaRPr lang="en-US" dirty="0"/>
          </a:p>
        </p:txBody>
      </p:sp>
    </p:spTree>
    <p:extLst>
      <p:ext uri="{BB962C8B-B14F-4D97-AF65-F5344CB8AC3E}">
        <p14:creationId xmlns:p14="http://schemas.microsoft.com/office/powerpoint/2010/main" val="258580172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65</a:t>
            </a:fld>
            <a:endParaRPr lang="en-US" dirty="0"/>
          </a:p>
        </p:txBody>
      </p:sp>
    </p:spTree>
    <p:extLst>
      <p:ext uri="{BB962C8B-B14F-4D97-AF65-F5344CB8AC3E}">
        <p14:creationId xmlns:p14="http://schemas.microsoft.com/office/powerpoint/2010/main" val="265955524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67</a:t>
            </a:fld>
            <a:endParaRPr lang="en-US" dirty="0"/>
          </a:p>
        </p:txBody>
      </p:sp>
    </p:spTree>
    <p:extLst>
      <p:ext uri="{BB962C8B-B14F-4D97-AF65-F5344CB8AC3E}">
        <p14:creationId xmlns:p14="http://schemas.microsoft.com/office/powerpoint/2010/main" val="105149885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68</a:t>
            </a:fld>
            <a:endParaRPr lang="en-US" dirty="0"/>
          </a:p>
        </p:txBody>
      </p:sp>
    </p:spTree>
    <p:extLst>
      <p:ext uri="{BB962C8B-B14F-4D97-AF65-F5344CB8AC3E}">
        <p14:creationId xmlns:p14="http://schemas.microsoft.com/office/powerpoint/2010/main" val="186301426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69</a:t>
            </a:fld>
            <a:endParaRPr lang="en-US" dirty="0"/>
          </a:p>
        </p:txBody>
      </p:sp>
    </p:spTree>
    <p:extLst>
      <p:ext uri="{BB962C8B-B14F-4D97-AF65-F5344CB8AC3E}">
        <p14:creationId xmlns:p14="http://schemas.microsoft.com/office/powerpoint/2010/main" val="27910038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6</a:t>
            </a:fld>
            <a:endParaRPr lang="en-US" dirty="0"/>
          </a:p>
        </p:txBody>
      </p:sp>
    </p:spTree>
    <p:extLst>
      <p:ext uri="{BB962C8B-B14F-4D97-AF65-F5344CB8AC3E}">
        <p14:creationId xmlns:p14="http://schemas.microsoft.com/office/powerpoint/2010/main" val="265955524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71</a:t>
            </a:fld>
            <a:endParaRPr lang="en-US" dirty="0"/>
          </a:p>
        </p:txBody>
      </p:sp>
    </p:spTree>
    <p:extLst>
      <p:ext uri="{BB962C8B-B14F-4D97-AF65-F5344CB8AC3E}">
        <p14:creationId xmlns:p14="http://schemas.microsoft.com/office/powerpoint/2010/main" val="422728164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72</a:t>
            </a:fld>
            <a:endParaRPr lang="en-US" dirty="0"/>
          </a:p>
        </p:txBody>
      </p:sp>
    </p:spTree>
    <p:extLst>
      <p:ext uri="{BB962C8B-B14F-4D97-AF65-F5344CB8AC3E}">
        <p14:creationId xmlns:p14="http://schemas.microsoft.com/office/powerpoint/2010/main" val="330570789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74</a:t>
            </a:fld>
            <a:endParaRPr lang="en-US" dirty="0"/>
          </a:p>
        </p:txBody>
      </p:sp>
    </p:spTree>
    <p:extLst>
      <p:ext uri="{BB962C8B-B14F-4D97-AF65-F5344CB8AC3E}">
        <p14:creationId xmlns:p14="http://schemas.microsoft.com/office/powerpoint/2010/main" val="64229002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75</a:t>
            </a:fld>
            <a:endParaRPr lang="en-US" dirty="0"/>
          </a:p>
        </p:txBody>
      </p:sp>
    </p:spTree>
    <p:extLst>
      <p:ext uri="{BB962C8B-B14F-4D97-AF65-F5344CB8AC3E}">
        <p14:creationId xmlns:p14="http://schemas.microsoft.com/office/powerpoint/2010/main" val="151984103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76</a:t>
            </a:fld>
            <a:endParaRPr lang="en-US" dirty="0"/>
          </a:p>
        </p:txBody>
      </p:sp>
    </p:spTree>
    <p:extLst>
      <p:ext uri="{BB962C8B-B14F-4D97-AF65-F5344CB8AC3E}">
        <p14:creationId xmlns:p14="http://schemas.microsoft.com/office/powerpoint/2010/main" val="187985815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77</a:t>
            </a:fld>
            <a:endParaRPr lang="en-US" dirty="0"/>
          </a:p>
        </p:txBody>
      </p:sp>
    </p:spTree>
    <p:extLst>
      <p:ext uri="{BB962C8B-B14F-4D97-AF65-F5344CB8AC3E}">
        <p14:creationId xmlns:p14="http://schemas.microsoft.com/office/powerpoint/2010/main" val="45019145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78</a:t>
            </a:fld>
            <a:endParaRPr lang="en-US" dirty="0"/>
          </a:p>
        </p:txBody>
      </p:sp>
    </p:spTree>
    <p:extLst>
      <p:ext uri="{BB962C8B-B14F-4D97-AF65-F5344CB8AC3E}">
        <p14:creationId xmlns:p14="http://schemas.microsoft.com/office/powerpoint/2010/main" val="89983714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79</a:t>
            </a:fld>
            <a:endParaRPr lang="en-US" dirty="0"/>
          </a:p>
        </p:txBody>
      </p:sp>
    </p:spTree>
    <p:extLst>
      <p:ext uri="{BB962C8B-B14F-4D97-AF65-F5344CB8AC3E}">
        <p14:creationId xmlns:p14="http://schemas.microsoft.com/office/powerpoint/2010/main" val="127809558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80</a:t>
            </a:fld>
            <a:endParaRPr lang="en-US" dirty="0"/>
          </a:p>
        </p:txBody>
      </p:sp>
    </p:spTree>
    <p:extLst>
      <p:ext uri="{BB962C8B-B14F-4D97-AF65-F5344CB8AC3E}">
        <p14:creationId xmlns:p14="http://schemas.microsoft.com/office/powerpoint/2010/main" val="157238472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81</a:t>
            </a:fld>
            <a:endParaRPr lang="en-US" dirty="0"/>
          </a:p>
        </p:txBody>
      </p:sp>
    </p:spTree>
    <p:extLst>
      <p:ext uri="{BB962C8B-B14F-4D97-AF65-F5344CB8AC3E}">
        <p14:creationId xmlns:p14="http://schemas.microsoft.com/office/powerpoint/2010/main" val="7902129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7</a:t>
            </a:fld>
            <a:endParaRPr lang="en-US" dirty="0"/>
          </a:p>
        </p:txBody>
      </p:sp>
    </p:spTree>
    <p:extLst>
      <p:ext uri="{BB962C8B-B14F-4D97-AF65-F5344CB8AC3E}">
        <p14:creationId xmlns:p14="http://schemas.microsoft.com/office/powerpoint/2010/main" val="265955524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82</a:t>
            </a:fld>
            <a:endParaRPr lang="en-US" dirty="0"/>
          </a:p>
        </p:txBody>
      </p:sp>
    </p:spTree>
    <p:extLst>
      <p:ext uri="{BB962C8B-B14F-4D97-AF65-F5344CB8AC3E}">
        <p14:creationId xmlns:p14="http://schemas.microsoft.com/office/powerpoint/2010/main" val="14183527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83</a:t>
            </a:fld>
            <a:endParaRPr lang="en-US" dirty="0"/>
          </a:p>
        </p:txBody>
      </p:sp>
    </p:spTree>
    <p:extLst>
      <p:ext uri="{BB962C8B-B14F-4D97-AF65-F5344CB8AC3E}">
        <p14:creationId xmlns:p14="http://schemas.microsoft.com/office/powerpoint/2010/main" val="163350380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84</a:t>
            </a:fld>
            <a:endParaRPr lang="en-US" dirty="0"/>
          </a:p>
        </p:txBody>
      </p:sp>
    </p:spTree>
    <p:extLst>
      <p:ext uri="{BB962C8B-B14F-4D97-AF65-F5344CB8AC3E}">
        <p14:creationId xmlns:p14="http://schemas.microsoft.com/office/powerpoint/2010/main" val="177231653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85</a:t>
            </a:fld>
            <a:endParaRPr lang="en-US" dirty="0"/>
          </a:p>
        </p:txBody>
      </p:sp>
    </p:spTree>
    <p:extLst>
      <p:ext uri="{BB962C8B-B14F-4D97-AF65-F5344CB8AC3E}">
        <p14:creationId xmlns:p14="http://schemas.microsoft.com/office/powerpoint/2010/main" val="84972785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86</a:t>
            </a:fld>
            <a:endParaRPr lang="en-US" dirty="0"/>
          </a:p>
        </p:txBody>
      </p:sp>
    </p:spTree>
    <p:extLst>
      <p:ext uri="{BB962C8B-B14F-4D97-AF65-F5344CB8AC3E}">
        <p14:creationId xmlns:p14="http://schemas.microsoft.com/office/powerpoint/2010/main" val="121805912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88</a:t>
            </a:fld>
            <a:endParaRPr lang="en-US" dirty="0"/>
          </a:p>
        </p:txBody>
      </p:sp>
    </p:spTree>
    <p:extLst>
      <p:ext uri="{BB962C8B-B14F-4D97-AF65-F5344CB8AC3E}">
        <p14:creationId xmlns:p14="http://schemas.microsoft.com/office/powerpoint/2010/main" val="161546374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89</a:t>
            </a:fld>
            <a:endParaRPr lang="en-US" dirty="0"/>
          </a:p>
        </p:txBody>
      </p:sp>
    </p:spTree>
    <p:extLst>
      <p:ext uri="{BB962C8B-B14F-4D97-AF65-F5344CB8AC3E}">
        <p14:creationId xmlns:p14="http://schemas.microsoft.com/office/powerpoint/2010/main" val="181685114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90</a:t>
            </a:fld>
            <a:endParaRPr lang="en-US" dirty="0"/>
          </a:p>
        </p:txBody>
      </p:sp>
    </p:spTree>
    <p:extLst>
      <p:ext uri="{BB962C8B-B14F-4D97-AF65-F5344CB8AC3E}">
        <p14:creationId xmlns:p14="http://schemas.microsoft.com/office/powerpoint/2010/main" val="85717824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91</a:t>
            </a:fld>
            <a:endParaRPr lang="en-US" dirty="0"/>
          </a:p>
        </p:txBody>
      </p:sp>
    </p:spTree>
    <p:extLst>
      <p:ext uri="{BB962C8B-B14F-4D97-AF65-F5344CB8AC3E}">
        <p14:creationId xmlns:p14="http://schemas.microsoft.com/office/powerpoint/2010/main" val="119229298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92</a:t>
            </a:fld>
            <a:endParaRPr lang="en-US" dirty="0"/>
          </a:p>
        </p:txBody>
      </p:sp>
    </p:spTree>
    <p:extLst>
      <p:ext uri="{BB962C8B-B14F-4D97-AF65-F5344CB8AC3E}">
        <p14:creationId xmlns:p14="http://schemas.microsoft.com/office/powerpoint/2010/main" val="941398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9</a:t>
            </a:fld>
            <a:endParaRPr lang="en-US" dirty="0"/>
          </a:p>
        </p:txBody>
      </p:sp>
    </p:spTree>
    <p:extLst>
      <p:ext uri="{BB962C8B-B14F-4D97-AF65-F5344CB8AC3E}">
        <p14:creationId xmlns:p14="http://schemas.microsoft.com/office/powerpoint/2010/main" val="69422312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93</a:t>
            </a:fld>
            <a:endParaRPr lang="en-US" dirty="0"/>
          </a:p>
        </p:txBody>
      </p:sp>
    </p:spTree>
    <p:extLst>
      <p:ext uri="{BB962C8B-B14F-4D97-AF65-F5344CB8AC3E}">
        <p14:creationId xmlns:p14="http://schemas.microsoft.com/office/powerpoint/2010/main" val="179920549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95</a:t>
            </a:fld>
            <a:endParaRPr lang="en-US" dirty="0"/>
          </a:p>
        </p:txBody>
      </p:sp>
    </p:spTree>
    <p:extLst>
      <p:ext uri="{BB962C8B-B14F-4D97-AF65-F5344CB8AC3E}">
        <p14:creationId xmlns:p14="http://schemas.microsoft.com/office/powerpoint/2010/main" val="1152648328"/>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97</a:t>
            </a:fld>
            <a:endParaRPr lang="en-US" dirty="0"/>
          </a:p>
        </p:txBody>
      </p:sp>
    </p:spTree>
    <p:extLst>
      <p:ext uri="{BB962C8B-B14F-4D97-AF65-F5344CB8AC3E}">
        <p14:creationId xmlns:p14="http://schemas.microsoft.com/office/powerpoint/2010/main" val="155582282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99</a:t>
            </a:fld>
            <a:endParaRPr lang="en-US" dirty="0"/>
          </a:p>
        </p:txBody>
      </p:sp>
    </p:spTree>
    <p:extLst>
      <p:ext uri="{BB962C8B-B14F-4D97-AF65-F5344CB8AC3E}">
        <p14:creationId xmlns:p14="http://schemas.microsoft.com/office/powerpoint/2010/main" val="1302119242"/>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101</a:t>
            </a:fld>
            <a:endParaRPr lang="en-US" dirty="0"/>
          </a:p>
        </p:txBody>
      </p:sp>
    </p:spTree>
    <p:extLst>
      <p:ext uri="{BB962C8B-B14F-4D97-AF65-F5344CB8AC3E}">
        <p14:creationId xmlns:p14="http://schemas.microsoft.com/office/powerpoint/2010/main" val="1898909035"/>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103</a:t>
            </a:fld>
            <a:endParaRPr lang="en-US" dirty="0"/>
          </a:p>
        </p:txBody>
      </p:sp>
    </p:spTree>
    <p:extLst>
      <p:ext uri="{BB962C8B-B14F-4D97-AF65-F5344CB8AC3E}">
        <p14:creationId xmlns:p14="http://schemas.microsoft.com/office/powerpoint/2010/main" val="1807966944"/>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105</a:t>
            </a:fld>
            <a:endParaRPr lang="en-US" dirty="0"/>
          </a:p>
        </p:txBody>
      </p:sp>
    </p:spTree>
    <p:extLst>
      <p:ext uri="{BB962C8B-B14F-4D97-AF65-F5344CB8AC3E}">
        <p14:creationId xmlns:p14="http://schemas.microsoft.com/office/powerpoint/2010/main" val="1395862167"/>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106</a:t>
            </a:fld>
            <a:endParaRPr lang="en-US" dirty="0"/>
          </a:p>
        </p:txBody>
      </p:sp>
    </p:spTree>
    <p:extLst>
      <p:ext uri="{BB962C8B-B14F-4D97-AF65-F5344CB8AC3E}">
        <p14:creationId xmlns:p14="http://schemas.microsoft.com/office/powerpoint/2010/main" val="606863803"/>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107</a:t>
            </a:fld>
            <a:endParaRPr lang="en-US" dirty="0"/>
          </a:p>
        </p:txBody>
      </p:sp>
    </p:spTree>
    <p:extLst>
      <p:ext uri="{BB962C8B-B14F-4D97-AF65-F5344CB8AC3E}">
        <p14:creationId xmlns:p14="http://schemas.microsoft.com/office/powerpoint/2010/main" val="2033126632"/>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108</a:t>
            </a:fld>
            <a:endParaRPr lang="en-US" dirty="0"/>
          </a:p>
        </p:txBody>
      </p:sp>
    </p:spTree>
    <p:extLst>
      <p:ext uri="{BB962C8B-B14F-4D97-AF65-F5344CB8AC3E}">
        <p14:creationId xmlns:p14="http://schemas.microsoft.com/office/powerpoint/2010/main" val="17206203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fontScale="55000" lnSpcReduction="20000"/>
          </a:bodyPr>
          <a:lstStyle/>
          <a:p>
            <a:r>
              <a:rPr lang="zh-TW" altLang="en-US" sz="1200" b="0" i="0" kern="1200" dirty="0">
                <a:solidFill>
                  <a:schemeClr val="tx1"/>
                </a:solidFill>
                <a:latin typeface="+mn-lt"/>
                <a:ea typeface="+mn-ea"/>
                <a:cs typeface="+mn-cs"/>
              </a:rPr>
              <a:t>有時要鑑別一個模型的好或壞，並不能簡單的看出來，所以我們需要用一些指標去判定它的好壞，也作為我們挑選模型的依據如果你稍微查一下有哪些指標，你就會發現指標多到讓人家眼花撩亂，一堆名詞就攤在那邊，讓人無從下手有一種常用的指標稱之為</a:t>
            </a:r>
            <a:r>
              <a:rPr lang="en-US" altLang="zh-TW" sz="1200" b="0" i="0" kern="1200" dirty="0">
                <a:solidFill>
                  <a:schemeClr val="tx1"/>
                </a:solidFill>
                <a:latin typeface="+mn-lt"/>
                <a:ea typeface="+mn-ea"/>
                <a:cs typeface="+mn-cs"/>
              </a:rPr>
              <a:t>Confusion Matrix</a:t>
            </a:r>
            <a:r>
              <a:rPr lang="zh-TW" altLang="en-US" sz="1200" b="0" i="0" kern="1200" dirty="0">
                <a:solidFill>
                  <a:schemeClr val="tx1"/>
                </a:solidFill>
                <a:latin typeface="+mn-lt"/>
                <a:ea typeface="+mn-ea"/>
                <a:cs typeface="+mn-cs"/>
              </a:rPr>
              <a:t>，這個命名很有趣，這個表格的確是很讓人感到很困惑啊！至少在看完這篇之前</a:t>
            </a:r>
            <a:r>
              <a:rPr lang="en-US" altLang="zh-TW" sz="1200" b="0" i="0" kern="1200" dirty="0">
                <a:solidFill>
                  <a:schemeClr val="tx1"/>
                </a:solidFill>
                <a:latin typeface="+mn-lt"/>
                <a:ea typeface="+mn-ea"/>
                <a:cs typeface="+mn-cs"/>
              </a:rPr>
              <a:t>Confusion Matrix</a:t>
            </a:r>
            <a:r>
              <a:rPr lang="zh-TW" altLang="en-US" sz="1200" b="0" i="0" kern="1200" dirty="0">
                <a:solidFill>
                  <a:schemeClr val="tx1"/>
                </a:solidFill>
                <a:latin typeface="+mn-lt"/>
                <a:ea typeface="+mn-ea"/>
                <a:cs typeface="+mn-cs"/>
              </a:rPr>
              <a:t>是用於分類問題的一種常用的指標，它衍生很多不同的指標，下面這張圖我將</a:t>
            </a:r>
            <a:r>
              <a:rPr lang="en-US" altLang="zh-TW" sz="1200" b="0" i="0" kern="1200" dirty="0">
                <a:solidFill>
                  <a:schemeClr val="tx1"/>
                </a:solidFill>
                <a:latin typeface="+mn-lt"/>
                <a:ea typeface="+mn-ea"/>
                <a:cs typeface="+mn-cs"/>
              </a:rPr>
              <a:t>Confusion Matrix</a:t>
            </a:r>
            <a:r>
              <a:rPr lang="zh-TW" altLang="en-US" sz="1200" b="0" i="0" kern="1200" dirty="0">
                <a:solidFill>
                  <a:schemeClr val="tx1"/>
                </a:solidFill>
                <a:latin typeface="+mn-lt"/>
                <a:ea typeface="+mn-ea"/>
                <a:cs typeface="+mn-cs"/>
              </a:rPr>
              <a:t>畫出來，並把一些比較重要的衍生指標給標出來</a:t>
            </a:r>
          </a:p>
          <a:p>
            <a:r>
              <a:rPr lang="zh-TW" altLang="en-US" sz="1200" b="0" i="0" kern="1200" dirty="0">
                <a:solidFill>
                  <a:schemeClr val="tx1"/>
                </a:solidFill>
                <a:latin typeface="+mn-lt"/>
                <a:ea typeface="+mn-ea"/>
                <a:cs typeface="+mn-cs"/>
              </a:rPr>
              <a:t>我猜想，你一定看得很模糊吧！沒關係我在這篇文章中會帶大家認識這個圖裡的各個名詞</a:t>
            </a:r>
          </a:p>
          <a:p>
            <a:r>
              <a:rPr lang="zh-TW" altLang="en-US" sz="1200" b="0" i="0" kern="1200" dirty="0">
                <a:solidFill>
                  <a:schemeClr val="tx1"/>
                </a:solidFill>
                <a:latin typeface="+mn-lt"/>
                <a:ea typeface="+mn-ea"/>
                <a:cs typeface="+mn-cs"/>
              </a:rPr>
              <a:t>一開始我們從下面這個表格開始講起，這個表格就是所謂的</a:t>
            </a:r>
            <a:r>
              <a:rPr lang="en-US" altLang="zh-TW" sz="1200" b="0" i="0" kern="1200" dirty="0">
                <a:solidFill>
                  <a:schemeClr val="tx1"/>
                </a:solidFill>
                <a:latin typeface="+mn-lt"/>
                <a:ea typeface="+mn-ea"/>
                <a:cs typeface="+mn-cs"/>
              </a:rPr>
              <a:t>Confusion Matrix</a:t>
            </a:r>
            <a:r>
              <a:rPr lang="zh-TW" altLang="en-US" sz="1200" b="0" i="0" kern="1200" dirty="0">
                <a:solidFill>
                  <a:schemeClr val="tx1"/>
                </a:solidFill>
                <a:latin typeface="+mn-lt"/>
                <a:ea typeface="+mn-ea"/>
                <a:cs typeface="+mn-cs"/>
              </a:rPr>
              <a:t>，這個表格兩欄代表實際情形正向或反向，兩列代表預測情形正向或反向，舉</a:t>
            </a:r>
            <a:r>
              <a:rPr lang="en-US" altLang="zh-TW" sz="1200" b="0" i="0" kern="1200" dirty="0" err="1">
                <a:solidFill>
                  <a:schemeClr val="tx1"/>
                </a:solidFill>
                <a:latin typeface="+mn-lt"/>
                <a:ea typeface="+mn-ea"/>
                <a:cs typeface="+mn-cs"/>
              </a:rPr>
              <a:t>iphone</a:t>
            </a:r>
            <a:r>
              <a:rPr lang="zh-TW" altLang="en-US" sz="1200" b="0" i="0" kern="1200" dirty="0">
                <a:solidFill>
                  <a:schemeClr val="tx1"/>
                </a:solidFill>
                <a:latin typeface="+mn-lt"/>
                <a:ea typeface="+mn-ea"/>
                <a:cs typeface="+mn-cs"/>
              </a:rPr>
              <a:t>當例子，</a:t>
            </a:r>
            <a:r>
              <a:rPr lang="en-US" altLang="zh-TW" sz="1200" b="0" i="0" kern="1200" dirty="0" err="1">
                <a:solidFill>
                  <a:schemeClr val="tx1"/>
                </a:solidFill>
                <a:latin typeface="+mn-lt"/>
                <a:ea typeface="+mn-ea"/>
                <a:cs typeface="+mn-cs"/>
              </a:rPr>
              <a:t>iphone</a:t>
            </a:r>
            <a:r>
              <a:rPr lang="zh-TW" altLang="en-US" sz="1200" b="0" i="0" kern="1200" dirty="0">
                <a:solidFill>
                  <a:schemeClr val="tx1"/>
                </a:solidFill>
                <a:latin typeface="+mn-lt"/>
                <a:ea typeface="+mn-ea"/>
                <a:cs typeface="+mn-cs"/>
              </a:rPr>
              <a:t>具有指紋識別解鎖系統，假如</a:t>
            </a:r>
            <a:r>
              <a:rPr lang="en-US" altLang="zh-TW" sz="1200" b="0" i="0" kern="1200" dirty="0" err="1">
                <a:solidFill>
                  <a:schemeClr val="tx1"/>
                </a:solidFill>
                <a:latin typeface="+mn-lt"/>
                <a:ea typeface="+mn-ea"/>
                <a:cs typeface="+mn-cs"/>
              </a:rPr>
              <a:t>iphone</a:t>
            </a:r>
            <a:r>
              <a:rPr lang="zh-TW" altLang="en-US" sz="1200" b="0" i="0" kern="1200" dirty="0">
                <a:solidFill>
                  <a:schemeClr val="tx1"/>
                </a:solidFill>
                <a:latin typeface="+mn-lt"/>
                <a:ea typeface="+mn-ea"/>
                <a:cs typeface="+mn-cs"/>
              </a:rPr>
              <a:t>判定這個指紋是屬於使用者的，它就會解鎖，如果今天你找個朋友來一起測試這個解鎖系統，如果是由你來按壓，而</a:t>
            </a:r>
            <a:r>
              <a:rPr lang="en-US" altLang="zh-TW" sz="1200" b="0" i="0" kern="1200" dirty="0" err="1">
                <a:solidFill>
                  <a:schemeClr val="tx1"/>
                </a:solidFill>
                <a:latin typeface="+mn-lt"/>
                <a:ea typeface="+mn-ea"/>
                <a:cs typeface="+mn-cs"/>
              </a:rPr>
              <a:t>iphone</a:t>
            </a:r>
            <a:r>
              <a:rPr lang="zh-TW" altLang="en-US" sz="1200" b="0" i="0" kern="1200" dirty="0">
                <a:solidFill>
                  <a:schemeClr val="tx1"/>
                </a:solidFill>
                <a:latin typeface="+mn-lt"/>
                <a:ea typeface="+mn-ea"/>
                <a:cs typeface="+mn-cs"/>
              </a:rPr>
              <a:t>也順利解鎖了，那這種情形就屬於左上角的情況，稱為</a:t>
            </a:r>
            <a:r>
              <a:rPr lang="en-US" altLang="zh-TW" sz="1200" b="0" i="0" kern="1200" dirty="0">
                <a:solidFill>
                  <a:schemeClr val="tx1"/>
                </a:solidFill>
                <a:latin typeface="+mn-lt"/>
                <a:ea typeface="+mn-ea"/>
                <a:cs typeface="+mn-cs"/>
              </a:rPr>
              <a:t>True Positive</a:t>
            </a:r>
            <a:r>
              <a:rPr lang="zh-TW" altLang="en-US" sz="1200" b="0" i="0" kern="1200" dirty="0">
                <a:solidFill>
                  <a:schemeClr val="tx1"/>
                </a:solidFill>
                <a:latin typeface="+mn-lt"/>
                <a:ea typeface="+mn-ea"/>
                <a:cs typeface="+mn-cs"/>
              </a:rPr>
              <a:t>，也就是「正確的正向預測」，如果不幸的你按壓</a:t>
            </a:r>
            <a:r>
              <a:rPr lang="en-US" altLang="zh-TW" sz="1200" b="0" i="0" kern="1200" dirty="0" err="1">
                <a:solidFill>
                  <a:schemeClr val="tx1"/>
                </a:solidFill>
                <a:latin typeface="+mn-lt"/>
                <a:ea typeface="+mn-ea"/>
                <a:cs typeface="+mn-cs"/>
              </a:rPr>
              <a:t>iphone</a:t>
            </a:r>
            <a:r>
              <a:rPr lang="zh-TW" altLang="en-US" sz="1200" b="0" i="0" kern="1200" dirty="0">
                <a:solidFill>
                  <a:schemeClr val="tx1"/>
                </a:solidFill>
                <a:latin typeface="+mn-lt"/>
                <a:ea typeface="+mn-ea"/>
                <a:cs typeface="+mn-cs"/>
              </a:rPr>
              <a:t>，結果</a:t>
            </a:r>
            <a:r>
              <a:rPr lang="en-US" altLang="zh-TW" sz="1200" b="0" i="0" kern="1200" dirty="0" err="1">
                <a:solidFill>
                  <a:schemeClr val="tx1"/>
                </a:solidFill>
                <a:latin typeface="+mn-lt"/>
                <a:ea typeface="+mn-ea"/>
                <a:cs typeface="+mn-cs"/>
              </a:rPr>
              <a:t>iphone</a:t>
            </a:r>
            <a:r>
              <a:rPr lang="zh-TW" altLang="en-US" sz="1200" b="0" i="0" kern="1200" dirty="0">
                <a:solidFill>
                  <a:schemeClr val="tx1"/>
                </a:solidFill>
                <a:latin typeface="+mn-lt"/>
                <a:ea typeface="+mn-ea"/>
                <a:cs typeface="+mn-cs"/>
              </a:rPr>
              <a:t>認不得你的指紋，這就是左下角的情況，稱為</a:t>
            </a:r>
            <a:r>
              <a:rPr lang="en-US" altLang="zh-TW" sz="1200" b="0" i="0" kern="1200" dirty="0">
                <a:solidFill>
                  <a:schemeClr val="tx1"/>
                </a:solidFill>
                <a:latin typeface="+mn-lt"/>
                <a:ea typeface="+mn-ea"/>
                <a:cs typeface="+mn-cs"/>
              </a:rPr>
              <a:t>False Negative</a:t>
            </a:r>
            <a:r>
              <a:rPr lang="zh-TW" altLang="en-US" sz="1200" b="0" i="0" kern="1200" dirty="0">
                <a:solidFill>
                  <a:schemeClr val="tx1"/>
                </a:solidFill>
                <a:latin typeface="+mn-lt"/>
                <a:ea typeface="+mn-ea"/>
                <a:cs typeface="+mn-cs"/>
              </a:rPr>
              <a:t>，也就是「錯誤的負向預測」，接下來換你朋友來按按看，正常情形你朋友的指紋應該沒辦法解鎖，這是右下角的情況，稱為</a:t>
            </a:r>
            <a:r>
              <a:rPr lang="en-US" altLang="zh-TW" sz="1200" b="0" i="0" kern="1200" dirty="0">
                <a:solidFill>
                  <a:schemeClr val="tx1"/>
                </a:solidFill>
                <a:latin typeface="+mn-lt"/>
                <a:ea typeface="+mn-ea"/>
                <a:cs typeface="+mn-cs"/>
              </a:rPr>
              <a:t>True Negative</a:t>
            </a:r>
            <a:r>
              <a:rPr lang="zh-TW" altLang="en-US" sz="1200" b="0" i="0" kern="1200" dirty="0">
                <a:solidFill>
                  <a:schemeClr val="tx1"/>
                </a:solidFill>
                <a:latin typeface="+mn-lt"/>
                <a:ea typeface="+mn-ea"/>
                <a:cs typeface="+mn-cs"/>
              </a:rPr>
              <a:t>，也就是「正確的負向預測」，如果令人意外的是你朋友把你的手機解鎖了，那你最好改成用密碼解鎖</a:t>
            </a:r>
            <a:r>
              <a:rPr lang="en-US" altLang="zh-TW" sz="1200" b="0" i="0" kern="1200" dirty="0">
                <a:solidFill>
                  <a:schemeClr val="tx1"/>
                </a:solidFill>
                <a:latin typeface="+mn-lt"/>
                <a:ea typeface="+mn-ea"/>
                <a:cs typeface="+mn-cs"/>
              </a:rPr>
              <a:t>...</a:t>
            </a:r>
            <a:r>
              <a:rPr lang="zh-TW" altLang="en-US" sz="1200" b="0" i="0" kern="1200" dirty="0">
                <a:solidFill>
                  <a:schemeClr val="tx1"/>
                </a:solidFill>
                <a:latin typeface="+mn-lt"/>
                <a:ea typeface="+mn-ea"/>
                <a:cs typeface="+mn-cs"/>
              </a:rPr>
              <a:t>，這種情況就是右上角的狀況，稱為</a:t>
            </a:r>
            <a:r>
              <a:rPr lang="en-US" altLang="zh-TW" sz="1200" b="0" i="0" kern="1200" dirty="0">
                <a:solidFill>
                  <a:schemeClr val="tx1"/>
                </a:solidFill>
                <a:latin typeface="+mn-lt"/>
                <a:ea typeface="+mn-ea"/>
                <a:cs typeface="+mn-cs"/>
              </a:rPr>
              <a:t>False Positive</a:t>
            </a:r>
            <a:r>
              <a:rPr lang="zh-TW" altLang="en-US" sz="1200" b="0" i="0" kern="1200" dirty="0">
                <a:solidFill>
                  <a:schemeClr val="tx1"/>
                </a:solidFill>
                <a:latin typeface="+mn-lt"/>
                <a:ea typeface="+mn-ea"/>
                <a:cs typeface="+mn-cs"/>
              </a:rPr>
              <a:t>，也就是「錯誤的正向預測」</a:t>
            </a:r>
          </a:p>
          <a:p>
            <a:r>
              <a:rPr lang="zh-TW" altLang="en-US" sz="1200" b="0" i="0" kern="1200" dirty="0">
                <a:solidFill>
                  <a:schemeClr val="tx1"/>
                </a:solidFill>
                <a:latin typeface="+mn-lt"/>
                <a:ea typeface="+mn-ea"/>
                <a:cs typeface="+mn-cs"/>
              </a:rPr>
              <a:t>從上面的描述，我們當然希望我們的模型</a:t>
            </a:r>
            <a:r>
              <a:rPr lang="en-US" altLang="zh-TW" sz="1200" b="0" i="0" kern="1200" dirty="0">
                <a:solidFill>
                  <a:schemeClr val="tx1"/>
                </a:solidFill>
                <a:latin typeface="+mn-lt"/>
                <a:ea typeface="+mn-ea"/>
                <a:cs typeface="+mn-cs"/>
              </a:rPr>
              <a:t>True Positive</a:t>
            </a:r>
            <a:r>
              <a:rPr lang="zh-TW" altLang="en-US" sz="1200" b="0" i="0" kern="1200" dirty="0">
                <a:solidFill>
                  <a:schemeClr val="tx1"/>
                </a:solidFill>
                <a:latin typeface="+mn-lt"/>
                <a:ea typeface="+mn-ea"/>
                <a:cs typeface="+mn-cs"/>
              </a:rPr>
              <a:t>和</a:t>
            </a:r>
            <a:r>
              <a:rPr lang="en-US" altLang="zh-TW" sz="1200" b="0" i="0" kern="1200" dirty="0">
                <a:solidFill>
                  <a:schemeClr val="tx1"/>
                </a:solidFill>
                <a:latin typeface="+mn-lt"/>
                <a:ea typeface="+mn-ea"/>
                <a:cs typeface="+mn-cs"/>
              </a:rPr>
              <a:t>True Negative</a:t>
            </a:r>
            <a:r>
              <a:rPr lang="zh-TW" altLang="en-US" sz="1200" b="0" i="0" kern="1200" dirty="0">
                <a:solidFill>
                  <a:schemeClr val="tx1"/>
                </a:solidFill>
                <a:latin typeface="+mn-lt"/>
                <a:ea typeface="+mn-ea"/>
                <a:cs typeface="+mn-cs"/>
              </a:rPr>
              <a:t>都可以多多出現，而</a:t>
            </a:r>
            <a:r>
              <a:rPr lang="en-US" altLang="zh-TW" sz="1200" b="0" i="0" kern="1200" dirty="0">
                <a:solidFill>
                  <a:schemeClr val="tx1"/>
                </a:solidFill>
                <a:latin typeface="+mn-lt"/>
                <a:ea typeface="+mn-ea"/>
                <a:cs typeface="+mn-cs"/>
              </a:rPr>
              <a:t>False Positive</a:t>
            </a:r>
            <a:r>
              <a:rPr lang="zh-TW" altLang="en-US" sz="1200" b="0" i="0" kern="1200" dirty="0">
                <a:solidFill>
                  <a:schemeClr val="tx1"/>
                </a:solidFill>
                <a:latin typeface="+mn-lt"/>
                <a:ea typeface="+mn-ea"/>
                <a:cs typeface="+mn-cs"/>
              </a:rPr>
              <a:t>和</a:t>
            </a:r>
            <a:r>
              <a:rPr lang="en-US" altLang="zh-TW" sz="1200" b="0" i="0" kern="1200" dirty="0">
                <a:solidFill>
                  <a:schemeClr val="tx1"/>
                </a:solidFill>
                <a:latin typeface="+mn-lt"/>
                <a:ea typeface="+mn-ea"/>
                <a:cs typeface="+mn-cs"/>
              </a:rPr>
              <a:t>False Negative</a:t>
            </a:r>
            <a:r>
              <a:rPr lang="zh-TW" altLang="en-US" sz="1200" b="0" i="0" kern="1200" dirty="0">
                <a:solidFill>
                  <a:schemeClr val="tx1"/>
                </a:solidFill>
                <a:latin typeface="+mn-lt"/>
                <a:ea typeface="+mn-ea"/>
                <a:cs typeface="+mn-cs"/>
              </a:rPr>
              <a:t>可以盡量不要出現，因此這兩種狀況就稱之為</a:t>
            </a:r>
            <a:r>
              <a:rPr lang="en-US" altLang="zh-TW" sz="1200" b="0" i="0" kern="1200" dirty="0">
                <a:solidFill>
                  <a:schemeClr val="tx1"/>
                </a:solidFill>
                <a:latin typeface="+mn-lt"/>
                <a:ea typeface="+mn-ea"/>
                <a:cs typeface="+mn-cs"/>
              </a:rPr>
              <a:t>Error</a:t>
            </a:r>
            <a:r>
              <a:rPr lang="zh-TW" altLang="en-US" sz="1200" b="0" i="0" kern="1200" dirty="0">
                <a:solidFill>
                  <a:schemeClr val="tx1"/>
                </a:solidFill>
                <a:latin typeface="+mn-lt"/>
                <a:ea typeface="+mn-ea"/>
                <a:cs typeface="+mn-cs"/>
              </a:rPr>
              <a:t>，又各自又命名為</a:t>
            </a:r>
            <a:r>
              <a:rPr lang="en-US" altLang="zh-TW" sz="1200" b="0" i="0" kern="1200" dirty="0">
                <a:solidFill>
                  <a:schemeClr val="tx1"/>
                </a:solidFill>
                <a:latin typeface="+mn-lt"/>
                <a:ea typeface="+mn-ea"/>
                <a:cs typeface="+mn-cs"/>
              </a:rPr>
              <a:t>Type I Error</a:t>
            </a:r>
            <a:r>
              <a:rPr lang="zh-TW" altLang="en-US" sz="1200" b="0" i="0" kern="1200" dirty="0">
                <a:solidFill>
                  <a:schemeClr val="tx1"/>
                </a:solidFill>
                <a:latin typeface="+mn-lt"/>
                <a:ea typeface="+mn-ea"/>
                <a:cs typeface="+mn-cs"/>
              </a:rPr>
              <a:t>和</a:t>
            </a:r>
            <a:r>
              <a:rPr lang="en-US" altLang="zh-TW" sz="1200" b="0" i="0" kern="1200" dirty="0">
                <a:solidFill>
                  <a:schemeClr val="tx1"/>
                </a:solidFill>
                <a:latin typeface="+mn-lt"/>
                <a:ea typeface="+mn-ea"/>
                <a:cs typeface="+mn-cs"/>
              </a:rPr>
              <a:t>Type II Error</a:t>
            </a:r>
            <a:r>
              <a:rPr lang="zh-TW" altLang="en-US" sz="1200" b="0" i="0" kern="1200" dirty="0">
                <a:solidFill>
                  <a:schemeClr val="tx1"/>
                </a:solidFill>
                <a:latin typeface="+mn-lt"/>
                <a:ea typeface="+mn-ea"/>
                <a:cs typeface="+mn-cs"/>
              </a:rPr>
              <a:t>，這兩種錯誤，錯的很不一樣，如果今天指紋辨識不是放在</a:t>
            </a:r>
            <a:r>
              <a:rPr lang="en-US" altLang="zh-TW" sz="1200" b="0" i="0" kern="1200" dirty="0" err="1">
                <a:solidFill>
                  <a:schemeClr val="tx1"/>
                </a:solidFill>
                <a:latin typeface="+mn-lt"/>
                <a:ea typeface="+mn-ea"/>
                <a:cs typeface="+mn-cs"/>
              </a:rPr>
              <a:t>iphone</a:t>
            </a:r>
            <a:r>
              <a:rPr lang="zh-TW" altLang="en-US" sz="1200" b="0" i="0" kern="1200" dirty="0">
                <a:solidFill>
                  <a:schemeClr val="tx1"/>
                </a:solidFill>
                <a:latin typeface="+mn-lt"/>
                <a:ea typeface="+mn-ea"/>
                <a:cs typeface="+mn-cs"/>
              </a:rPr>
              <a:t>，而是放在你家大門鎖上，那你最不希望發生哪類錯誤？當然是</a:t>
            </a:r>
            <a:r>
              <a:rPr lang="en-US" altLang="zh-TW" sz="1200" b="0" i="0" kern="1200" dirty="0">
                <a:solidFill>
                  <a:schemeClr val="tx1"/>
                </a:solidFill>
                <a:latin typeface="+mn-lt"/>
                <a:ea typeface="+mn-ea"/>
                <a:cs typeface="+mn-cs"/>
              </a:rPr>
              <a:t>Type I Error</a:t>
            </a:r>
            <a:r>
              <a:rPr lang="zh-TW" altLang="en-US" sz="1200" b="0" i="0" kern="1200" dirty="0">
                <a:solidFill>
                  <a:schemeClr val="tx1"/>
                </a:solidFill>
                <a:latin typeface="+mn-lt"/>
                <a:ea typeface="+mn-ea"/>
                <a:cs typeface="+mn-cs"/>
              </a:rPr>
              <a:t>，我寧可被關在門外進不去，也不要有陌生人可以進我家囉！但如果今天這個辨別系統是用在</a:t>
            </a:r>
            <a:r>
              <a:rPr lang="en-US" altLang="zh-TW" sz="1200" b="0" i="0" kern="1200" dirty="0">
                <a:solidFill>
                  <a:schemeClr val="tx1"/>
                </a:solidFill>
                <a:latin typeface="+mn-lt"/>
                <a:ea typeface="+mn-ea"/>
                <a:cs typeface="+mn-cs"/>
              </a:rPr>
              <a:t>Google</a:t>
            </a:r>
            <a:r>
              <a:rPr lang="zh-TW" altLang="en-US" sz="1200" b="0" i="0" kern="1200" dirty="0">
                <a:solidFill>
                  <a:schemeClr val="tx1"/>
                </a:solidFill>
                <a:latin typeface="+mn-lt"/>
                <a:ea typeface="+mn-ea"/>
                <a:cs typeface="+mn-cs"/>
              </a:rPr>
              <a:t>廣告，</a:t>
            </a:r>
            <a:r>
              <a:rPr lang="en-US" altLang="zh-TW" sz="1200" b="0" i="0" kern="1200" dirty="0">
                <a:solidFill>
                  <a:schemeClr val="tx1"/>
                </a:solidFill>
                <a:latin typeface="+mn-lt"/>
                <a:ea typeface="+mn-ea"/>
                <a:cs typeface="+mn-cs"/>
              </a:rPr>
              <a:t>Google Ad</a:t>
            </a:r>
            <a:r>
              <a:rPr lang="zh-TW" altLang="en-US" sz="1200" b="0" i="0" kern="1200" dirty="0">
                <a:solidFill>
                  <a:schemeClr val="tx1"/>
                </a:solidFill>
                <a:latin typeface="+mn-lt"/>
                <a:ea typeface="+mn-ea"/>
                <a:cs typeface="+mn-cs"/>
              </a:rPr>
              <a:t>會預測一個產品的潛在客戶，並做廣告投放，這個時候反而是較不希望</a:t>
            </a:r>
            <a:r>
              <a:rPr lang="en-US" altLang="zh-TW" sz="1200" b="0" i="0" kern="1200" dirty="0">
                <a:solidFill>
                  <a:schemeClr val="tx1"/>
                </a:solidFill>
                <a:latin typeface="+mn-lt"/>
                <a:ea typeface="+mn-ea"/>
                <a:cs typeface="+mn-cs"/>
              </a:rPr>
              <a:t>Type II Error</a:t>
            </a:r>
            <a:r>
              <a:rPr lang="zh-TW" altLang="en-US" sz="1200" b="0" i="0" kern="1200" dirty="0">
                <a:solidFill>
                  <a:schemeClr val="tx1"/>
                </a:solidFill>
                <a:latin typeface="+mn-lt"/>
                <a:ea typeface="+mn-ea"/>
                <a:cs typeface="+mn-cs"/>
              </a:rPr>
              <a:t>發生，寧可錯殺一百個也不要放過一個所以下次在建構你的模型時想想看你最不想要怎樣的錯誤，也許可以藉由放掉另外一種錯誤，來降低這個我們不希望發生的錯誤</a:t>
            </a:r>
          </a:p>
          <a:p>
            <a:r>
              <a:rPr lang="en-US" altLang="zh-TW" sz="1200" b="0" i="0" kern="1200" dirty="0">
                <a:solidFill>
                  <a:schemeClr val="tx1"/>
                </a:solidFill>
                <a:latin typeface="+mn-lt"/>
                <a:ea typeface="+mn-ea"/>
                <a:cs typeface="+mn-cs"/>
              </a:rPr>
              <a:t>Confusion Matrix</a:t>
            </a:r>
            <a:r>
              <a:rPr lang="zh-TW" altLang="en-US" sz="1200" b="0" i="0" kern="1200" dirty="0">
                <a:solidFill>
                  <a:schemeClr val="tx1"/>
                </a:solidFill>
                <a:latin typeface="+mn-lt"/>
                <a:ea typeface="+mn-ea"/>
                <a:cs typeface="+mn-cs"/>
              </a:rPr>
              <a:t>還有衍生很多形形色色的指標，我接下來就一一的介紹</a:t>
            </a:r>
          </a:p>
          <a:p>
            <a:r>
              <a:rPr lang="zh-TW" altLang="en-US" sz="1200" b="1" i="0" kern="1200" dirty="0">
                <a:solidFill>
                  <a:schemeClr val="tx1"/>
                </a:solidFill>
                <a:latin typeface="+mn-lt"/>
                <a:ea typeface="+mn-ea"/>
                <a:cs typeface="+mn-cs"/>
              </a:rPr>
              <a:t>我們把所有正確的情況，也就是</a:t>
            </a:r>
            <a:r>
              <a:rPr lang="en-US" altLang="zh-TW" sz="1200" b="1" i="0" kern="1200" dirty="0">
                <a:solidFill>
                  <a:schemeClr val="tx1"/>
                </a:solidFill>
                <a:latin typeface="+mn-lt"/>
                <a:ea typeface="+mn-ea"/>
                <a:cs typeface="+mn-cs"/>
              </a:rPr>
              <a:t>True Positive</a:t>
            </a:r>
            <a:r>
              <a:rPr lang="zh-TW" altLang="en-US" sz="1200" b="1" i="0" kern="1200" dirty="0">
                <a:solidFill>
                  <a:schemeClr val="tx1"/>
                </a:solidFill>
                <a:latin typeface="+mn-lt"/>
                <a:ea typeface="+mn-ea"/>
                <a:cs typeface="+mn-cs"/>
              </a:rPr>
              <a:t>和</a:t>
            </a:r>
            <a:r>
              <a:rPr lang="en-US" altLang="zh-TW" sz="1200" b="1" i="0" kern="1200" dirty="0">
                <a:solidFill>
                  <a:schemeClr val="tx1"/>
                </a:solidFill>
                <a:latin typeface="+mn-lt"/>
                <a:ea typeface="+mn-ea"/>
                <a:cs typeface="+mn-cs"/>
              </a:rPr>
              <a:t>True Negative</a:t>
            </a:r>
            <a:r>
              <a:rPr lang="zh-TW" altLang="en-US" sz="1200" b="1" i="0" kern="1200" dirty="0">
                <a:solidFill>
                  <a:schemeClr val="tx1"/>
                </a:solidFill>
                <a:latin typeface="+mn-lt"/>
                <a:ea typeface="+mn-ea"/>
                <a:cs typeface="+mn-cs"/>
              </a:rPr>
              <a:t>，把它加總起來除上所有情形個數，那就是</a:t>
            </a:r>
            <a:r>
              <a:rPr lang="en-US" altLang="zh-TW" sz="1200" b="1" i="0" kern="1200" dirty="0">
                <a:solidFill>
                  <a:schemeClr val="tx1"/>
                </a:solidFill>
                <a:latin typeface="+mn-lt"/>
                <a:ea typeface="+mn-ea"/>
                <a:cs typeface="+mn-cs"/>
              </a:rPr>
              <a:t>Accuracy</a:t>
            </a:r>
            <a:r>
              <a:rPr lang="zh-TW" altLang="en-US" sz="1200" b="1" i="0" kern="1200" dirty="0">
                <a:solidFill>
                  <a:schemeClr val="tx1"/>
                </a:solidFill>
                <a:latin typeface="+mn-lt"/>
                <a:ea typeface="+mn-ea"/>
                <a:cs typeface="+mn-cs"/>
              </a:rPr>
              <a:t>，這也是最常用的指標，但是在某些情形下這個指標會失效</a:t>
            </a:r>
            <a:r>
              <a:rPr lang="zh-TW" altLang="en-US" sz="1200" b="0" i="0" kern="1200" dirty="0">
                <a:solidFill>
                  <a:schemeClr val="tx1"/>
                </a:solidFill>
                <a:latin typeface="+mn-lt"/>
                <a:ea typeface="+mn-ea"/>
                <a:cs typeface="+mn-cs"/>
              </a:rPr>
              <a:t>，如果今天實際正向的例子很少，譬如有一個聊天機器人和</a:t>
            </a:r>
            <a:r>
              <a:rPr lang="en-US" altLang="zh-TW" sz="1200" b="0" i="0" kern="1200" dirty="0">
                <a:solidFill>
                  <a:schemeClr val="tx1"/>
                </a:solidFill>
                <a:latin typeface="+mn-lt"/>
                <a:ea typeface="+mn-ea"/>
                <a:cs typeface="+mn-cs"/>
              </a:rPr>
              <a:t>10000</a:t>
            </a:r>
            <a:r>
              <a:rPr lang="zh-TW" altLang="en-US" sz="1200" b="0" i="0" kern="1200" dirty="0">
                <a:solidFill>
                  <a:schemeClr val="tx1"/>
                </a:solidFill>
                <a:latin typeface="+mn-lt"/>
                <a:ea typeface="+mn-ea"/>
                <a:cs typeface="+mn-cs"/>
              </a:rPr>
              <a:t>個人長談，藉由談話，機器人會預測這些人未來會不會當上</a:t>
            </a:r>
            <a:r>
              <a:rPr lang="en-US" altLang="zh-TW" sz="1200" b="0" i="0" kern="1200" dirty="0">
                <a:solidFill>
                  <a:schemeClr val="tx1"/>
                </a:solidFill>
                <a:latin typeface="+mn-lt"/>
                <a:ea typeface="+mn-ea"/>
                <a:cs typeface="+mn-cs"/>
              </a:rPr>
              <a:t>CEO</a:t>
            </a:r>
            <a:r>
              <a:rPr lang="zh-TW" altLang="en-US" sz="1200" b="0" i="0" kern="1200" dirty="0">
                <a:solidFill>
                  <a:schemeClr val="tx1"/>
                </a:solidFill>
                <a:latin typeface="+mn-lt"/>
                <a:ea typeface="+mn-ea"/>
                <a:cs typeface="+mn-cs"/>
              </a:rPr>
              <a:t>，那我只要簡單一步來設計我的模型就可以使它</a:t>
            </a:r>
            <a:r>
              <a:rPr lang="en-US" altLang="zh-TW" sz="1200" b="0" i="0" kern="1200" dirty="0">
                <a:solidFill>
                  <a:schemeClr val="tx1"/>
                </a:solidFill>
                <a:latin typeface="+mn-lt"/>
                <a:ea typeface="+mn-ea"/>
                <a:cs typeface="+mn-cs"/>
              </a:rPr>
              <a:t>Accuracy</a:t>
            </a:r>
            <a:r>
              <a:rPr lang="zh-TW" altLang="en-US" sz="1200" b="0" i="0" kern="1200" dirty="0">
                <a:solidFill>
                  <a:schemeClr val="tx1"/>
                </a:solidFill>
                <a:latin typeface="+mn-lt"/>
                <a:ea typeface="+mn-ea"/>
                <a:cs typeface="+mn-cs"/>
              </a:rPr>
              <a:t>達到</a:t>
            </a:r>
            <a:r>
              <a:rPr lang="en-US" altLang="zh-TW" sz="1200" b="0" i="0" kern="1200" dirty="0">
                <a:solidFill>
                  <a:schemeClr val="tx1"/>
                </a:solidFill>
                <a:latin typeface="+mn-lt"/>
                <a:ea typeface="+mn-ea"/>
                <a:cs typeface="+mn-cs"/>
              </a:rPr>
              <a:t>99%</a:t>
            </a:r>
            <a:r>
              <a:rPr lang="zh-TW" altLang="en-US" sz="1200" b="0" i="0" kern="1200" dirty="0">
                <a:solidFill>
                  <a:schemeClr val="tx1"/>
                </a:solidFill>
                <a:latin typeface="+mn-lt"/>
                <a:ea typeface="+mn-ea"/>
                <a:cs typeface="+mn-cs"/>
              </a:rPr>
              <a:t>以上，那就是通通預測你不會當上</a:t>
            </a:r>
            <a:r>
              <a:rPr lang="en-US" altLang="zh-TW" sz="1200" b="0" i="0" kern="1200" dirty="0">
                <a:solidFill>
                  <a:schemeClr val="tx1"/>
                </a:solidFill>
                <a:latin typeface="+mn-lt"/>
                <a:ea typeface="+mn-ea"/>
                <a:cs typeface="+mn-cs"/>
              </a:rPr>
              <a:t>CEO</a:t>
            </a:r>
            <a:r>
              <a:rPr lang="zh-TW" altLang="en-US" sz="1200" b="0" i="0" kern="1200" dirty="0">
                <a:solidFill>
                  <a:schemeClr val="tx1"/>
                </a:solidFill>
                <a:latin typeface="+mn-lt"/>
                <a:ea typeface="+mn-ea"/>
                <a:cs typeface="+mn-cs"/>
              </a:rPr>
              <a:t>就好了，顯然我們需要別種指標來應對這種情況</a:t>
            </a:r>
          </a:p>
          <a:p>
            <a:r>
              <a:rPr lang="en-US" altLang="zh-TW" sz="1200" b="0" i="0" kern="1200" dirty="0">
                <a:solidFill>
                  <a:schemeClr val="tx1"/>
                </a:solidFill>
                <a:latin typeface="+mn-lt"/>
                <a:ea typeface="+mn-ea"/>
                <a:cs typeface="+mn-cs"/>
              </a:rPr>
              <a:t>Precision</a:t>
            </a:r>
            <a:r>
              <a:rPr lang="zh-TW" altLang="en-US" sz="1200" b="0" i="0" kern="1200" dirty="0">
                <a:solidFill>
                  <a:schemeClr val="tx1"/>
                </a:solidFill>
                <a:latin typeface="+mn-lt"/>
                <a:ea typeface="+mn-ea"/>
                <a:cs typeface="+mn-cs"/>
              </a:rPr>
              <a:t>（準確率）和</a:t>
            </a:r>
            <a:r>
              <a:rPr lang="en-US" altLang="zh-TW" sz="1200" b="0" i="0" kern="1200" dirty="0">
                <a:solidFill>
                  <a:schemeClr val="tx1"/>
                </a:solidFill>
                <a:latin typeface="+mn-lt"/>
                <a:ea typeface="+mn-ea"/>
                <a:cs typeface="+mn-cs"/>
              </a:rPr>
              <a:t>Recall</a:t>
            </a:r>
            <a:r>
              <a:rPr lang="zh-TW" altLang="en-US" sz="1200" b="0" i="0" kern="1200" dirty="0">
                <a:solidFill>
                  <a:schemeClr val="tx1"/>
                </a:solidFill>
                <a:latin typeface="+mn-lt"/>
                <a:ea typeface="+mn-ea"/>
                <a:cs typeface="+mn-cs"/>
              </a:rPr>
              <a:t>（召回率）這個時候就派上用場了，</a:t>
            </a:r>
            <a:r>
              <a:rPr lang="en-US" altLang="zh-TW" sz="1200" b="0" i="0" kern="1200" dirty="0">
                <a:solidFill>
                  <a:schemeClr val="tx1"/>
                </a:solidFill>
                <a:latin typeface="+mn-lt"/>
                <a:ea typeface="+mn-ea"/>
                <a:cs typeface="+mn-cs"/>
              </a:rPr>
              <a:t>Precision</a:t>
            </a:r>
            <a:r>
              <a:rPr lang="zh-TW" altLang="en-US" sz="1200" b="0" i="0" kern="1200" dirty="0">
                <a:solidFill>
                  <a:schemeClr val="tx1"/>
                </a:solidFill>
                <a:latin typeface="+mn-lt"/>
                <a:ea typeface="+mn-ea"/>
                <a:cs typeface="+mn-cs"/>
              </a:rPr>
              <a:t>和</a:t>
            </a:r>
            <a:r>
              <a:rPr lang="en-US" altLang="zh-TW" sz="1200" b="0" i="0" kern="1200" dirty="0">
                <a:solidFill>
                  <a:schemeClr val="tx1"/>
                </a:solidFill>
                <a:latin typeface="+mn-lt"/>
                <a:ea typeface="+mn-ea"/>
                <a:cs typeface="+mn-cs"/>
              </a:rPr>
              <a:t>Recall</a:t>
            </a:r>
            <a:r>
              <a:rPr lang="zh-TW" altLang="en-US" sz="1200" b="0" i="0" kern="1200" dirty="0">
                <a:solidFill>
                  <a:schemeClr val="tx1"/>
                </a:solidFill>
                <a:latin typeface="+mn-lt"/>
                <a:ea typeface="+mn-ea"/>
                <a:cs typeface="+mn-cs"/>
              </a:rPr>
              <a:t>同時關注的都是</a:t>
            </a:r>
            <a:r>
              <a:rPr lang="en-US" altLang="zh-TW" sz="1200" b="0" i="0" kern="1200" dirty="0">
                <a:solidFill>
                  <a:schemeClr val="tx1"/>
                </a:solidFill>
                <a:latin typeface="+mn-lt"/>
                <a:ea typeface="+mn-ea"/>
                <a:cs typeface="+mn-cs"/>
              </a:rPr>
              <a:t>True Positive</a:t>
            </a:r>
            <a:r>
              <a:rPr lang="zh-TW" altLang="en-US" sz="1200" b="0" i="0" kern="1200" dirty="0">
                <a:solidFill>
                  <a:schemeClr val="tx1"/>
                </a:solidFill>
                <a:latin typeface="+mn-lt"/>
                <a:ea typeface="+mn-ea"/>
                <a:cs typeface="+mn-cs"/>
              </a:rPr>
              <a:t>（都在分子），但是角度不一樣，</a:t>
            </a:r>
            <a:r>
              <a:rPr lang="en-US" altLang="zh-TW" sz="1200" b="1" i="0" kern="1200" dirty="0">
                <a:solidFill>
                  <a:schemeClr val="tx1"/>
                </a:solidFill>
                <a:latin typeface="+mn-lt"/>
                <a:ea typeface="+mn-ea"/>
                <a:cs typeface="+mn-cs"/>
              </a:rPr>
              <a:t>Precision</a:t>
            </a:r>
            <a:r>
              <a:rPr lang="zh-TW" altLang="en-US" sz="1200" b="1" i="0" kern="1200" dirty="0">
                <a:solidFill>
                  <a:schemeClr val="tx1"/>
                </a:solidFill>
                <a:latin typeface="+mn-lt"/>
                <a:ea typeface="+mn-ea"/>
                <a:cs typeface="+mn-cs"/>
              </a:rPr>
              <a:t>看的是在預測正向的情形下，實際的「精準度」是多少，而</a:t>
            </a:r>
            <a:r>
              <a:rPr lang="en-US" altLang="zh-TW" sz="1200" b="1" i="0" kern="1200" dirty="0">
                <a:solidFill>
                  <a:schemeClr val="tx1"/>
                </a:solidFill>
                <a:latin typeface="+mn-lt"/>
                <a:ea typeface="+mn-ea"/>
                <a:cs typeface="+mn-cs"/>
              </a:rPr>
              <a:t>Recall</a:t>
            </a:r>
            <a:r>
              <a:rPr lang="zh-TW" altLang="en-US" sz="1200" b="1" i="0" kern="1200" dirty="0">
                <a:solidFill>
                  <a:schemeClr val="tx1"/>
                </a:solidFill>
                <a:latin typeface="+mn-lt"/>
                <a:ea typeface="+mn-ea"/>
                <a:cs typeface="+mn-cs"/>
              </a:rPr>
              <a:t>則是看在實際情形為正向的狀況下，預測「能召回多少」正向的答案</a:t>
            </a:r>
            <a:r>
              <a:rPr lang="zh-TW" altLang="en-US" sz="1200" b="0" i="0" kern="1200" dirty="0">
                <a:solidFill>
                  <a:schemeClr val="tx1"/>
                </a:solidFill>
                <a:latin typeface="+mn-lt"/>
                <a:ea typeface="+mn-ea"/>
                <a:cs typeface="+mn-cs"/>
              </a:rPr>
              <a:t>一樣的，如果是門禁系統，我們希望</a:t>
            </a:r>
            <a:r>
              <a:rPr lang="en-US" altLang="zh-TW" sz="1200" b="0" i="0" kern="1200" dirty="0">
                <a:solidFill>
                  <a:schemeClr val="tx1"/>
                </a:solidFill>
                <a:latin typeface="+mn-lt"/>
                <a:ea typeface="+mn-ea"/>
                <a:cs typeface="+mn-cs"/>
              </a:rPr>
              <a:t>Precision</a:t>
            </a:r>
            <a:r>
              <a:rPr lang="zh-TW" altLang="en-US" sz="1200" b="0" i="0" kern="1200" dirty="0">
                <a:solidFill>
                  <a:schemeClr val="tx1"/>
                </a:solidFill>
                <a:latin typeface="+mn-lt"/>
                <a:ea typeface="+mn-ea"/>
                <a:cs typeface="+mn-cs"/>
              </a:rPr>
              <a:t>可以很高，</a:t>
            </a:r>
            <a:r>
              <a:rPr lang="en-US" altLang="zh-TW" sz="1200" b="0" i="0" kern="1200" dirty="0">
                <a:solidFill>
                  <a:schemeClr val="tx1"/>
                </a:solidFill>
                <a:latin typeface="+mn-lt"/>
                <a:ea typeface="+mn-ea"/>
                <a:cs typeface="+mn-cs"/>
              </a:rPr>
              <a:t>Recall</a:t>
            </a:r>
            <a:r>
              <a:rPr lang="zh-TW" altLang="en-US" sz="1200" b="0" i="0" kern="1200" dirty="0">
                <a:solidFill>
                  <a:schemeClr val="tx1"/>
                </a:solidFill>
                <a:latin typeface="+mn-lt"/>
                <a:ea typeface="+mn-ea"/>
                <a:cs typeface="+mn-cs"/>
              </a:rPr>
              <a:t>就相較比較不重要，如果是廣告投放，則</a:t>
            </a:r>
            <a:r>
              <a:rPr lang="en-US" altLang="zh-TW" sz="1200" b="0" i="0" kern="1200" dirty="0">
                <a:solidFill>
                  <a:schemeClr val="tx1"/>
                </a:solidFill>
                <a:latin typeface="+mn-lt"/>
                <a:ea typeface="+mn-ea"/>
                <a:cs typeface="+mn-cs"/>
              </a:rPr>
              <a:t>Recall</a:t>
            </a:r>
            <a:r>
              <a:rPr lang="zh-TW" altLang="en-US" sz="1200" b="0" i="0" kern="1200" dirty="0">
                <a:solidFill>
                  <a:schemeClr val="tx1"/>
                </a:solidFill>
                <a:latin typeface="+mn-lt"/>
                <a:ea typeface="+mn-ea"/>
                <a:cs typeface="+mn-cs"/>
              </a:rPr>
              <a:t>很重要，越大越好，</a:t>
            </a:r>
            <a:r>
              <a:rPr lang="en-US" altLang="zh-TW" sz="1200" b="0" i="0" kern="1200" dirty="0">
                <a:solidFill>
                  <a:schemeClr val="tx1"/>
                </a:solidFill>
                <a:latin typeface="+mn-lt"/>
                <a:ea typeface="+mn-ea"/>
                <a:cs typeface="+mn-cs"/>
              </a:rPr>
              <a:t>Precision</a:t>
            </a:r>
            <a:r>
              <a:rPr lang="zh-TW" altLang="en-US" sz="1200" b="0" i="0" kern="1200" dirty="0">
                <a:solidFill>
                  <a:schemeClr val="tx1"/>
                </a:solidFill>
                <a:latin typeface="+mn-lt"/>
                <a:ea typeface="+mn-ea"/>
                <a:cs typeface="+mn-cs"/>
              </a:rPr>
              <a:t>就顯得沒這麼重要了</a:t>
            </a:r>
            <a:r>
              <a:rPr lang="en-US" altLang="zh-TW" sz="1200" b="1" i="0" kern="1200" dirty="0">
                <a:solidFill>
                  <a:schemeClr val="tx1"/>
                </a:solidFill>
                <a:latin typeface="+mn-lt"/>
                <a:ea typeface="+mn-ea"/>
                <a:cs typeface="+mn-cs"/>
              </a:rPr>
              <a:t>Precision</a:t>
            </a:r>
            <a:r>
              <a:rPr lang="zh-TW" altLang="en-US" sz="1200" b="1" i="0" kern="1200" dirty="0">
                <a:solidFill>
                  <a:schemeClr val="tx1"/>
                </a:solidFill>
                <a:latin typeface="+mn-lt"/>
                <a:ea typeface="+mn-ea"/>
                <a:cs typeface="+mn-cs"/>
              </a:rPr>
              <a:t>和</a:t>
            </a:r>
            <a:r>
              <a:rPr lang="en-US" altLang="zh-TW" sz="1200" b="1" i="0" kern="1200" dirty="0">
                <a:solidFill>
                  <a:schemeClr val="tx1"/>
                </a:solidFill>
                <a:latin typeface="+mn-lt"/>
                <a:ea typeface="+mn-ea"/>
                <a:cs typeface="+mn-cs"/>
              </a:rPr>
              <a:t>Recall</a:t>
            </a:r>
            <a:r>
              <a:rPr lang="zh-TW" altLang="en-US" sz="1200" b="1" i="0" kern="1200" dirty="0">
                <a:solidFill>
                  <a:schemeClr val="tx1"/>
                </a:solidFill>
                <a:latin typeface="+mn-lt"/>
                <a:ea typeface="+mn-ea"/>
                <a:cs typeface="+mn-cs"/>
              </a:rPr>
              <a:t>都不去考慮</a:t>
            </a:r>
            <a:r>
              <a:rPr lang="en-US" altLang="zh-TW" sz="1200" b="1" i="0" kern="1200" dirty="0">
                <a:solidFill>
                  <a:schemeClr val="tx1"/>
                </a:solidFill>
                <a:latin typeface="+mn-lt"/>
                <a:ea typeface="+mn-ea"/>
                <a:cs typeface="+mn-cs"/>
              </a:rPr>
              <a:t>True Negative</a:t>
            </a:r>
            <a:r>
              <a:rPr lang="zh-TW" altLang="en-US" sz="1200" b="0" i="0" kern="1200" dirty="0">
                <a:solidFill>
                  <a:schemeClr val="tx1"/>
                </a:solidFill>
                <a:latin typeface="+mn-lt"/>
                <a:ea typeface="+mn-ea"/>
                <a:cs typeface="+mn-cs"/>
              </a:rPr>
              <a:t>，以上面</a:t>
            </a:r>
            <a:r>
              <a:rPr lang="en-US" altLang="zh-TW" sz="1200" b="0" i="0" kern="1200" dirty="0">
                <a:solidFill>
                  <a:schemeClr val="tx1"/>
                </a:solidFill>
                <a:latin typeface="+mn-lt"/>
                <a:ea typeface="+mn-ea"/>
                <a:cs typeface="+mn-cs"/>
              </a:rPr>
              <a:t>CEO</a:t>
            </a:r>
            <a:r>
              <a:rPr lang="zh-TW" altLang="en-US" sz="1200" b="0" i="0" kern="1200" dirty="0">
                <a:solidFill>
                  <a:schemeClr val="tx1"/>
                </a:solidFill>
                <a:latin typeface="+mn-lt"/>
                <a:ea typeface="+mn-ea"/>
                <a:cs typeface="+mn-cs"/>
              </a:rPr>
              <a:t>的例子，大部分的人都不會當上</a:t>
            </a:r>
            <a:r>
              <a:rPr lang="en-US" altLang="zh-TW" sz="1200" b="0" i="0" kern="1200" dirty="0">
                <a:solidFill>
                  <a:schemeClr val="tx1"/>
                </a:solidFill>
                <a:latin typeface="+mn-lt"/>
                <a:ea typeface="+mn-ea"/>
                <a:cs typeface="+mn-cs"/>
              </a:rPr>
              <a:t>CEO</a:t>
            </a:r>
            <a:r>
              <a:rPr lang="zh-TW" altLang="en-US" sz="1200" b="0" i="0" kern="1200" dirty="0">
                <a:solidFill>
                  <a:schemeClr val="tx1"/>
                </a:solidFill>
                <a:latin typeface="+mn-lt"/>
                <a:ea typeface="+mn-ea"/>
                <a:cs typeface="+mn-cs"/>
              </a:rPr>
              <a:t>，所以預測這一塊並不是那麼重要，反而我們應該關心的是應該當上</a:t>
            </a:r>
            <a:r>
              <a:rPr lang="en-US" altLang="zh-TW" sz="1200" b="0" i="0" kern="1200" dirty="0">
                <a:solidFill>
                  <a:schemeClr val="tx1"/>
                </a:solidFill>
                <a:latin typeface="+mn-lt"/>
                <a:ea typeface="+mn-ea"/>
                <a:cs typeface="+mn-cs"/>
              </a:rPr>
              <a:t>CEO</a:t>
            </a:r>
            <a:r>
              <a:rPr lang="zh-TW" altLang="en-US" sz="1200" b="0" i="0" kern="1200" dirty="0">
                <a:solidFill>
                  <a:schemeClr val="tx1"/>
                </a:solidFill>
                <a:latin typeface="+mn-lt"/>
                <a:ea typeface="+mn-ea"/>
                <a:cs typeface="+mn-cs"/>
              </a:rPr>
              <a:t>的沒被預測到，以及沒當上</a:t>
            </a:r>
            <a:r>
              <a:rPr lang="en-US" altLang="zh-TW" sz="1200" b="0" i="0" kern="1200" dirty="0">
                <a:solidFill>
                  <a:schemeClr val="tx1"/>
                </a:solidFill>
                <a:latin typeface="+mn-lt"/>
                <a:ea typeface="+mn-ea"/>
                <a:cs typeface="+mn-cs"/>
              </a:rPr>
              <a:t>CEO</a:t>
            </a:r>
            <a:r>
              <a:rPr lang="zh-TW" altLang="en-US" sz="1200" b="0" i="0" kern="1200" dirty="0">
                <a:solidFill>
                  <a:schemeClr val="tx1"/>
                </a:solidFill>
                <a:latin typeface="+mn-lt"/>
                <a:ea typeface="+mn-ea"/>
                <a:cs typeface="+mn-cs"/>
              </a:rPr>
              <a:t>的卻被預測到了的兩種情形</a:t>
            </a:r>
          </a:p>
          <a:p>
            <a:r>
              <a:rPr lang="zh-TW" altLang="en-US" sz="1200" b="0" i="0" kern="1200" dirty="0">
                <a:solidFill>
                  <a:schemeClr val="tx1"/>
                </a:solidFill>
                <a:latin typeface="+mn-lt"/>
                <a:ea typeface="+mn-ea"/>
                <a:cs typeface="+mn-cs"/>
              </a:rPr>
              <a:t>如果今天我覺得</a:t>
            </a:r>
            <a:r>
              <a:rPr lang="en-US" altLang="zh-TW" sz="1200" b="0" i="0" kern="1200" dirty="0">
                <a:solidFill>
                  <a:schemeClr val="tx1"/>
                </a:solidFill>
                <a:latin typeface="+mn-lt"/>
                <a:ea typeface="+mn-ea"/>
                <a:cs typeface="+mn-cs"/>
              </a:rPr>
              <a:t>Precision</a:t>
            </a:r>
            <a:r>
              <a:rPr lang="zh-TW" altLang="en-US" sz="1200" b="0" i="0" kern="1200" dirty="0">
                <a:solidFill>
                  <a:schemeClr val="tx1"/>
                </a:solidFill>
                <a:latin typeface="+mn-lt"/>
                <a:ea typeface="+mn-ea"/>
                <a:cs typeface="+mn-cs"/>
              </a:rPr>
              <a:t>和</a:t>
            </a:r>
            <a:r>
              <a:rPr lang="en-US" altLang="zh-TW" sz="1200" b="0" i="0" kern="1200" dirty="0">
                <a:solidFill>
                  <a:schemeClr val="tx1"/>
                </a:solidFill>
                <a:latin typeface="+mn-lt"/>
                <a:ea typeface="+mn-ea"/>
                <a:cs typeface="+mn-cs"/>
              </a:rPr>
              <a:t>Recall</a:t>
            </a:r>
            <a:r>
              <a:rPr lang="zh-TW" altLang="en-US" sz="1200" b="0" i="0" kern="1200" dirty="0">
                <a:solidFill>
                  <a:schemeClr val="tx1"/>
                </a:solidFill>
                <a:latin typeface="+mn-lt"/>
                <a:ea typeface="+mn-ea"/>
                <a:cs typeface="+mn-cs"/>
              </a:rPr>
              <a:t>都同等重要，我想要用一個指標來統合標誌它，這就是</a:t>
            </a:r>
            <a:r>
              <a:rPr lang="en-US" altLang="zh-TW" sz="1200" b="0" i="0" kern="1200" dirty="0">
                <a:solidFill>
                  <a:schemeClr val="tx1"/>
                </a:solidFill>
                <a:latin typeface="+mn-lt"/>
                <a:ea typeface="+mn-ea"/>
                <a:cs typeface="+mn-cs"/>
              </a:rPr>
              <a:t>F1 Score</a:t>
            </a:r>
            <a:r>
              <a:rPr lang="zh-TW" altLang="en-US" sz="1200" b="0" i="0" kern="1200" dirty="0">
                <a:solidFill>
                  <a:schemeClr val="tx1"/>
                </a:solidFill>
                <a:latin typeface="+mn-lt"/>
                <a:ea typeface="+mn-ea"/>
                <a:cs typeface="+mn-cs"/>
              </a:rPr>
              <a:t>或稱</a:t>
            </a:r>
            <a:r>
              <a:rPr lang="en-US" altLang="zh-TW" sz="1200" b="0" i="0" kern="1200" dirty="0">
                <a:solidFill>
                  <a:schemeClr val="tx1"/>
                </a:solidFill>
                <a:latin typeface="+mn-lt"/>
                <a:ea typeface="+mn-ea"/>
                <a:cs typeface="+mn-cs"/>
              </a:rPr>
              <a:t>F1 Measure</a:t>
            </a:r>
            <a:r>
              <a:rPr lang="zh-TW" altLang="en-US" sz="1200" b="0" i="0" kern="1200" dirty="0">
                <a:solidFill>
                  <a:schemeClr val="tx1"/>
                </a:solidFill>
                <a:latin typeface="+mn-lt"/>
                <a:ea typeface="+mn-ea"/>
                <a:cs typeface="+mn-cs"/>
              </a:rPr>
              <a:t>，它是</a:t>
            </a:r>
            <a:r>
              <a:rPr lang="en-US" altLang="zh-TW" sz="1200" b="0" i="0" kern="1200" dirty="0">
                <a:solidFill>
                  <a:schemeClr val="tx1"/>
                </a:solidFill>
                <a:latin typeface="+mn-lt"/>
                <a:ea typeface="+mn-ea"/>
                <a:cs typeface="+mn-cs"/>
              </a:rPr>
              <a:t>F Measure</a:t>
            </a:r>
            <a:r>
              <a:rPr lang="zh-TW" altLang="en-US" sz="1200" b="0" i="0" kern="1200" dirty="0">
                <a:solidFill>
                  <a:schemeClr val="tx1"/>
                </a:solidFill>
                <a:latin typeface="+mn-lt"/>
                <a:ea typeface="+mn-ea"/>
                <a:cs typeface="+mn-cs"/>
              </a:rPr>
              <a:t>的一個特例，當</a:t>
            </a:r>
            <a:r>
              <a:rPr lang="en-US" altLang="zh-TW" sz="1200" b="0" i="0" kern="1200" dirty="0" err="1">
                <a:solidFill>
                  <a:schemeClr val="tx1"/>
                </a:solidFill>
                <a:latin typeface="+mn-lt"/>
                <a:ea typeface="+mn-ea"/>
                <a:cs typeface="+mn-cs"/>
              </a:rPr>
              <a:t>belta</a:t>
            </a:r>
            <a:r>
              <a:rPr lang="en-US" altLang="zh-TW" sz="1200" b="0" i="0" kern="1200" dirty="0">
                <a:solidFill>
                  <a:schemeClr val="tx1"/>
                </a:solidFill>
                <a:latin typeface="+mn-lt"/>
                <a:ea typeface="+mn-ea"/>
                <a:cs typeface="+mn-cs"/>
              </a:rPr>
              <a:t>=1</a:t>
            </a:r>
            <a:r>
              <a:rPr lang="zh-TW" altLang="en-US" sz="1200" b="0" i="0" kern="1200" dirty="0">
                <a:solidFill>
                  <a:schemeClr val="tx1"/>
                </a:solidFill>
                <a:latin typeface="+mn-lt"/>
                <a:ea typeface="+mn-ea"/>
                <a:cs typeface="+mn-cs"/>
              </a:rPr>
              <a:t>時就是</a:t>
            </a:r>
            <a:r>
              <a:rPr lang="en-US" altLang="zh-TW" sz="1200" b="0" i="0" kern="1200" dirty="0">
                <a:solidFill>
                  <a:schemeClr val="tx1"/>
                </a:solidFill>
                <a:latin typeface="+mn-lt"/>
                <a:ea typeface="+mn-ea"/>
                <a:cs typeface="+mn-cs"/>
              </a:rPr>
              <a:t>F1 Measure</a:t>
            </a:r>
            <a:r>
              <a:rPr lang="zh-TW" altLang="en-US" sz="1200" b="0" i="0" kern="1200" dirty="0">
                <a:solidFill>
                  <a:schemeClr val="tx1"/>
                </a:solidFill>
                <a:latin typeface="+mn-lt"/>
                <a:ea typeface="+mn-ea"/>
                <a:cs typeface="+mn-cs"/>
              </a:rPr>
              <a:t>，代表</a:t>
            </a:r>
            <a:r>
              <a:rPr lang="en-US" altLang="zh-TW" sz="1200" b="0" i="0" kern="1200" dirty="0">
                <a:solidFill>
                  <a:schemeClr val="tx1"/>
                </a:solidFill>
                <a:latin typeface="+mn-lt"/>
                <a:ea typeface="+mn-ea"/>
                <a:cs typeface="+mn-cs"/>
              </a:rPr>
              <a:t>Precision</a:t>
            </a:r>
            <a:r>
              <a:rPr lang="zh-TW" altLang="en-US" sz="1200" b="0" i="0" kern="1200" dirty="0">
                <a:solidFill>
                  <a:schemeClr val="tx1"/>
                </a:solidFill>
                <a:latin typeface="+mn-lt"/>
                <a:ea typeface="+mn-ea"/>
                <a:cs typeface="+mn-cs"/>
              </a:rPr>
              <a:t>和</a:t>
            </a:r>
            <a:r>
              <a:rPr lang="en-US" altLang="zh-TW" sz="1200" b="0" i="0" kern="1200" dirty="0">
                <a:solidFill>
                  <a:schemeClr val="tx1"/>
                </a:solidFill>
                <a:latin typeface="+mn-lt"/>
                <a:ea typeface="+mn-ea"/>
                <a:cs typeface="+mn-cs"/>
              </a:rPr>
              <a:t>Recall</a:t>
            </a:r>
            <a:r>
              <a:rPr lang="zh-TW" altLang="en-US" sz="1200" b="0" i="0" kern="1200" dirty="0">
                <a:solidFill>
                  <a:schemeClr val="tx1"/>
                </a:solidFill>
                <a:latin typeface="+mn-lt"/>
                <a:ea typeface="+mn-ea"/>
                <a:cs typeface="+mn-cs"/>
              </a:rPr>
              <a:t>都同等重要，那如果我希望多看中一點</a:t>
            </a:r>
            <a:r>
              <a:rPr lang="en-US" altLang="zh-TW" sz="1200" b="0" i="0" kern="1200" dirty="0">
                <a:solidFill>
                  <a:schemeClr val="tx1"/>
                </a:solidFill>
                <a:latin typeface="+mn-lt"/>
                <a:ea typeface="+mn-ea"/>
                <a:cs typeface="+mn-cs"/>
              </a:rPr>
              <a:t>Precision</a:t>
            </a:r>
            <a:r>
              <a:rPr lang="zh-TW" altLang="en-US" sz="1200" b="0" i="0" kern="1200" dirty="0">
                <a:solidFill>
                  <a:schemeClr val="tx1"/>
                </a:solidFill>
                <a:latin typeface="+mn-lt"/>
                <a:ea typeface="+mn-ea"/>
                <a:cs typeface="+mn-cs"/>
              </a:rPr>
              <a:t>，那</a:t>
            </a:r>
            <a:r>
              <a:rPr lang="en-US" altLang="zh-TW" sz="1200" b="0" i="0" u="none" strike="noStrike" kern="1200" dirty="0" err="1">
                <a:solidFill>
                  <a:schemeClr val="tx1"/>
                </a:solidFill>
                <a:latin typeface="+mn-lt"/>
                <a:ea typeface="+mn-ea"/>
                <a:cs typeface="+mn-cs"/>
              </a:rPr>
              <a:t>beltabelta</a:t>
            </a:r>
            <a:r>
              <a:rPr lang="zh-TW" altLang="en-US" sz="1200" b="0" i="0" kern="1200" dirty="0">
                <a:solidFill>
                  <a:schemeClr val="tx1"/>
                </a:solidFill>
                <a:latin typeface="+mn-lt"/>
                <a:ea typeface="+mn-ea"/>
                <a:cs typeface="+mn-cs"/>
              </a:rPr>
              <a:t>就可以選擇小一點，當</a:t>
            </a:r>
            <a:r>
              <a:rPr lang="en-US" altLang="zh-TW" sz="1200" b="0" i="0" u="none" strike="noStrike" kern="1200" dirty="0" err="1">
                <a:solidFill>
                  <a:schemeClr val="tx1"/>
                </a:solidFill>
                <a:latin typeface="+mn-lt"/>
                <a:ea typeface="+mn-ea"/>
                <a:cs typeface="+mn-cs"/>
              </a:rPr>
              <a:t>belta</a:t>
            </a:r>
            <a:r>
              <a:rPr lang="en-US" altLang="zh-TW" sz="1200" b="0" i="0" u="none" strike="noStrike" kern="1200" dirty="0">
                <a:solidFill>
                  <a:schemeClr val="tx1"/>
                </a:solidFill>
                <a:latin typeface="+mn-lt"/>
                <a:ea typeface="+mn-ea"/>
                <a:cs typeface="+mn-cs"/>
              </a:rPr>
              <a:t>=0belta=0</a:t>
            </a:r>
            <a:r>
              <a:rPr lang="zh-TW" altLang="en-US" sz="1200" b="0" i="0" kern="1200" dirty="0">
                <a:solidFill>
                  <a:schemeClr val="tx1"/>
                </a:solidFill>
                <a:latin typeface="+mn-lt"/>
                <a:ea typeface="+mn-ea"/>
                <a:cs typeface="+mn-cs"/>
              </a:rPr>
              <a:t>時，</a:t>
            </a:r>
            <a:r>
              <a:rPr lang="en-US" altLang="zh-TW" sz="1200" b="0" i="0" kern="1200" dirty="0">
                <a:solidFill>
                  <a:schemeClr val="tx1"/>
                </a:solidFill>
                <a:latin typeface="+mn-lt"/>
                <a:ea typeface="+mn-ea"/>
                <a:cs typeface="+mn-cs"/>
              </a:rPr>
              <a:t>F Measure</a:t>
            </a:r>
            <a:r>
              <a:rPr lang="zh-TW" altLang="en-US" sz="1200" b="0" i="0" kern="1200" dirty="0">
                <a:solidFill>
                  <a:schemeClr val="tx1"/>
                </a:solidFill>
                <a:latin typeface="+mn-lt"/>
                <a:ea typeface="+mn-ea"/>
                <a:cs typeface="+mn-cs"/>
              </a:rPr>
              <a:t>就是</a:t>
            </a:r>
            <a:r>
              <a:rPr lang="en-US" altLang="zh-TW" sz="1200" b="0" i="0" kern="1200" dirty="0">
                <a:solidFill>
                  <a:schemeClr val="tx1"/>
                </a:solidFill>
                <a:latin typeface="+mn-lt"/>
                <a:ea typeface="+mn-ea"/>
                <a:cs typeface="+mn-cs"/>
              </a:rPr>
              <a:t>Precision</a:t>
            </a:r>
            <a:r>
              <a:rPr lang="zh-TW" altLang="en-US" sz="1200" b="0" i="0" kern="1200" dirty="0">
                <a:solidFill>
                  <a:schemeClr val="tx1"/>
                </a:solidFill>
                <a:latin typeface="+mn-lt"/>
                <a:ea typeface="+mn-ea"/>
                <a:cs typeface="+mn-cs"/>
              </a:rPr>
              <a:t>；如果我希望多看中一點</a:t>
            </a:r>
            <a:r>
              <a:rPr lang="en-US" altLang="zh-TW" sz="1200" b="0" i="0" kern="1200" dirty="0">
                <a:solidFill>
                  <a:schemeClr val="tx1"/>
                </a:solidFill>
                <a:latin typeface="+mn-lt"/>
                <a:ea typeface="+mn-ea"/>
                <a:cs typeface="+mn-cs"/>
              </a:rPr>
              <a:t>Recall</a:t>
            </a:r>
            <a:r>
              <a:rPr lang="zh-TW" altLang="en-US" sz="1200" b="0" i="0" kern="1200" dirty="0">
                <a:solidFill>
                  <a:schemeClr val="tx1"/>
                </a:solidFill>
                <a:latin typeface="+mn-lt"/>
                <a:ea typeface="+mn-ea"/>
                <a:cs typeface="+mn-cs"/>
              </a:rPr>
              <a:t>，那</a:t>
            </a:r>
            <a:r>
              <a:rPr lang="en-US" altLang="zh-TW" sz="1200" b="0" i="0" kern="1200" dirty="0" err="1">
                <a:solidFill>
                  <a:schemeClr val="tx1"/>
                </a:solidFill>
                <a:latin typeface="+mn-lt"/>
                <a:ea typeface="+mn-ea"/>
                <a:cs typeface="+mn-cs"/>
              </a:rPr>
              <a:t>belta</a:t>
            </a:r>
            <a:r>
              <a:rPr lang="zh-TW" altLang="en-US" sz="1200" b="0" i="0" kern="1200" dirty="0">
                <a:solidFill>
                  <a:schemeClr val="tx1"/>
                </a:solidFill>
                <a:latin typeface="+mn-lt"/>
                <a:ea typeface="+mn-ea"/>
                <a:cs typeface="+mn-cs"/>
              </a:rPr>
              <a:t>就可以選擇大一點，當</a:t>
            </a:r>
            <a:r>
              <a:rPr lang="en-US" altLang="zh-TW" sz="1200" b="0" i="0" kern="1200" dirty="0" err="1">
                <a:solidFill>
                  <a:schemeClr val="tx1"/>
                </a:solidFill>
                <a:latin typeface="+mn-lt"/>
                <a:ea typeface="+mn-ea"/>
                <a:cs typeface="+mn-cs"/>
              </a:rPr>
              <a:t>belta</a:t>
            </a:r>
            <a:r>
              <a:rPr lang="zh-TW" altLang="en-US" sz="1200" b="0" i="0" kern="1200" dirty="0">
                <a:solidFill>
                  <a:schemeClr val="tx1"/>
                </a:solidFill>
                <a:latin typeface="+mn-lt"/>
                <a:ea typeface="+mn-ea"/>
                <a:cs typeface="+mn-cs"/>
              </a:rPr>
              <a:t>無限大時，</a:t>
            </a:r>
            <a:r>
              <a:rPr lang="en-US" altLang="zh-TW" sz="1200" b="0" i="0" kern="1200" dirty="0">
                <a:solidFill>
                  <a:schemeClr val="tx1"/>
                </a:solidFill>
                <a:latin typeface="+mn-lt"/>
                <a:ea typeface="+mn-ea"/>
                <a:cs typeface="+mn-cs"/>
              </a:rPr>
              <a:t>F Measure</a:t>
            </a:r>
            <a:r>
              <a:rPr lang="zh-TW" altLang="en-US" sz="1200" b="0" i="0" kern="1200" dirty="0">
                <a:solidFill>
                  <a:schemeClr val="tx1"/>
                </a:solidFill>
                <a:latin typeface="+mn-lt"/>
                <a:ea typeface="+mn-ea"/>
                <a:cs typeface="+mn-cs"/>
              </a:rPr>
              <a:t>就是</a:t>
            </a:r>
            <a:r>
              <a:rPr lang="en-US" altLang="zh-TW" sz="1200" b="0" i="0" kern="1200" dirty="0">
                <a:solidFill>
                  <a:schemeClr val="tx1"/>
                </a:solidFill>
                <a:latin typeface="+mn-lt"/>
                <a:ea typeface="+mn-ea"/>
                <a:cs typeface="+mn-cs"/>
              </a:rPr>
              <a:t>Recall</a:t>
            </a:r>
            <a:endParaRPr lang="zh-TW" altLang="en-US" sz="1200" b="0" i="0" kern="1200" dirty="0">
              <a:solidFill>
                <a:schemeClr val="tx1"/>
              </a:solidFill>
              <a:latin typeface="+mn-lt"/>
              <a:ea typeface="+mn-ea"/>
              <a:cs typeface="+mn-cs"/>
            </a:endParaRPr>
          </a:p>
          <a:p>
            <a:r>
              <a:rPr lang="zh-TW" altLang="en-US" sz="1200" b="0" i="0" kern="1200" dirty="0">
                <a:solidFill>
                  <a:schemeClr val="tx1"/>
                </a:solidFill>
                <a:latin typeface="+mn-lt"/>
                <a:ea typeface="+mn-ea"/>
                <a:cs typeface="+mn-cs"/>
              </a:rPr>
              <a:t>如果你仔細看</a:t>
            </a:r>
            <a:r>
              <a:rPr lang="en-US" altLang="zh-TW" sz="1200" b="0" i="0" kern="1200" dirty="0">
                <a:solidFill>
                  <a:schemeClr val="tx1"/>
                </a:solidFill>
                <a:latin typeface="+mn-lt"/>
                <a:ea typeface="+mn-ea"/>
                <a:cs typeface="+mn-cs"/>
              </a:rPr>
              <a:t>F1 Measure</a:t>
            </a:r>
            <a:r>
              <a:rPr lang="zh-TW" altLang="en-US" sz="1200" b="0" i="0" kern="1200" dirty="0">
                <a:solidFill>
                  <a:schemeClr val="tx1"/>
                </a:solidFill>
                <a:latin typeface="+mn-lt"/>
                <a:ea typeface="+mn-ea"/>
                <a:cs typeface="+mn-cs"/>
              </a:rPr>
              <a:t>，你會發現它的平均方法是「調和平均」，帶大家</a:t>
            </a:r>
            <a:r>
              <a:rPr lang="en-US" altLang="zh-TW" sz="1200" b="0" i="0" kern="1200" dirty="0">
                <a:solidFill>
                  <a:schemeClr val="tx1"/>
                </a:solidFill>
                <a:latin typeface="+mn-lt"/>
                <a:ea typeface="+mn-ea"/>
                <a:cs typeface="+mn-cs"/>
              </a:rPr>
              <a:t>go-through</a:t>
            </a:r>
            <a:r>
              <a:rPr lang="zh-TW" altLang="en-US" sz="1200" b="0" i="0" kern="1200" dirty="0">
                <a:solidFill>
                  <a:schemeClr val="tx1"/>
                </a:solidFill>
                <a:latin typeface="+mn-lt"/>
                <a:ea typeface="+mn-ea"/>
                <a:cs typeface="+mn-cs"/>
              </a:rPr>
              <a:t>三種平均方法，你就能明白為什麼要使用調和平均了下圖列出了三種平均方法的使用時機，我們要去了解資料或數列的特性，我們才能知道要採取哪種平均方法較為恰當，大多情況算數平均都可以使用，因為我們都假設有線性關係存在，譬如說平均距離；幾何平均常用於人口計算，因為人口增加是成比例增加的；調和平均常用於計算平均速率，在固定距離下，所花時間就是平均速率，這數據成倒數關係，而</a:t>
            </a:r>
            <a:r>
              <a:rPr lang="en-US" altLang="zh-TW" sz="1200" b="0" i="0" kern="1200" dirty="0">
                <a:solidFill>
                  <a:schemeClr val="tx1"/>
                </a:solidFill>
                <a:latin typeface="+mn-lt"/>
                <a:ea typeface="+mn-ea"/>
                <a:cs typeface="+mn-cs"/>
              </a:rPr>
              <a:t>F1 Measure</a:t>
            </a:r>
            <a:r>
              <a:rPr lang="zh-TW" altLang="en-US" sz="1200" b="0" i="0" kern="1200" dirty="0">
                <a:solidFill>
                  <a:schemeClr val="tx1"/>
                </a:solidFill>
                <a:latin typeface="+mn-lt"/>
                <a:ea typeface="+mn-ea"/>
                <a:cs typeface="+mn-cs"/>
              </a:rPr>
              <a:t>也同樣是這樣的數據特性，在固定</a:t>
            </a:r>
            <a:r>
              <a:rPr lang="en-US" altLang="zh-TW" sz="1200" b="0" i="0" kern="1200" dirty="0">
                <a:solidFill>
                  <a:schemeClr val="tx1"/>
                </a:solidFill>
                <a:latin typeface="+mn-lt"/>
                <a:ea typeface="+mn-ea"/>
                <a:cs typeface="+mn-cs"/>
              </a:rPr>
              <a:t>TP</a:t>
            </a:r>
            <a:r>
              <a:rPr lang="zh-TW" altLang="en-US" sz="1200" b="0" i="0" kern="1200" dirty="0">
                <a:solidFill>
                  <a:schemeClr val="tx1"/>
                </a:solidFill>
                <a:latin typeface="+mn-lt"/>
                <a:ea typeface="+mn-ea"/>
                <a:cs typeface="+mn-cs"/>
              </a:rPr>
              <a:t>的情況下，有不同的分母，所以這裡使用調和平均較為適當</a:t>
            </a:r>
          </a:p>
          <a:p>
            <a:r>
              <a:rPr lang="zh-TW" altLang="en-US" sz="1200" b="0" i="0" kern="1200" dirty="0">
                <a:solidFill>
                  <a:schemeClr val="tx1"/>
                </a:solidFill>
                <a:latin typeface="+mn-lt"/>
                <a:ea typeface="+mn-ea"/>
                <a:cs typeface="+mn-cs"/>
              </a:rPr>
              <a:t>下圖的名詞看一下有印象就好</a:t>
            </a:r>
          </a:p>
          <a:p>
            <a:r>
              <a:rPr lang="zh-TW" altLang="en-US" sz="1200" b="0" i="0" kern="1200" dirty="0">
                <a:solidFill>
                  <a:schemeClr val="tx1"/>
                </a:solidFill>
                <a:latin typeface="+mn-lt"/>
                <a:ea typeface="+mn-ea"/>
                <a:cs typeface="+mn-cs"/>
              </a:rPr>
              <a:t>最後這頁來講一下醫學上常用的指標，首先是</a:t>
            </a:r>
            <a:r>
              <a:rPr lang="en-US" altLang="zh-TW" sz="1200" b="0" i="0" kern="1200" dirty="0">
                <a:solidFill>
                  <a:schemeClr val="tx1"/>
                </a:solidFill>
                <a:latin typeface="+mn-lt"/>
                <a:ea typeface="+mn-ea"/>
                <a:cs typeface="+mn-cs"/>
              </a:rPr>
              <a:t>Prevalence</a:t>
            </a:r>
            <a:r>
              <a:rPr lang="zh-TW" altLang="en-US" sz="1200" b="0" i="0" kern="1200" dirty="0">
                <a:solidFill>
                  <a:schemeClr val="tx1"/>
                </a:solidFill>
                <a:latin typeface="+mn-lt"/>
                <a:ea typeface="+mn-ea"/>
                <a:cs typeface="+mn-cs"/>
              </a:rPr>
              <a:t>（盛行率），如果以人口當作所有的樣本，實際得病的患者所佔的比例就代表這個病的盛行情況如果今天有一個診斷方法可以判定病人是否有得此病，有兩個指標可以看，那就是</a:t>
            </a:r>
            <a:r>
              <a:rPr lang="en-US" altLang="zh-TW" sz="1200" b="0" i="0" kern="1200" dirty="0">
                <a:solidFill>
                  <a:schemeClr val="tx1"/>
                </a:solidFill>
                <a:latin typeface="+mn-lt"/>
                <a:ea typeface="+mn-ea"/>
                <a:cs typeface="+mn-cs"/>
              </a:rPr>
              <a:t>Sensitivity</a:t>
            </a:r>
            <a:r>
              <a:rPr lang="zh-TW" altLang="en-US" sz="1200" b="0" i="0" kern="1200" dirty="0">
                <a:solidFill>
                  <a:schemeClr val="tx1"/>
                </a:solidFill>
                <a:latin typeface="+mn-lt"/>
                <a:ea typeface="+mn-ea"/>
                <a:cs typeface="+mn-cs"/>
              </a:rPr>
              <a:t>和</a:t>
            </a:r>
            <a:r>
              <a:rPr lang="en-US" altLang="zh-TW" sz="1200" b="0" i="0" kern="1200" dirty="0">
                <a:solidFill>
                  <a:schemeClr val="tx1"/>
                </a:solidFill>
                <a:latin typeface="+mn-lt"/>
                <a:ea typeface="+mn-ea"/>
                <a:cs typeface="+mn-cs"/>
              </a:rPr>
              <a:t>Specificity</a:t>
            </a:r>
            <a:r>
              <a:rPr lang="zh-TW" altLang="en-US" sz="1200" b="0" i="0" kern="1200" dirty="0">
                <a:solidFill>
                  <a:schemeClr val="tx1"/>
                </a:solidFill>
                <a:latin typeface="+mn-lt"/>
                <a:ea typeface="+mn-ea"/>
                <a:cs typeface="+mn-cs"/>
              </a:rPr>
              <a:t>，</a:t>
            </a:r>
            <a:r>
              <a:rPr lang="en-US" altLang="zh-TW" sz="1200" b="0" i="0" kern="1200" dirty="0">
                <a:solidFill>
                  <a:schemeClr val="tx1"/>
                </a:solidFill>
                <a:latin typeface="+mn-lt"/>
                <a:ea typeface="+mn-ea"/>
                <a:cs typeface="+mn-cs"/>
              </a:rPr>
              <a:t>Sensitivity</a:t>
            </a:r>
            <a:r>
              <a:rPr lang="zh-TW" altLang="en-US" sz="1200" b="0" i="0" kern="1200" dirty="0">
                <a:solidFill>
                  <a:schemeClr val="tx1"/>
                </a:solidFill>
                <a:latin typeface="+mn-lt"/>
                <a:ea typeface="+mn-ea"/>
                <a:cs typeface="+mn-cs"/>
              </a:rPr>
              <a:t>就是</a:t>
            </a:r>
            <a:r>
              <a:rPr lang="en-US" altLang="zh-TW" sz="1200" b="0" i="0" kern="1200" dirty="0">
                <a:solidFill>
                  <a:schemeClr val="tx1"/>
                </a:solidFill>
                <a:latin typeface="+mn-lt"/>
                <a:ea typeface="+mn-ea"/>
                <a:cs typeface="+mn-cs"/>
              </a:rPr>
              <a:t>Recall</a:t>
            </a:r>
            <a:r>
              <a:rPr lang="zh-TW" altLang="en-US" sz="1200" b="0" i="0" kern="1200" dirty="0">
                <a:solidFill>
                  <a:schemeClr val="tx1"/>
                </a:solidFill>
                <a:latin typeface="+mn-lt"/>
                <a:ea typeface="+mn-ea"/>
                <a:cs typeface="+mn-cs"/>
              </a:rPr>
              <a:t>，它代表的是診斷方法是否夠靈敏可以將真正得病的人診斷出來，而</a:t>
            </a:r>
            <a:r>
              <a:rPr lang="en-US" altLang="zh-TW" sz="1200" b="0" i="0" kern="1200" dirty="0">
                <a:solidFill>
                  <a:schemeClr val="tx1"/>
                </a:solidFill>
                <a:latin typeface="+mn-lt"/>
                <a:ea typeface="+mn-ea"/>
                <a:cs typeface="+mn-cs"/>
              </a:rPr>
              <a:t>Specificity</a:t>
            </a:r>
            <a:r>
              <a:rPr lang="zh-TW" altLang="en-US" sz="1200" b="0" i="0" kern="1200" dirty="0">
                <a:solidFill>
                  <a:schemeClr val="tx1"/>
                </a:solidFill>
                <a:latin typeface="+mn-lt"/>
                <a:ea typeface="+mn-ea"/>
                <a:cs typeface="+mn-cs"/>
              </a:rPr>
              <a:t>則是代表診斷方法是否可以指出實際沒的此病的患者兩種指標都是越高越好</a:t>
            </a:r>
          </a:p>
          <a:p>
            <a:r>
              <a:rPr lang="zh-TW" altLang="en-US" sz="1200" b="0" i="0" kern="1200" dirty="0">
                <a:solidFill>
                  <a:schemeClr val="tx1"/>
                </a:solidFill>
                <a:latin typeface="+mn-lt"/>
                <a:ea typeface="+mn-ea"/>
                <a:cs typeface="+mn-cs"/>
              </a:rPr>
              <a:t>通常在醫學上，會通過一些閥值來斷定病人是否有得此病，而這個閥值就會影響</a:t>
            </a:r>
            <a:r>
              <a:rPr lang="en-US" altLang="zh-TW" sz="1200" b="0" i="0" kern="1200" dirty="0">
                <a:solidFill>
                  <a:schemeClr val="tx1"/>
                </a:solidFill>
                <a:latin typeface="+mn-lt"/>
                <a:ea typeface="+mn-ea"/>
                <a:cs typeface="+mn-cs"/>
              </a:rPr>
              <a:t>Sensitivity</a:t>
            </a:r>
            <a:r>
              <a:rPr lang="zh-TW" altLang="en-US" sz="1200" b="0" i="0" kern="1200" dirty="0">
                <a:solidFill>
                  <a:schemeClr val="tx1"/>
                </a:solidFill>
                <a:latin typeface="+mn-lt"/>
                <a:ea typeface="+mn-ea"/>
                <a:cs typeface="+mn-cs"/>
              </a:rPr>
              <a:t>和</a:t>
            </a:r>
            <a:r>
              <a:rPr lang="en-US" altLang="zh-TW" sz="1200" b="0" i="0" kern="1200" dirty="0">
                <a:solidFill>
                  <a:schemeClr val="tx1"/>
                </a:solidFill>
                <a:latin typeface="+mn-lt"/>
                <a:ea typeface="+mn-ea"/>
                <a:cs typeface="+mn-cs"/>
              </a:rPr>
              <a:t>Specificity</a:t>
            </a:r>
            <a:r>
              <a:rPr lang="zh-TW" altLang="en-US" sz="1200" b="0" i="0" kern="1200" dirty="0">
                <a:solidFill>
                  <a:schemeClr val="tx1"/>
                </a:solidFill>
                <a:latin typeface="+mn-lt"/>
                <a:ea typeface="+mn-ea"/>
                <a:cs typeface="+mn-cs"/>
              </a:rPr>
              <a:t>，這個不同閥值</a:t>
            </a:r>
            <a:r>
              <a:rPr lang="en-US" altLang="zh-TW" sz="1200" b="0" i="0" kern="1200" dirty="0">
                <a:solidFill>
                  <a:schemeClr val="tx1"/>
                </a:solidFill>
                <a:latin typeface="+mn-lt"/>
                <a:ea typeface="+mn-ea"/>
                <a:cs typeface="+mn-cs"/>
              </a:rPr>
              <a:t>Sensitivity</a:t>
            </a:r>
            <a:r>
              <a:rPr lang="zh-TW" altLang="en-US" sz="1200" b="0" i="0" kern="1200" dirty="0">
                <a:solidFill>
                  <a:schemeClr val="tx1"/>
                </a:solidFill>
                <a:latin typeface="+mn-lt"/>
                <a:ea typeface="+mn-ea"/>
                <a:cs typeface="+mn-cs"/>
              </a:rPr>
              <a:t>和</a:t>
            </a:r>
            <a:r>
              <a:rPr lang="en-US" altLang="zh-TW" sz="1200" b="0" i="0" kern="1200" dirty="0">
                <a:solidFill>
                  <a:schemeClr val="tx1"/>
                </a:solidFill>
                <a:latin typeface="+mn-lt"/>
                <a:ea typeface="+mn-ea"/>
                <a:cs typeface="+mn-cs"/>
              </a:rPr>
              <a:t>Specificity</a:t>
            </a:r>
            <a:r>
              <a:rPr lang="zh-TW" altLang="en-US" sz="1200" b="0" i="0" kern="1200" dirty="0">
                <a:solidFill>
                  <a:schemeClr val="tx1"/>
                </a:solidFill>
                <a:latin typeface="+mn-lt"/>
                <a:ea typeface="+mn-ea"/>
                <a:cs typeface="+mn-cs"/>
              </a:rPr>
              <a:t>的分布情況可以畫成</a:t>
            </a:r>
            <a:r>
              <a:rPr lang="en-US" altLang="zh-TW" sz="1200" b="0" i="0" kern="1200" dirty="0">
                <a:solidFill>
                  <a:schemeClr val="tx1"/>
                </a:solidFill>
                <a:latin typeface="+mn-lt"/>
                <a:ea typeface="+mn-ea"/>
                <a:cs typeface="+mn-cs"/>
              </a:rPr>
              <a:t>ROC Curve</a:t>
            </a:r>
            <a:r>
              <a:rPr lang="zh-TW" altLang="en-US" sz="1200" b="0" i="0" kern="1200" dirty="0">
                <a:solidFill>
                  <a:schemeClr val="tx1"/>
                </a:solidFill>
                <a:latin typeface="+mn-lt"/>
                <a:ea typeface="+mn-ea"/>
                <a:cs typeface="+mn-cs"/>
              </a:rPr>
              <a:t>，而</a:t>
            </a:r>
            <a:r>
              <a:rPr lang="en-US" altLang="zh-TW" sz="1200" b="0" i="0" kern="1200" dirty="0">
                <a:solidFill>
                  <a:schemeClr val="tx1"/>
                </a:solidFill>
                <a:latin typeface="+mn-lt"/>
                <a:ea typeface="+mn-ea"/>
                <a:cs typeface="+mn-cs"/>
              </a:rPr>
              <a:t>ROC Curve</a:t>
            </a:r>
            <a:r>
              <a:rPr lang="zh-TW" altLang="en-US" sz="1200" b="0" i="0" kern="1200" dirty="0">
                <a:solidFill>
                  <a:schemeClr val="tx1"/>
                </a:solidFill>
                <a:latin typeface="+mn-lt"/>
                <a:ea typeface="+mn-ea"/>
                <a:cs typeface="+mn-cs"/>
              </a:rPr>
              <a:t>底下的面積稱為</a:t>
            </a:r>
            <a:r>
              <a:rPr lang="en-US" altLang="zh-TW" sz="1200" b="0" i="0" kern="1200" dirty="0">
                <a:solidFill>
                  <a:schemeClr val="tx1"/>
                </a:solidFill>
                <a:latin typeface="+mn-lt"/>
                <a:ea typeface="+mn-ea"/>
                <a:cs typeface="+mn-cs"/>
              </a:rPr>
              <a:t>AUC</a:t>
            </a:r>
            <a:r>
              <a:rPr lang="zh-TW" altLang="en-US" sz="1200" b="0" i="0" kern="1200" dirty="0">
                <a:solidFill>
                  <a:schemeClr val="tx1"/>
                </a:solidFill>
                <a:latin typeface="+mn-lt"/>
                <a:ea typeface="+mn-ea"/>
                <a:cs typeface="+mn-cs"/>
              </a:rPr>
              <a:t>，最理想的情況是</a:t>
            </a:r>
            <a:r>
              <a:rPr lang="en-US" altLang="zh-TW" sz="1200" b="0" i="0" kern="1200" dirty="0">
                <a:solidFill>
                  <a:schemeClr val="tx1"/>
                </a:solidFill>
                <a:latin typeface="+mn-lt"/>
                <a:ea typeface="+mn-ea"/>
                <a:cs typeface="+mn-cs"/>
              </a:rPr>
              <a:t>AUC=1</a:t>
            </a:r>
            <a:r>
              <a:rPr lang="zh-TW" altLang="en-US" sz="1200" b="0" i="0" kern="1200" dirty="0">
                <a:solidFill>
                  <a:schemeClr val="tx1"/>
                </a:solidFill>
                <a:latin typeface="+mn-lt"/>
                <a:ea typeface="+mn-ea"/>
                <a:cs typeface="+mn-cs"/>
              </a:rPr>
              <a:t>，在這種情況下存在一種閥值，也就是左上角落，使得</a:t>
            </a:r>
            <a:r>
              <a:rPr lang="en-US" altLang="zh-TW" sz="1200" b="0" i="0" kern="1200" dirty="0">
                <a:solidFill>
                  <a:schemeClr val="tx1"/>
                </a:solidFill>
                <a:latin typeface="+mn-lt"/>
                <a:ea typeface="+mn-ea"/>
                <a:cs typeface="+mn-cs"/>
              </a:rPr>
              <a:t>Sensitivity=1</a:t>
            </a:r>
            <a:r>
              <a:rPr lang="zh-TW" altLang="en-US" sz="1200" b="0" i="0" kern="1200" dirty="0">
                <a:solidFill>
                  <a:schemeClr val="tx1"/>
                </a:solidFill>
                <a:latin typeface="+mn-lt"/>
                <a:ea typeface="+mn-ea"/>
                <a:cs typeface="+mn-cs"/>
              </a:rPr>
              <a:t>且</a:t>
            </a:r>
            <a:r>
              <a:rPr lang="en-US" altLang="zh-TW" sz="1200" b="0" i="0" kern="1200" dirty="0">
                <a:solidFill>
                  <a:schemeClr val="tx1"/>
                </a:solidFill>
                <a:latin typeface="+mn-lt"/>
                <a:ea typeface="+mn-ea"/>
                <a:cs typeface="+mn-cs"/>
              </a:rPr>
              <a:t>Specificity=1</a:t>
            </a:r>
            <a:r>
              <a:rPr lang="zh-TW" altLang="en-US" sz="1200" b="0" i="0" kern="1200" dirty="0">
                <a:solidFill>
                  <a:schemeClr val="tx1"/>
                </a:solidFill>
                <a:latin typeface="+mn-lt"/>
                <a:ea typeface="+mn-ea"/>
                <a:cs typeface="+mn-cs"/>
              </a:rPr>
              <a:t>而</a:t>
            </a:r>
            <a:r>
              <a:rPr lang="en-US" altLang="zh-TW" sz="1200" b="0" i="0" kern="1200" dirty="0">
                <a:solidFill>
                  <a:schemeClr val="tx1"/>
                </a:solidFill>
                <a:latin typeface="+mn-lt"/>
                <a:ea typeface="+mn-ea"/>
                <a:cs typeface="+mn-cs"/>
              </a:rPr>
              <a:t>AUC=0.5</a:t>
            </a:r>
            <a:r>
              <a:rPr lang="zh-TW" altLang="en-US" sz="1200" b="0" i="0" kern="1200" dirty="0">
                <a:solidFill>
                  <a:schemeClr val="tx1"/>
                </a:solidFill>
                <a:latin typeface="+mn-lt"/>
                <a:ea typeface="+mn-ea"/>
                <a:cs typeface="+mn-cs"/>
              </a:rPr>
              <a:t>，則是代表隨機挑選的狀況，沒有預測能力大部分情形都是落在這兩種之間，透過</a:t>
            </a:r>
            <a:r>
              <a:rPr lang="en-US" altLang="zh-TW" sz="1200" b="0" i="0" kern="1200" dirty="0">
                <a:solidFill>
                  <a:schemeClr val="tx1"/>
                </a:solidFill>
                <a:latin typeface="+mn-lt"/>
                <a:ea typeface="+mn-ea"/>
                <a:cs typeface="+mn-cs"/>
              </a:rPr>
              <a:t>ROC</a:t>
            </a:r>
            <a:r>
              <a:rPr lang="zh-TW" altLang="en-US" sz="1200" b="0" i="0" kern="1200" dirty="0">
                <a:solidFill>
                  <a:schemeClr val="tx1"/>
                </a:solidFill>
                <a:latin typeface="+mn-lt"/>
                <a:ea typeface="+mn-ea"/>
                <a:cs typeface="+mn-cs"/>
              </a:rPr>
              <a:t>和</a:t>
            </a:r>
            <a:r>
              <a:rPr lang="en-US" altLang="zh-TW" sz="1200" b="0" i="0" kern="1200" dirty="0">
                <a:solidFill>
                  <a:schemeClr val="tx1"/>
                </a:solidFill>
                <a:latin typeface="+mn-lt"/>
                <a:ea typeface="+mn-ea"/>
                <a:cs typeface="+mn-cs"/>
              </a:rPr>
              <a:t>AUC</a:t>
            </a:r>
            <a:r>
              <a:rPr lang="zh-TW" altLang="en-US" sz="1200" b="0" i="0" kern="1200" dirty="0">
                <a:solidFill>
                  <a:schemeClr val="tx1"/>
                </a:solidFill>
                <a:latin typeface="+mn-lt"/>
                <a:ea typeface="+mn-ea"/>
                <a:cs typeface="+mn-cs"/>
              </a:rPr>
              <a:t>我們就可以選出更為強健穩定的模型</a:t>
            </a:r>
          </a:p>
          <a:p>
            <a:r>
              <a:rPr lang="zh-TW" altLang="en-US" sz="1200" b="0" i="0" kern="1200" dirty="0">
                <a:solidFill>
                  <a:schemeClr val="tx1"/>
                </a:solidFill>
                <a:latin typeface="+mn-lt"/>
                <a:ea typeface="+mn-ea"/>
                <a:cs typeface="+mn-cs"/>
              </a:rPr>
              <a:t>想必這個時候你再回去看第一張圖就更加了解了，有了這些指標，我們就多一把尺來評斷我們的模型好還是不好了</a:t>
            </a:r>
          </a:p>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10</a:t>
            </a:fld>
            <a:endParaRPr lang="en-US" dirty="0"/>
          </a:p>
        </p:txBody>
      </p:sp>
    </p:spTree>
    <p:extLst>
      <p:ext uri="{BB962C8B-B14F-4D97-AF65-F5344CB8AC3E}">
        <p14:creationId xmlns:p14="http://schemas.microsoft.com/office/powerpoint/2010/main" val="2659555247"/>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110</a:t>
            </a:fld>
            <a:endParaRPr lang="en-US" dirty="0"/>
          </a:p>
        </p:txBody>
      </p:sp>
    </p:spTree>
    <p:extLst>
      <p:ext uri="{BB962C8B-B14F-4D97-AF65-F5344CB8AC3E}">
        <p14:creationId xmlns:p14="http://schemas.microsoft.com/office/powerpoint/2010/main" val="791146074"/>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114</a:t>
            </a:fld>
            <a:endParaRPr lang="en-US" dirty="0"/>
          </a:p>
        </p:txBody>
      </p:sp>
    </p:spTree>
    <p:extLst>
      <p:ext uri="{BB962C8B-B14F-4D97-AF65-F5344CB8AC3E}">
        <p14:creationId xmlns:p14="http://schemas.microsoft.com/office/powerpoint/2010/main" val="1173163451"/>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115</a:t>
            </a:fld>
            <a:endParaRPr lang="en-US" dirty="0"/>
          </a:p>
        </p:txBody>
      </p:sp>
    </p:spTree>
    <p:extLst>
      <p:ext uri="{BB962C8B-B14F-4D97-AF65-F5344CB8AC3E}">
        <p14:creationId xmlns:p14="http://schemas.microsoft.com/office/powerpoint/2010/main" val="2302640070"/>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116</a:t>
            </a:fld>
            <a:endParaRPr lang="en-US" dirty="0"/>
          </a:p>
        </p:txBody>
      </p:sp>
    </p:spTree>
    <p:extLst>
      <p:ext uri="{BB962C8B-B14F-4D97-AF65-F5344CB8AC3E}">
        <p14:creationId xmlns:p14="http://schemas.microsoft.com/office/powerpoint/2010/main" val="1915326173"/>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117</a:t>
            </a:fld>
            <a:endParaRPr lang="en-US" dirty="0"/>
          </a:p>
        </p:txBody>
      </p:sp>
    </p:spTree>
    <p:extLst>
      <p:ext uri="{BB962C8B-B14F-4D97-AF65-F5344CB8AC3E}">
        <p14:creationId xmlns:p14="http://schemas.microsoft.com/office/powerpoint/2010/main" val="1766599273"/>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118</a:t>
            </a:fld>
            <a:endParaRPr lang="en-US" dirty="0"/>
          </a:p>
        </p:txBody>
      </p:sp>
    </p:spTree>
    <p:extLst>
      <p:ext uri="{BB962C8B-B14F-4D97-AF65-F5344CB8AC3E}">
        <p14:creationId xmlns:p14="http://schemas.microsoft.com/office/powerpoint/2010/main" val="3199461007"/>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120</a:t>
            </a:fld>
            <a:endParaRPr lang="en-US" dirty="0"/>
          </a:p>
        </p:txBody>
      </p:sp>
    </p:spTree>
    <p:extLst>
      <p:ext uri="{BB962C8B-B14F-4D97-AF65-F5344CB8AC3E}">
        <p14:creationId xmlns:p14="http://schemas.microsoft.com/office/powerpoint/2010/main" val="729690989"/>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121</a:t>
            </a:fld>
            <a:endParaRPr lang="en-US" dirty="0"/>
          </a:p>
        </p:txBody>
      </p:sp>
    </p:spTree>
    <p:extLst>
      <p:ext uri="{BB962C8B-B14F-4D97-AF65-F5344CB8AC3E}">
        <p14:creationId xmlns:p14="http://schemas.microsoft.com/office/powerpoint/2010/main" val="1877972141"/>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122</a:t>
            </a:fld>
            <a:endParaRPr lang="en-US" dirty="0"/>
          </a:p>
        </p:txBody>
      </p:sp>
    </p:spTree>
    <p:extLst>
      <p:ext uri="{BB962C8B-B14F-4D97-AF65-F5344CB8AC3E}">
        <p14:creationId xmlns:p14="http://schemas.microsoft.com/office/powerpoint/2010/main" val="1306750447"/>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123</a:t>
            </a:fld>
            <a:endParaRPr lang="en-US" dirty="0"/>
          </a:p>
        </p:txBody>
      </p:sp>
    </p:spTree>
    <p:extLst>
      <p:ext uri="{BB962C8B-B14F-4D97-AF65-F5344CB8AC3E}">
        <p14:creationId xmlns:p14="http://schemas.microsoft.com/office/powerpoint/2010/main" val="8533125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Album Cover">
    <p:spTree>
      <p:nvGrpSpPr>
        <p:cNvPr id="1" name=""/>
        <p:cNvGrpSpPr/>
        <p:nvPr/>
      </p:nvGrpSpPr>
      <p:grpSpPr>
        <a:xfrm>
          <a:off x="0" y="0"/>
          <a:ext cx="0" cy="0"/>
          <a:chOff x="0" y="0"/>
          <a:chExt cx="0" cy="0"/>
        </a:xfrm>
      </p:grpSpPr>
      <p:sp>
        <p:nvSpPr>
          <p:cNvPr id="24" name="Rectangle 7"/>
          <p:cNvSpPr>
            <a:spLocks noGrp="1"/>
          </p:cNvSpPr>
          <p:nvPr>
            <p:ph type="title" hasCustomPrompt="1"/>
          </p:nvPr>
        </p:nvSpPr>
        <p:spPr>
          <a:xfrm>
            <a:off x="228601" y="3962400"/>
            <a:ext cx="8298485" cy="1066800"/>
          </a:xfrm>
        </p:spPr>
        <p:txBody>
          <a:bodyPr bIns="0"/>
          <a:lstStyle>
            <a:lvl1pPr algn="r" eaLnBrk="1" latinLnBrk="0" hangingPunct="1">
              <a:defRPr kumimoji="0" lang="en-US" dirty="0"/>
            </a:lvl1pPr>
            <a:extLst/>
          </a:lstStyle>
          <a:p>
            <a:r>
              <a:rPr kumimoji="0" lang="en-US" dirty="0"/>
              <a:t>Click to add photo album title</a:t>
            </a:r>
          </a:p>
        </p:txBody>
      </p:sp>
      <p:sp>
        <p:nvSpPr>
          <p:cNvPr id="30" name="Rectangle 7"/>
          <p:cNvSpPr>
            <a:spLocks/>
          </p:cNvSpPr>
          <p:nvPr/>
        </p:nvSpPr>
        <p:spPr>
          <a:xfrm>
            <a:off x="453736" y="5181600"/>
            <a:ext cx="8229600" cy="1143000"/>
          </a:xfrm>
          <a:prstGeom prst="rect">
            <a:avLst/>
          </a:prstGeom>
        </p:spPr>
        <p:txBody>
          <a:bodyPr vert="horz"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kumimoji="0"/>
            </a:pPr>
            <a:endParaRPr kumimoji="0" lang="en-US" sz="3200" b="0" i="1" u="none" strike="noStrike" kern="0" cap="none" spc="0" normalizeH="0" baseline="0" noProof="0" dirty="0">
              <a:ln>
                <a:noFill/>
              </a:ln>
              <a:solidFill>
                <a:schemeClr val="tx1"/>
              </a:solidFill>
              <a:effectLst/>
              <a:uLnTx/>
              <a:uFillTx/>
              <a:latin typeface="+mj-lt"/>
              <a:ea typeface="+mj-ea"/>
              <a:cs typeface="+mj-cs"/>
            </a:endParaRPr>
          </a:p>
        </p:txBody>
      </p:sp>
      <p:sp>
        <p:nvSpPr>
          <p:cNvPr id="9" name="Rectangle 7"/>
          <p:cNvSpPr>
            <a:spLocks noGrp="1"/>
          </p:cNvSpPr>
          <p:nvPr>
            <p:ph type="body" sz="quarter" idx="10" hasCustomPrompt="1"/>
          </p:nvPr>
        </p:nvSpPr>
        <p:spPr>
          <a:xfrm>
            <a:off x="2133600" y="5133975"/>
            <a:ext cx="6386946" cy="1219200"/>
          </a:xfrm>
        </p:spPr>
        <p:txBody>
          <a:bodyPr vert="horz" tIns="0" anchor="t" anchorCtr="0">
            <a:noAutofit/>
          </a:bodyPr>
          <a:lstStyle>
            <a:lvl1pPr marL="0" marR="0" indent="0" algn="r" rtl="0" eaLnBrk="1" latinLnBrk="0" hangingPunct="1">
              <a:spcBef>
                <a:spcPct val="20000"/>
              </a:spcBef>
              <a:buFontTx/>
              <a:buNone/>
              <a:defRPr kumimoji="0" sz="1800" b="0" i="0" cap="none" spc="0" baseline="0">
                <a:ln w="18415" cmpd="sng">
                  <a:solidFill>
                    <a:srgbClr val="FFFFFF"/>
                  </a:solidFill>
                  <a:prstDash val="solid"/>
                </a:ln>
                <a:solidFill>
                  <a:srgbClr val="FFFFFF"/>
                </a:solidFill>
                <a:effectLst>
                  <a:outerShdw blurRad="63500" dir="3600000" algn="tl" rotWithShape="0">
                    <a:srgbClr val="000000">
                      <a:alpha val="70000"/>
                    </a:srgbClr>
                  </a:outerShdw>
                </a:effectLst>
                <a:latin typeface="+mn-lt"/>
                <a:ea typeface="+mn-ea"/>
                <a:cs typeface="+mn-cs"/>
              </a:defRPr>
            </a:lvl1pPr>
            <a:extLst/>
          </a:lstStyle>
          <a:p>
            <a:pPr lvl="0"/>
            <a:r>
              <a:rPr kumimoji="0" lang="zh-TW" altLang="en-US" sz="2400" b="0" i="0" dirty="0">
                <a:solidFill>
                  <a:srgbClr val="000000"/>
                </a:solidFill>
                <a:latin typeface="新細明體"/>
                <a:ea typeface="+mn-ea"/>
                <a:cs typeface="新細明體"/>
              </a:rPr>
              <a:t>按一下以新增日期及其他詳細資料</a:t>
            </a:r>
            <a:endParaRPr kumimoji="0" lang="en-US" dirty="0"/>
          </a:p>
        </p:txBody>
      </p:sp>
      <p:sp>
        <p:nvSpPr>
          <p:cNvPr id="27" name="Rectangle 6"/>
          <p:cNvSpPr>
            <a:spLocks noGrp="1"/>
          </p:cNvSpPr>
          <p:nvPr>
            <p:ph type="pic" sz="quarter" idx="11"/>
          </p:nvPr>
        </p:nvSpPr>
        <p:spPr>
          <a:xfrm>
            <a:off x="6096000" y="1600200"/>
            <a:ext cx="2286000" cy="2286000"/>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vert="horz"/>
          <a:lstStyle/>
          <a:p>
            <a:pPr algn="ctr" eaLnBrk="1" latinLnBrk="0" hangingPunct="1"/>
            <a:r>
              <a:rPr lang="zh-TW" altLang="en-US"/>
              <a:t>將圖片拖曳至版面配置區或按一下圖示以新增</a:t>
            </a:r>
            <a:endParaRPr/>
          </a:p>
        </p:txBody>
      </p:sp>
      <p:sp>
        <p:nvSpPr>
          <p:cNvPr id="6" name="Rectangle 5"/>
          <p:cNvSpPr/>
          <p:nvPr userDrawn="1"/>
        </p:nvSpPr>
        <p:spPr>
          <a:xfrm>
            <a:off x="176844" y="186904"/>
            <a:ext cx="8763000" cy="6213896"/>
          </a:xfrm>
          <a:prstGeom prst="rect">
            <a:avLst/>
          </a:prstGeom>
          <a:noFill/>
          <a:ln w="9525" cap="rnd" cmpd="sng" algn="ctr">
            <a:solidFill>
              <a:schemeClr val="bg1">
                <a:tint val="85000"/>
              </a:schemeClr>
            </a:solidFill>
            <a:prstDash val="dash"/>
          </a:ln>
          <a:effectLst>
            <a:outerShdw blurRad="25400" dist="12700" dir="5400000" algn="tl" rotWithShape="0">
              <a:schemeClr val="bg1">
                <a:alpha val="60000"/>
              </a:scheme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a:endParaRPr kumimoji="0" lang="en-US" dirty="0"/>
          </a:p>
        </p:txBody>
      </p:sp>
      <p:sp>
        <p:nvSpPr>
          <p:cNvPr id="11" name="Rectangle 10"/>
          <p:cNvSpPr>
            <a:spLocks noGrp="1"/>
          </p:cNvSpPr>
          <p:nvPr>
            <p:ph type="dt" sz="half" idx="12"/>
          </p:nvPr>
        </p:nvSpPr>
        <p:spPr/>
        <p:txBody>
          <a:bodyPr/>
          <a:lstStyle/>
          <a:p>
            <a:fld id="{F30C84A2-23CF-44F5-B813-5187ED5C7D1C}" type="datetimeFigureOut">
              <a:rPr kumimoji="0" lang="en-US" sz="1200" smtClean="0">
                <a:solidFill>
                  <a:schemeClr val="tx2"/>
                </a:solidFill>
              </a:rPr>
              <a:pPr/>
              <a:t>11/28/2022</a:t>
            </a:fld>
            <a:endParaRPr kumimoji="0" lang="en-US" dirty="0"/>
          </a:p>
        </p:txBody>
      </p:sp>
      <p:sp>
        <p:nvSpPr>
          <p:cNvPr id="12" name="Rectangle 11"/>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13" name="Rectangle 12"/>
          <p:cNvSpPr>
            <a:spLocks noGrp="1"/>
          </p:cNvSpPr>
          <p:nvPr>
            <p:ph type="ftr" sz="quarter" idx="14"/>
          </p:nvPr>
        </p:nvSpPr>
        <p:spPr/>
        <p:txBody>
          <a:bodyPr/>
          <a:lstStyle/>
          <a:p>
            <a:endParaRPr kumimoji="0" lang="en-US" dirty="0"/>
          </a:p>
        </p:txBody>
      </p:sp>
    </p:spTree>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3-Up Landscape with Caption">
    <p:spTree>
      <p:nvGrpSpPr>
        <p:cNvPr id="1" name=""/>
        <p:cNvGrpSpPr/>
        <p:nvPr/>
      </p:nvGrpSpPr>
      <p:grpSpPr>
        <a:xfrm>
          <a:off x="0" y="0"/>
          <a:ext cx="0" cy="0"/>
          <a:chOff x="0" y="0"/>
          <a:chExt cx="0" cy="0"/>
        </a:xfrm>
      </p:grpSpPr>
      <p:sp>
        <p:nvSpPr>
          <p:cNvPr id="3" name="Rectangle 7"/>
          <p:cNvSpPr>
            <a:spLocks noGrp="1" noChangeAspect="1"/>
          </p:cNvSpPr>
          <p:nvPr>
            <p:ph type="pic" sz="quarter" idx="11"/>
          </p:nvPr>
        </p:nvSpPr>
        <p:spPr>
          <a:xfrm>
            <a:off x="4663440" y="3403823"/>
            <a:ext cx="4023360" cy="301752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vert="horz"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342900" indent="-342900" algn="ctr" rtl="0" eaLnBrk="1" latinLnBrk="0" hangingPunct="1"/>
            <a:r>
              <a:rPr lang="zh-TW" altLang="en-US"/>
              <a:t>將圖片拖曳至版面配置區或按一下圖示以新增</a:t>
            </a:r>
            <a:endParaRPr/>
          </a:p>
        </p:txBody>
      </p:sp>
      <p:sp>
        <p:nvSpPr>
          <p:cNvPr id="15" name="Rectangle 7"/>
          <p:cNvSpPr>
            <a:spLocks noGrp="1" noChangeAspect="1"/>
          </p:cNvSpPr>
          <p:nvPr>
            <p:ph type="pic" sz="quarter" idx="12"/>
          </p:nvPr>
        </p:nvSpPr>
        <p:spPr>
          <a:xfrm>
            <a:off x="457200" y="3403823"/>
            <a:ext cx="4023360" cy="301752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vert="horz"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342900" indent="-342900" algn="ctr" rtl="0" eaLnBrk="1" latinLnBrk="0" hangingPunct="1"/>
            <a:r>
              <a:rPr lang="zh-TW" altLang="en-US"/>
              <a:t>將圖片拖曳至版面配置區或按一下圖示以新增</a:t>
            </a:r>
            <a:endParaRPr/>
          </a:p>
        </p:txBody>
      </p:sp>
      <p:sp>
        <p:nvSpPr>
          <p:cNvPr id="26" name="Rectangle 7"/>
          <p:cNvSpPr>
            <a:spLocks noGrp="1" noChangeAspect="1"/>
          </p:cNvSpPr>
          <p:nvPr>
            <p:ph type="pic" sz="quarter" idx="13"/>
          </p:nvPr>
        </p:nvSpPr>
        <p:spPr>
          <a:xfrm>
            <a:off x="4663440" y="228600"/>
            <a:ext cx="4023360" cy="301752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342900" indent="-342900" algn="ctr" rtl="0" eaLnBrk="1" latinLnBrk="0" hangingPunct="1"/>
            <a:r>
              <a:rPr lang="zh-TW" altLang="en-US"/>
              <a:t>將圖片拖曳至版面配置區或按一下圖示以新增</a:t>
            </a:r>
            <a:endParaRPr/>
          </a:p>
        </p:txBody>
      </p:sp>
      <p:sp>
        <p:nvSpPr>
          <p:cNvPr id="27" name="Rectangle 11"/>
          <p:cNvSpPr>
            <a:spLocks noGrp="1"/>
          </p:cNvSpPr>
          <p:nvPr>
            <p:ph type="body" sz="quarter" idx="14" hasCustomPrompt="1"/>
          </p:nvPr>
        </p:nvSpPr>
        <p:spPr>
          <a:xfrm>
            <a:off x="457200" y="228600"/>
            <a:ext cx="4023360" cy="3017520"/>
          </a:xfrm>
        </p:spPr>
        <p:txBody>
          <a:bodyPr anchor="b" anchorCtr="0">
            <a:noAutofit/>
          </a:bodyPr>
          <a:lstStyle>
            <a:lvl1pPr marL="0" marR="0" indent="0" algn="l" rtl="0" eaLnBrk="1" latinLnBrk="0" hangingPunct="1">
              <a:spcBef>
                <a:spcPct val="20000"/>
              </a:spcBef>
              <a:buFontTx/>
              <a:buNone/>
              <a:defRPr kumimoji="0" sz="1800" i="0" baseline="0">
                <a:solidFill>
                  <a:schemeClr val="tx1"/>
                </a:solidFill>
                <a:latin typeface="+mn-lt"/>
                <a:ea typeface="+mn-ea"/>
                <a:cs typeface="+mn-cs"/>
              </a:defRPr>
            </a:lvl1pPr>
            <a:extLst/>
          </a:lstStyle>
          <a:p>
            <a:pPr lvl="0"/>
            <a:r>
              <a:rPr kumimoji="0" lang="en-US" dirty="0"/>
              <a:t>Click to add caption</a:t>
            </a:r>
          </a:p>
        </p:txBody>
      </p:sp>
      <p:sp>
        <p:nvSpPr>
          <p:cNvPr id="6" name="Rectangle 5"/>
          <p:cNvSpPr>
            <a:spLocks noGrp="1"/>
          </p:cNvSpPr>
          <p:nvPr>
            <p:ph type="dt" sz="half" idx="15"/>
          </p:nvPr>
        </p:nvSpPr>
        <p:spPr/>
        <p:txBody>
          <a:bodyPr/>
          <a:lstStyle/>
          <a:p>
            <a:fld id="{F30C84A2-23CF-44F5-B813-5187ED5C7D1C}" type="datetimeFigureOut">
              <a:rPr kumimoji="0" lang="en-US" sz="1200" smtClean="0">
                <a:solidFill>
                  <a:schemeClr val="tx2"/>
                </a:solidFill>
              </a:rPr>
              <a:pPr/>
              <a:t>11/28/2022</a:t>
            </a:fld>
            <a:endParaRPr kumimoji="0" lang="en-US" dirty="0"/>
          </a:p>
        </p:txBody>
      </p:sp>
      <p:sp>
        <p:nvSpPr>
          <p:cNvPr id="7" name="Rectangle 6"/>
          <p:cNvSpPr>
            <a:spLocks noGrp="1"/>
          </p:cNvSpPr>
          <p:nvPr>
            <p:ph type="sldNum" sz="quarter" idx="16"/>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8" name="Rectangle 7"/>
          <p:cNvSpPr>
            <a:spLocks noGrp="1"/>
          </p:cNvSpPr>
          <p:nvPr>
            <p:ph type="ftr" sz="quarter" idx="17"/>
          </p:nvPr>
        </p:nvSpPr>
        <p:spPr/>
        <p:txBody>
          <a:bodyPr/>
          <a:lstStyle/>
          <a:p>
            <a:endParaRPr kumimoji="0" lang="en-US" dirty="0"/>
          </a:p>
        </p:txBody>
      </p:sp>
    </p:spTree>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3-Up Mixed">
    <p:spTree>
      <p:nvGrpSpPr>
        <p:cNvPr id="1" name=""/>
        <p:cNvGrpSpPr/>
        <p:nvPr/>
      </p:nvGrpSpPr>
      <p:grpSpPr>
        <a:xfrm>
          <a:off x="0" y="0"/>
          <a:ext cx="0" cy="0"/>
          <a:chOff x="0" y="0"/>
          <a:chExt cx="0" cy="0"/>
        </a:xfrm>
      </p:grpSpPr>
      <p:sp>
        <p:nvSpPr>
          <p:cNvPr id="7" name="Rectangle 7"/>
          <p:cNvSpPr>
            <a:spLocks noGrp="1" noChangeAspect="1"/>
          </p:cNvSpPr>
          <p:nvPr>
            <p:ph type="pic" sz="quarter" idx="11"/>
          </p:nvPr>
        </p:nvSpPr>
        <p:spPr>
          <a:xfrm>
            <a:off x="5067300" y="3436620"/>
            <a:ext cx="3649900" cy="2889504"/>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1588" algn="ctr" rtl="0" eaLnBrk="1" latinLnBrk="0" hangingPunct="1"/>
            <a:r>
              <a:rPr lang="zh-TW" altLang="en-US"/>
              <a:t>將圖片拖曳至版面配置區或按一下圖示以新增</a:t>
            </a:r>
            <a:endParaRPr/>
          </a:p>
        </p:txBody>
      </p:sp>
      <p:sp>
        <p:nvSpPr>
          <p:cNvPr id="29" name="Rectangle 7"/>
          <p:cNvSpPr>
            <a:spLocks noGrp="1" noChangeAspect="1"/>
          </p:cNvSpPr>
          <p:nvPr>
            <p:ph type="pic" sz="quarter" idx="12"/>
          </p:nvPr>
        </p:nvSpPr>
        <p:spPr>
          <a:xfrm>
            <a:off x="426720" y="384048"/>
            <a:ext cx="4457700" cy="5943600"/>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1588" algn="ctr" rtl="0" eaLnBrk="1" latinLnBrk="0" hangingPunct="1"/>
            <a:r>
              <a:rPr lang="zh-TW" altLang="en-US"/>
              <a:t>將圖片拖曳至版面配置區或按一下圖示以新增</a:t>
            </a:r>
            <a:endParaRPr/>
          </a:p>
        </p:txBody>
      </p:sp>
      <p:sp>
        <p:nvSpPr>
          <p:cNvPr id="10" name="Rectangle 7"/>
          <p:cNvSpPr>
            <a:spLocks noGrp="1" noChangeAspect="1"/>
          </p:cNvSpPr>
          <p:nvPr>
            <p:ph type="pic" sz="quarter" idx="13"/>
          </p:nvPr>
        </p:nvSpPr>
        <p:spPr>
          <a:xfrm>
            <a:off x="5067300" y="389332"/>
            <a:ext cx="3657600" cy="2887269"/>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1588" algn="ctr" rtl="0" eaLnBrk="1" latinLnBrk="0" hangingPunct="1"/>
            <a:r>
              <a:rPr lang="zh-TW" altLang="en-US"/>
              <a:t>將圖片拖曳至版面配置區或按一下圖示以新增</a:t>
            </a:r>
            <a:endParaRPr/>
          </a:p>
        </p:txBody>
      </p:sp>
      <p:sp>
        <p:nvSpPr>
          <p:cNvPr id="5" name="Rectangle 4"/>
          <p:cNvSpPr>
            <a:spLocks noGrp="1"/>
          </p:cNvSpPr>
          <p:nvPr>
            <p:ph type="dt" sz="half" idx="14"/>
          </p:nvPr>
        </p:nvSpPr>
        <p:spPr/>
        <p:txBody>
          <a:bodyPr/>
          <a:lstStyle/>
          <a:p>
            <a:fld id="{F30C84A2-23CF-44F5-B813-5187ED5C7D1C}" type="datetimeFigureOut">
              <a:rPr kumimoji="0" lang="en-US" sz="1200" smtClean="0">
                <a:solidFill>
                  <a:schemeClr val="tx2"/>
                </a:solidFill>
              </a:rPr>
              <a:pPr/>
              <a:t>11/28/2022</a:t>
            </a:fld>
            <a:endParaRPr kumimoji="0" lang="en-US" dirty="0"/>
          </a:p>
        </p:txBody>
      </p:sp>
      <p:sp>
        <p:nvSpPr>
          <p:cNvPr id="6" name="Rectangle 5"/>
          <p:cNvSpPr>
            <a:spLocks noGrp="1"/>
          </p:cNvSpPr>
          <p:nvPr>
            <p:ph type="sldNum" sz="quarter" idx="15"/>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8" name="Rectangle 7"/>
          <p:cNvSpPr>
            <a:spLocks noGrp="1"/>
          </p:cNvSpPr>
          <p:nvPr>
            <p:ph type="ftr" sz="quarter" idx="16"/>
          </p:nvPr>
        </p:nvSpPr>
        <p:spPr/>
        <p:txBody>
          <a:bodyPr/>
          <a:lstStyle/>
          <a:p>
            <a:endParaRPr kumimoji="0" lang="en-US" dirty="0"/>
          </a:p>
        </p:txBody>
      </p:sp>
    </p:spTree>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x" preserve="1">
  <p:cSld name="4-Up Portrait with Captions">
    <p:spTree>
      <p:nvGrpSpPr>
        <p:cNvPr id="1" name=""/>
        <p:cNvGrpSpPr/>
        <p:nvPr/>
      </p:nvGrpSpPr>
      <p:grpSpPr>
        <a:xfrm>
          <a:off x="0" y="0"/>
          <a:ext cx="0" cy="0"/>
          <a:chOff x="0" y="0"/>
          <a:chExt cx="0" cy="0"/>
        </a:xfrm>
      </p:grpSpPr>
      <p:sp>
        <p:nvSpPr>
          <p:cNvPr id="31" name="Rectangle 7"/>
          <p:cNvSpPr>
            <a:spLocks noGrp="1"/>
          </p:cNvSpPr>
          <p:nvPr>
            <p:ph type="pic" sz="quarter" idx="14"/>
          </p:nvPr>
        </p:nvSpPr>
        <p:spPr>
          <a:xfrm>
            <a:off x="2229297" y="228600"/>
            <a:ext cx="2285214" cy="29718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a:p>
        </p:txBody>
      </p:sp>
      <p:sp>
        <p:nvSpPr>
          <p:cNvPr id="3" name="Rectangle 7"/>
          <p:cNvSpPr>
            <a:spLocks noGrp="1"/>
          </p:cNvSpPr>
          <p:nvPr>
            <p:ph type="pic" sz="quarter" idx="26"/>
          </p:nvPr>
        </p:nvSpPr>
        <p:spPr>
          <a:xfrm>
            <a:off x="2229297" y="3365392"/>
            <a:ext cx="2285214" cy="29718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a:p>
        </p:txBody>
      </p:sp>
      <p:sp>
        <p:nvSpPr>
          <p:cNvPr id="10" name="Rectangle 7"/>
          <p:cNvSpPr>
            <a:spLocks noGrp="1" noChangeAspect="1"/>
          </p:cNvSpPr>
          <p:nvPr>
            <p:ph type="pic" sz="quarter" idx="25"/>
          </p:nvPr>
        </p:nvSpPr>
        <p:spPr>
          <a:xfrm>
            <a:off x="4672217" y="228600"/>
            <a:ext cx="2286000" cy="29718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a:p>
        </p:txBody>
      </p:sp>
      <p:sp>
        <p:nvSpPr>
          <p:cNvPr id="27" name="Rectangle 7"/>
          <p:cNvSpPr>
            <a:spLocks noGrp="1"/>
          </p:cNvSpPr>
          <p:nvPr>
            <p:ph type="pic" sz="quarter" idx="27"/>
          </p:nvPr>
        </p:nvSpPr>
        <p:spPr>
          <a:xfrm>
            <a:off x="4667697" y="3365392"/>
            <a:ext cx="2285214" cy="29718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a:p>
        </p:txBody>
      </p:sp>
      <p:sp>
        <p:nvSpPr>
          <p:cNvPr id="6" name="Rectangle 7"/>
          <p:cNvSpPr>
            <a:spLocks noGrp="1"/>
          </p:cNvSpPr>
          <p:nvPr>
            <p:ph type="body" sz="quarter" idx="16" hasCustomPrompt="1"/>
          </p:nvPr>
        </p:nvSpPr>
        <p:spPr>
          <a:xfrm>
            <a:off x="400497" y="1295400"/>
            <a:ext cx="1676400" cy="1905000"/>
          </a:xfrm>
        </p:spPr>
        <p:txBody>
          <a:bodyPr anchor="b" anchorCtr="0">
            <a:noAutofit/>
          </a:bodyPr>
          <a:lstStyle>
            <a:lvl1pPr marL="0" marR="0" indent="0" algn="r" rtl="0" eaLnBrk="1" latinLnBrk="0" hangingPunct="1">
              <a:spcBef>
                <a:spcPct val="20000"/>
              </a:spcBef>
              <a:buFontTx/>
              <a:buNone/>
              <a:defRPr kumimoji="0" sz="1600" baseline="0">
                <a:solidFill>
                  <a:schemeClr val="tx1"/>
                </a:solidFill>
                <a:latin typeface="+mn-lt"/>
                <a:ea typeface="+mn-ea"/>
                <a:cs typeface="+mn-cs"/>
              </a:defRPr>
            </a:lvl1pPr>
            <a:extLst/>
          </a:lstStyle>
          <a:p>
            <a:pPr lvl="0"/>
            <a:r>
              <a:rPr kumimoji="0" lang="en-US" dirty="0"/>
              <a:t>Click to add caption</a:t>
            </a:r>
          </a:p>
        </p:txBody>
      </p:sp>
      <p:sp>
        <p:nvSpPr>
          <p:cNvPr id="14" name="Rectangle 7"/>
          <p:cNvSpPr>
            <a:spLocks noGrp="1"/>
          </p:cNvSpPr>
          <p:nvPr>
            <p:ph type="body" sz="quarter" idx="29" hasCustomPrompt="1"/>
          </p:nvPr>
        </p:nvSpPr>
        <p:spPr>
          <a:xfrm>
            <a:off x="7086600" y="1295400"/>
            <a:ext cx="1676400" cy="1905000"/>
          </a:xfrm>
        </p:spPr>
        <p:txBody>
          <a:bodyPr anchor="b" anchorCtr="0"/>
          <a:lstStyle>
            <a:lvl1pPr marL="0" marR="0" indent="0" algn="l" eaLnBrk="1" latinLnBrk="0" hangingPunct="1">
              <a:buFontTx/>
              <a:buNone/>
              <a:defRPr kumimoji="0" sz="1600" baseline="0"/>
            </a:lvl1pPr>
            <a:extLst/>
          </a:lstStyle>
          <a:p>
            <a:pPr lvl="0"/>
            <a:r>
              <a:rPr kumimoji="0" lang="en-US" dirty="0"/>
              <a:t>Click to add caption</a:t>
            </a:r>
          </a:p>
        </p:txBody>
      </p:sp>
      <p:sp>
        <p:nvSpPr>
          <p:cNvPr id="4" name="Rectangle 7"/>
          <p:cNvSpPr>
            <a:spLocks noGrp="1"/>
          </p:cNvSpPr>
          <p:nvPr>
            <p:ph type="body" sz="quarter" idx="28" hasCustomPrompt="1"/>
          </p:nvPr>
        </p:nvSpPr>
        <p:spPr>
          <a:xfrm>
            <a:off x="400497" y="3352800"/>
            <a:ext cx="1676400" cy="1905000"/>
          </a:xfrm>
        </p:spPr>
        <p:txBody>
          <a:bodyPr anchor="t" anchorCtr="0"/>
          <a:lstStyle>
            <a:lvl1pPr marL="0" marR="0" indent="0" algn="r" eaLnBrk="1" latinLnBrk="0" hangingPunct="1">
              <a:buFontTx/>
              <a:buNone/>
              <a:defRPr kumimoji="0" sz="1600" baseline="0"/>
            </a:lvl1pPr>
            <a:extLst/>
          </a:lstStyle>
          <a:p>
            <a:pPr lvl="0"/>
            <a:r>
              <a:rPr kumimoji="0" lang="en-US" dirty="0"/>
              <a:t>Click to add caption</a:t>
            </a:r>
          </a:p>
        </p:txBody>
      </p:sp>
      <p:sp>
        <p:nvSpPr>
          <p:cNvPr id="13" name="Rectangle 7"/>
          <p:cNvSpPr>
            <a:spLocks noGrp="1"/>
          </p:cNvSpPr>
          <p:nvPr>
            <p:ph type="body" sz="quarter" idx="30" hasCustomPrompt="1"/>
          </p:nvPr>
        </p:nvSpPr>
        <p:spPr>
          <a:xfrm>
            <a:off x="7086600" y="3352800"/>
            <a:ext cx="1676400" cy="1905000"/>
          </a:xfrm>
        </p:spPr>
        <p:txBody>
          <a:bodyPr anchor="t" anchorCtr="0"/>
          <a:lstStyle>
            <a:lvl1pPr marL="0" marR="0" indent="0" algn="l" eaLnBrk="1" latinLnBrk="0" hangingPunct="1">
              <a:buFontTx/>
              <a:buNone/>
              <a:defRPr kumimoji="0" sz="1600" baseline="0"/>
            </a:lvl1pPr>
            <a:extLst/>
          </a:lstStyle>
          <a:p>
            <a:pPr lvl="0"/>
            <a:r>
              <a:rPr kumimoji="0" lang="en-US" dirty="0"/>
              <a:t>Click to add caption</a:t>
            </a:r>
          </a:p>
        </p:txBody>
      </p:sp>
      <p:sp>
        <p:nvSpPr>
          <p:cNvPr id="11" name="Rectangle 10"/>
          <p:cNvSpPr>
            <a:spLocks noGrp="1"/>
          </p:cNvSpPr>
          <p:nvPr>
            <p:ph type="dt" sz="half" idx="31"/>
          </p:nvPr>
        </p:nvSpPr>
        <p:spPr/>
        <p:txBody>
          <a:bodyPr/>
          <a:lstStyle/>
          <a:p>
            <a:fld id="{F30C84A2-23CF-44F5-B813-5187ED5C7D1C}" type="datetimeFigureOut">
              <a:rPr kumimoji="0" lang="en-US" sz="1200" smtClean="0">
                <a:solidFill>
                  <a:schemeClr val="tx2"/>
                </a:solidFill>
              </a:rPr>
              <a:pPr/>
              <a:t>11/28/2022</a:t>
            </a:fld>
            <a:endParaRPr kumimoji="0" lang="en-US" dirty="0"/>
          </a:p>
        </p:txBody>
      </p:sp>
      <p:sp>
        <p:nvSpPr>
          <p:cNvPr id="12" name="Rectangle 11"/>
          <p:cNvSpPr>
            <a:spLocks noGrp="1"/>
          </p:cNvSpPr>
          <p:nvPr>
            <p:ph type="sldNum" sz="quarter" idx="32"/>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15" name="Rectangle 14"/>
          <p:cNvSpPr>
            <a:spLocks noGrp="1"/>
          </p:cNvSpPr>
          <p:nvPr>
            <p:ph type="ftr" sz="quarter" idx="33"/>
          </p:nvPr>
        </p:nvSpPr>
        <p:spPr/>
        <p:txBody>
          <a:bodyPr/>
          <a:lstStyle/>
          <a:p>
            <a:endParaRPr kumimoji="0" lang="en-US" dirty="0"/>
          </a:p>
        </p:txBody>
      </p:sp>
    </p:spTree>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x" preserve="1">
  <p:cSld name="4-Up landscape with Caption">
    <p:spTree>
      <p:nvGrpSpPr>
        <p:cNvPr id="1" name=""/>
        <p:cNvGrpSpPr/>
        <p:nvPr/>
      </p:nvGrpSpPr>
      <p:grpSpPr>
        <a:xfrm>
          <a:off x="0" y="0"/>
          <a:ext cx="0" cy="0"/>
          <a:chOff x="0" y="0"/>
          <a:chExt cx="0" cy="0"/>
        </a:xfrm>
      </p:grpSpPr>
      <p:sp>
        <p:nvSpPr>
          <p:cNvPr id="24" name="Rectangle 7"/>
          <p:cNvSpPr>
            <a:spLocks noGrp="1"/>
          </p:cNvSpPr>
          <p:nvPr>
            <p:ph type="pic" sz="quarter" idx="14"/>
          </p:nvPr>
        </p:nvSpPr>
        <p:spPr>
          <a:xfrm>
            <a:off x="926821" y="533400"/>
            <a:ext cx="3653297" cy="27432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a:p>
        </p:txBody>
      </p:sp>
      <p:sp>
        <p:nvSpPr>
          <p:cNvPr id="8" name="Rectangle 7"/>
          <p:cNvSpPr>
            <a:spLocks noGrp="1"/>
          </p:cNvSpPr>
          <p:nvPr>
            <p:ph type="body" sz="quarter" idx="16" hasCustomPrompt="1"/>
          </p:nvPr>
        </p:nvSpPr>
        <p:spPr>
          <a:xfrm>
            <a:off x="926821" y="6172200"/>
            <a:ext cx="3657600" cy="304800"/>
          </a:xfrm>
        </p:spPr>
        <p:txBody>
          <a:bodyPr lIns="9144" anchor="t" anchorCtr="0"/>
          <a:lstStyle>
            <a:lvl1pPr marL="0" marR="0" indent="0" algn="l" eaLnBrk="1" latinLnBrk="0" hangingPunct="1">
              <a:buFontTx/>
              <a:buNone/>
              <a:defRPr kumimoji="0" sz="1600" baseline="0"/>
            </a:lvl1pPr>
            <a:extLst/>
          </a:lstStyle>
          <a:p>
            <a:pPr lvl="0"/>
            <a:r>
              <a:rPr kumimoji="0" lang="en-US" dirty="0"/>
              <a:t>Click to add caption</a:t>
            </a:r>
          </a:p>
        </p:txBody>
      </p:sp>
      <p:sp>
        <p:nvSpPr>
          <p:cNvPr id="9" name="Rectangle 7"/>
          <p:cNvSpPr>
            <a:spLocks noGrp="1"/>
          </p:cNvSpPr>
          <p:nvPr>
            <p:ph type="pic" sz="quarter" idx="17"/>
          </p:nvPr>
        </p:nvSpPr>
        <p:spPr>
          <a:xfrm>
            <a:off x="4660621" y="533400"/>
            <a:ext cx="3657600" cy="27432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a:p>
        </p:txBody>
      </p:sp>
      <p:sp>
        <p:nvSpPr>
          <p:cNvPr id="6" name="Rectangle 7"/>
          <p:cNvSpPr>
            <a:spLocks noGrp="1"/>
          </p:cNvSpPr>
          <p:nvPr>
            <p:ph type="pic" sz="quarter" idx="18"/>
          </p:nvPr>
        </p:nvSpPr>
        <p:spPr>
          <a:xfrm>
            <a:off x="926821" y="3352800"/>
            <a:ext cx="3657600" cy="27432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a:p>
        </p:txBody>
      </p:sp>
      <p:sp>
        <p:nvSpPr>
          <p:cNvPr id="14" name="Rectangle 7"/>
          <p:cNvSpPr>
            <a:spLocks noGrp="1"/>
          </p:cNvSpPr>
          <p:nvPr>
            <p:ph type="pic" sz="quarter" idx="19"/>
          </p:nvPr>
        </p:nvSpPr>
        <p:spPr>
          <a:xfrm>
            <a:off x="4660621" y="3352800"/>
            <a:ext cx="3657600" cy="27432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a:p>
        </p:txBody>
      </p:sp>
      <p:sp>
        <p:nvSpPr>
          <p:cNvPr id="4" name="Rectangle 7"/>
          <p:cNvSpPr>
            <a:spLocks noGrp="1"/>
          </p:cNvSpPr>
          <p:nvPr>
            <p:ph type="body" sz="quarter" idx="22" hasCustomPrompt="1"/>
          </p:nvPr>
        </p:nvSpPr>
        <p:spPr>
          <a:xfrm>
            <a:off x="926821" y="152400"/>
            <a:ext cx="3657600" cy="304800"/>
          </a:xfrm>
        </p:spPr>
        <p:txBody>
          <a:bodyPr lIns="9144" anchor="t" anchorCtr="0"/>
          <a:lstStyle>
            <a:lvl1pPr marL="0" marR="0" indent="0" algn="l" eaLnBrk="1" latinLnBrk="0" hangingPunct="1">
              <a:buFontTx/>
              <a:buNone/>
              <a:defRPr kumimoji="0" sz="1600" baseline="0"/>
            </a:lvl1pPr>
            <a:extLst/>
          </a:lstStyle>
          <a:p>
            <a:pPr lvl="0"/>
            <a:r>
              <a:rPr kumimoji="0" lang="en-US" dirty="0"/>
              <a:t>Click to add caption</a:t>
            </a:r>
          </a:p>
        </p:txBody>
      </p:sp>
      <p:sp>
        <p:nvSpPr>
          <p:cNvPr id="18" name="Rectangle 7"/>
          <p:cNvSpPr>
            <a:spLocks noGrp="1"/>
          </p:cNvSpPr>
          <p:nvPr>
            <p:ph type="body" sz="quarter" idx="23" hasCustomPrompt="1"/>
          </p:nvPr>
        </p:nvSpPr>
        <p:spPr>
          <a:xfrm>
            <a:off x="4660621" y="6172200"/>
            <a:ext cx="3657600" cy="304800"/>
          </a:xfrm>
        </p:spPr>
        <p:txBody>
          <a:bodyPr lIns="9144" anchor="t" anchorCtr="0"/>
          <a:lstStyle>
            <a:lvl1pPr marL="0" marR="0" indent="0" algn="l" eaLnBrk="1" latinLnBrk="0" hangingPunct="1">
              <a:buFontTx/>
              <a:buNone/>
              <a:defRPr kumimoji="0" sz="1600" baseline="0"/>
            </a:lvl1pPr>
            <a:extLst/>
          </a:lstStyle>
          <a:p>
            <a:pPr lvl="0"/>
            <a:r>
              <a:rPr kumimoji="0" lang="en-US" dirty="0"/>
              <a:t>Click to add caption</a:t>
            </a:r>
          </a:p>
        </p:txBody>
      </p:sp>
      <p:sp>
        <p:nvSpPr>
          <p:cNvPr id="16" name="Rectangle 7"/>
          <p:cNvSpPr>
            <a:spLocks noGrp="1"/>
          </p:cNvSpPr>
          <p:nvPr>
            <p:ph type="body" sz="quarter" idx="24" hasCustomPrompt="1"/>
          </p:nvPr>
        </p:nvSpPr>
        <p:spPr>
          <a:xfrm>
            <a:off x="4660621" y="152400"/>
            <a:ext cx="3657600" cy="304800"/>
          </a:xfrm>
        </p:spPr>
        <p:txBody>
          <a:bodyPr lIns="9144" anchor="t" anchorCtr="0"/>
          <a:lstStyle>
            <a:lvl1pPr marL="0" marR="0" indent="0" algn="l" eaLnBrk="1" latinLnBrk="0" hangingPunct="1">
              <a:buFontTx/>
              <a:buNone/>
              <a:defRPr kumimoji="0" sz="1600" baseline="0"/>
            </a:lvl1pPr>
            <a:extLst/>
          </a:lstStyle>
          <a:p>
            <a:pPr lvl="0"/>
            <a:r>
              <a:rPr kumimoji="0" lang="en-US" dirty="0"/>
              <a:t>Click to add caption</a:t>
            </a:r>
          </a:p>
        </p:txBody>
      </p:sp>
      <p:sp>
        <p:nvSpPr>
          <p:cNvPr id="10" name="Rectangle 9"/>
          <p:cNvSpPr>
            <a:spLocks noGrp="1"/>
          </p:cNvSpPr>
          <p:nvPr>
            <p:ph type="dt" sz="half" idx="25"/>
          </p:nvPr>
        </p:nvSpPr>
        <p:spPr/>
        <p:txBody>
          <a:bodyPr/>
          <a:lstStyle/>
          <a:p>
            <a:fld id="{F30C84A2-23CF-44F5-B813-5187ED5C7D1C}" type="datetimeFigureOut">
              <a:rPr kumimoji="0" lang="en-US" sz="1200" smtClean="0">
                <a:solidFill>
                  <a:schemeClr val="tx2"/>
                </a:solidFill>
              </a:rPr>
              <a:pPr/>
              <a:t>11/28/2022</a:t>
            </a:fld>
            <a:endParaRPr kumimoji="0" lang="en-US" dirty="0"/>
          </a:p>
        </p:txBody>
      </p:sp>
      <p:sp>
        <p:nvSpPr>
          <p:cNvPr id="11" name="Rectangle 10"/>
          <p:cNvSpPr>
            <a:spLocks noGrp="1"/>
          </p:cNvSpPr>
          <p:nvPr>
            <p:ph type="sldNum" sz="quarter" idx="26"/>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12" name="Rectangle 11"/>
          <p:cNvSpPr>
            <a:spLocks noGrp="1"/>
          </p:cNvSpPr>
          <p:nvPr>
            <p:ph type="ftr" sz="quarter" idx="27"/>
          </p:nvPr>
        </p:nvSpPr>
        <p:spPr/>
        <p:txBody>
          <a:bodyPr/>
          <a:lstStyle/>
          <a:p>
            <a:endParaRPr kumimoji="0" lang="en-US" dirty="0"/>
          </a:p>
        </p:txBody>
      </p:sp>
    </p:spTree>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4-Up Portrait with Large Caption">
    <p:spTree>
      <p:nvGrpSpPr>
        <p:cNvPr id="1" name=""/>
        <p:cNvGrpSpPr/>
        <p:nvPr/>
      </p:nvGrpSpPr>
      <p:grpSpPr>
        <a:xfrm>
          <a:off x="0" y="0"/>
          <a:ext cx="0" cy="0"/>
          <a:chOff x="0" y="0"/>
          <a:chExt cx="0" cy="0"/>
        </a:xfrm>
      </p:grpSpPr>
      <p:sp>
        <p:nvSpPr>
          <p:cNvPr id="26" name="Rectangle 7"/>
          <p:cNvSpPr>
            <a:spLocks noGrp="1"/>
          </p:cNvSpPr>
          <p:nvPr>
            <p:ph type="pic" sz="quarter" idx="14"/>
          </p:nvPr>
        </p:nvSpPr>
        <p:spPr>
          <a:xfrm>
            <a:off x="152400" y="1524000"/>
            <a:ext cx="2106985" cy="2809311"/>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a:p>
        </p:txBody>
      </p:sp>
      <p:sp>
        <p:nvSpPr>
          <p:cNvPr id="30" name="Rectangle 7"/>
          <p:cNvSpPr>
            <a:spLocks noGrp="1"/>
          </p:cNvSpPr>
          <p:nvPr>
            <p:ph type="pic" sz="quarter" idx="31"/>
          </p:nvPr>
        </p:nvSpPr>
        <p:spPr>
          <a:xfrm>
            <a:off x="4546600" y="1524000"/>
            <a:ext cx="2106985" cy="2809311"/>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a:p>
        </p:txBody>
      </p:sp>
      <p:sp>
        <p:nvSpPr>
          <p:cNvPr id="7" name="Rectangle 7"/>
          <p:cNvSpPr>
            <a:spLocks noGrp="1"/>
          </p:cNvSpPr>
          <p:nvPr>
            <p:ph type="pic" sz="quarter" idx="30"/>
          </p:nvPr>
        </p:nvSpPr>
        <p:spPr>
          <a:xfrm>
            <a:off x="2349060" y="1524000"/>
            <a:ext cx="2106985" cy="2809311"/>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a:p>
        </p:txBody>
      </p:sp>
      <p:sp>
        <p:nvSpPr>
          <p:cNvPr id="29" name="Rectangle 7"/>
          <p:cNvSpPr>
            <a:spLocks noGrp="1"/>
          </p:cNvSpPr>
          <p:nvPr>
            <p:ph type="pic" sz="quarter" idx="32"/>
          </p:nvPr>
        </p:nvSpPr>
        <p:spPr>
          <a:xfrm>
            <a:off x="6740166" y="1524000"/>
            <a:ext cx="2106985" cy="2809311"/>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a:p>
        </p:txBody>
      </p:sp>
      <p:sp>
        <p:nvSpPr>
          <p:cNvPr id="24" name="Rectangle 7"/>
          <p:cNvSpPr>
            <a:spLocks noGrp="1"/>
          </p:cNvSpPr>
          <p:nvPr>
            <p:ph type="body" sz="quarter" idx="29" hasCustomPrompt="1"/>
          </p:nvPr>
        </p:nvSpPr>
        <p:spPr>
          <a:xfrm>
            <a:off x="152400" y="4495800"/>
            <a:ext cx="8763000" cy="1905000"/>
          </a:xfrm>
        </p:spPr>
        <p:txBody>
          <a:bodyPr anchor="t" anchorCtr="0"/>
          <a:lstStyle>
            <a:lvl1pPr marL="0" marR="0" indent="0" algn="l" eaLnBrk="1" latinLnBrk="0" hangingPunct="1">
              <a:buFontTx/>
              <a:buNone/>
              <a:defRPr kumimoji="0" sz="2400" baseline="0"/>
            </a:lvl1pPr>
            <a:extLst/>
          </a:lstStyle>
          <a:p>
            <a:pPr lvl="0"/>
            <a:r>
              <a:rPr kumimoji="0" lang="en-US" dirty="0"/>
              <a:t>Click to add caption</a:t>
            </a:r>
          </a:p>
        </p:txBody>
      </p:sp>
      <p:sp>
        <p:nvSpPr>
          <p:cNvPr id="8" name="Rectangle 7"/>
          <p:cNvSpPr>
            <a:spLocks noGrp="1"/>
          </p:cNvSpPr>
          <p:nvPr>
            <p:ph type="dt" sz="half" idx="33"/>
          </p:nvPr>
        </p:nvSpPr>
        <p:spPr/>
        <p:txBody>
          <a:bodyPr/>
          <a:lstStyle/>
          <a:p>
            <a:fld id="{F30C84A2-23CF-44F5-B813-5187ED5C7D1C}" type="datetimeFigureOut">
              <a:rPr kumimoji="0" lang="en-US" sz="1200" smtClean="0">
                <a:solidFill>
                  <a:schemeClr val="tx2"/>
                </a:solidFill>
              </a:rPr>
              <a:pPr/>
              <a:t>11/28/2022</a:t>
            </a:fld>
            <a:endParaRPr kumimoji="0" lang="en-US" dirty="0"/>
          </a:p>
        </p:txBody>
      </p:sp>
      <p:sp>
        <p:nvSpPr>
          <p:cNvPr id="9" name="Rectangle 8"/>
          <p:cNvSpPr>
            <a:spLocks noGrp="1"/>
          </p:cNvSpPr>
          <p:nvPr>
            <p:ph type="sldNum" sz="quarter" idx="34"/>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10" name="Rectangle 9"/>
          <p:cNvSpPr>
            <a:spLocks noGrp="1"/>
          </p:cNvSpPr>
          <p:nvPr>
            <p:ph type="ftr" sz="quarter" idx="35"/>
          </p:nvPr>
        </p:nvSpPr>
        <p:spPr/>
        <p:txBody>
          <a:bodyPr/>
          <a:lstStyle/>
          <a:p>
            <a:endParaRPr kumimoji="0" lang="en-US" dirty="0"/>
          </a:p>
        </p:txBody>
      </p:sp>
    </p:spTree>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x" preserve="1">
  <p:cSld name="4-Up: 1 Portrait with  3 Landscape">
    <p:spTree>
      <p:nvGrpSpPr>
        <p:cNvPr id="1" name=""/>
        <p:cNvGrpSpPr/>
        <p:nvPr/>
      </p:nvGrpSpPr>
      <p:grpSpPr>
        <a:xfrm>
          <a:off x="0" y="0"/>
          <a:ext cx="0" cy="0"/>
          <a:chOff x="0" y="0"/>
          <a:chExt cx="0" cy="0"/>
        </a:xfrm>
      </p:grpSpPr>
      <p:sp>
        <p:nvSpPr>
          <p:cNvPr id="26" name="Rectangle 7"/>
          <p:cNvSpPr>
            <a:spLocks noGrp="1"/>
          </p:cNvSpPr>
          <p:nvPr>
            <p:ph type="pic" sz="quarter" idx="14"/>
          </p:nvPr>
        </p:nvSpPr>
        <p:spPr>
          <a:xfrm>
            <a:off x="685800" y="257665"/>
            <a:ext cx="4617720" cy="61722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a:p>
        </p:txBody>
      </p:sp>
      <p:sp>
        <p:nvSpPr>
          <p:cNvPr id="4" name="Rectangle 7"/>
          <p:cNvSpPr>
            <a:spLocks noGrp="1" noChangeAspect="1"/>
          </p:cNvSpPr>
          <p:nvPr>
            <p:ph type="pic" sz="quarter" idx="18"/>
          </p:nvPr>
        </p:nvSpPr>
        <p:spPr>
          <a:xfrm>
            <a:off x="5788848" y="257665"/>
            <a:ext cx="2438402" cy="18288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a:p>
        </p:txBody>
      </p:sp>
      <p:sp>
        <p:nvSpPr>
          <p:cNvPr id="6" name="Rectangle 7"/>
          <p:cNvSpPr>
            <a:spLocks noGrp="1" noChangeAspect="1"/>
          </p:cNvSpPr>
          <p:nvPr>
            <p:ph type="pic" sz="quarter" idx="22"/>
          </p:nvPr>
        </p:nvSpPr>
        <p:spPr>
          <a:xfrm>
            <a:off x="5788848" y="2432657"/>
            <a:ext cx="2438402" cy="18288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a:p>
        </p:txBody>
      </p:sp>
      <p:sp>
        <p:nvSpPr>
          <p:cNvPr id="14" name="Rectangle 7"/>
          <p:cNvSpPr>
            <a:spLocks noGrp="1" noChangeAspect="1"/>
          </p:cNvSpPr>
          <p:nvPr>
            <p:ph type="pic" sz="quarter" idx="23"/>
          </p:nvPr>
        </p:nvSpPr>
        <p:spPr>
          <a:xfrm>
            <a:off x="5788848" y="4607649"/>
            <a:ext cx="2438402" cy="18288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a:p>
        </p:txBody>
      </p:sp>
      <p:sp>
        <p:nvSpPr>
          <p:cNvPr id="7" name="Rectangle 6"/>
          <p:cNvSpPr>
            <a:spLocks noGrp="1"/>
          </p:cNvSpPr>
          <p:nvPr>
            <p:ph type="dt" sz="half" idx="24"/>
          </p:nvPr>
        </p:nvSpPr>
        <p:spPr/>
        <p:txBody>
          <a:bodyPr/>
          <a:lstStyle/>
          <a:p>
            <a:fld id="{F30C84A2-23CF-44F5-B813-5187ED5C7D1C}" type="datetimeFigureOut">
              <a:rPr kumimoji="0" lang="en-US" sz="1200" smtClean="0">
                <a:solidFill>
                  <a:schemeClr val="tx2"/>
                </a:solidFill>
              </a:rPr>
              <a:pPr/>
              <a:t>11/28/2022</a:t>
            </a:fld>
            <a:endParaRPr kumimoji="0" lang="en-US" dirty="0"/>
          </a:p>
        </p:txBody>
      </p:sp>
      <p:sp>
        <p:nvSpPr>
          <p:cNvPr id="8" name="Rectangle 7"/>
          <p:cNvSpPr>
            <a:spLocks noGrp="1"/>
          </p:cNvSpPr>
          <p:nvPr>
            <p:ph type="sldNum" sz="quarter" idx="25"/>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9" name="Rectangle 8"/>
          <p:cNvSpPr>
            <a:spLocks noGrp="1"/>
          </p:cNvSpPr>
          <p:nvPr>
            <p:ph type="ftr" sz="quarter" idx="26"/>
          </p:nvPr>
        </p:nvSpPr>
        <p:spPr/>
        <p:txBody>
          <a:bodyPr/>
          <a:lstStyle/>
          <a:p>
            <a:endParaRPr kumimoji="0" lang="en-US" dirty="0"/>
          </a:p>
        </p:txBody>
      </p:sp>
    </p:spTree>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x" preserve="1">
  <p:cSld name="5-up: 3 Landscape with 2 Portrait">
    <p:spTree>
      <p:nvGrpSpPr>
        <p:cNvPr id="1" name=""/>
        <p:cNvGrpSpPr/>
        <p:nvPr/>
      </p:nvGrpSpPr>
      <p:grpSpPr>
        <a:xfrm>
          <a:off x="0" y="0"/>
          <a:ext cx="0" cy="0"/>
          <a:chOff x="0" y="0"/>
          <a:chExt cx="0" cy="0"/>
        </a:xfrm>
      </p:grpSpPr>
      <p:sp>
        <p:nvSpPr>
          <p:cNvPr id="9" name="Rectangle 7"/>
          <p:cNvSpPr>
            <a:spLocks noGrp="1"/>
          </p:cNvSpPr>
          <p:nvPr>
            <p:ph type="pic" sz="quarter" idx="14"/>
          </p:nvPr>
        </p:nvSpPr>
        <p:spPr>
          <a:xfrm>
            <a:off x="609600" y="3429000"/>
            <a:ext cx="2070154" cy="29718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a:p>
        </p:txBody>
      </p:sp>
      <p:sp>
        <p:nvSpPr>
          <p:cNvPr id="27" name="Rectangle 7"/>
          <p:cNvSpPr>
            <a:spLocks noGrp="1"/>
          </p:cNvSpPr>
          <p:nvPr>
            <p:ph type="pic" sz="quarter" idx="17"/>
          </p:nvPr>
        </p:nvSpPr>
        <p:spPr>
          <a:xfrm>
            <a:off x="3033848" y="228600"/>
            <a:ext cx="5562600" cy="417195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a:p>
        </p:txBody>
      </p:sp>
      <p:sp>
        <p:nvSpPr>
          <p:cNvPr id="31" name="Rectangle 7"/>
          <p:cNvSpPr>
            <a:spLocks noGrp="1"/>
          </p:cNvSpPr>
          <p:nvPr>
            <p:ph type="pic" sz="quarter" idx="26"/>
          </p:nvPr>
        </p:nvSpPr>
        <p:spPr>
          <a:xfrm>
            <a:off x="609600" y="228600"/>
            <a:ext cx="2070154" cy="29718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a:p>
        </p:txBody>
      </p:sp>
      <p:sp>
        <p:nvSpPr>
          <p:cNvPr id="26" name="Rectangle 7"/>
          <p:cNvSpPr>
            <a:spLocks noGrp="1" noChangeAspect="1"/>
          </p:cNvSpPr>
          <p:nvPr>
            <p:ph type="pic" sz="quarter" idx="27"/>
          </p:nvPr>
        </p:nvSpPr>
        <p:spPr>
          <a:xfrm>
            <a:off x="5943600" y="4495800"/>
            <a:ext cx="2666999" cy="187452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a:p>
        </p:txBody>
      </p:sp>
      <p:sp>
        <p:nvSpPr>
          <p:cNvPr id="23" name="Rectangle 7"/>
          <p:cNvSpPr>
            <a:spLocks noGrp="1" noChangeAspect="1"/>
          </p:cNvSpPr>
          <p:nvPr>
            <p:ph type="pic" sz="quarter" idx="28"/>
          </p:nvPr>
        </p:nvSpPr>
        <p:spPr>
          <a:xfrm>
            <a:off x="3033848" y="4495800"/>
            <a:ext cx="2757352" cy="187452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a:p>
        </p:txBody>
      </p:sp>
      <p:sp>
        <p:nvSpPr>
          <p:cNvPr id="7" name="Rectangle 6"/>
          <p:cNvSpPr>
            <a:spLocks noGrp="1"/>
          </p:cNvSpPr>
          <p:nvPr>
            <p:ph type="dt" sz="half" idx="29"/>
          </p:nvPr>
        </p:nvSpPr>
        <p:spPr/>
        <p:txBody>
          <a:bodyPr/>
          <a:lstStyle/>
          <a:p>
            <a:fld id="{F30C84A2-23CF-44F5-B813-5187ED5C7D1C}" type="datetimeFigureOut">
              <a:rPr kumimoji="0" lang="en-US" sz="1200" smtClean="0">
                <a:solidFill>
                  <a:schemeClr val="tx2"/>
                </a:solidFill>
              </a:rPr>
              <a:pPr/>
              <a:t>11/28/2022</a:t>
            </a:fld>
            <a:endParaRPr kumimoji="0" lang="en-US" dirty="0"/>
          </a:p>
        </p:txBody>
      </p:sp>
      <p:sp>
        <p:nvSpPr>
          <p:cNvPr id="8" name="Rectangle 7"/>
          <p:cNvSpPr>
            <a:spLocks noGrp="1"/>
          </p:cNvSpPr>
          <p:nvPr>
            <p:ph type="sldNum" sz="quarter" idx="30"/>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10" name="Rectangle 9"/>
          <p:cNvSpPr>
            <a:spLocks noGrp="1"/>
          </p:cNvSpPr>
          <p:nvPr>
            <p:ph type="ftr" sz="quarter" idx="31"/>
          </p:nvPr>
        </p:nvSpPr>
        <p:spPr/>
        <p:txBody>
          <a:bodyPr/>
          <a:lstStyle/>
          <a:p>
            <a:endParaRPr kumimoji="0" lang="en-US" dirty="0"/>
          </a:p>
        </p:txBody>
      </p:sp>
    </p:spTree>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x" preserve="1">
  <p:cSld name="5-Up: 3 Portrait with 2 Landscape">
    <p:spTree>
      <p:nvGrpSpPr>
        <p:cNvPr id="1" name=""/>
        <p:cNvGrpSpPr/>
        <p:nvPr/>
      </p:nvGrpSpPr>
      <p:grpSpPr>
        <a:xfrm>
          <a:off x="0" y="0"/>
          <a:ext cx="0" cy="0"/>
          <a:chOff x="0" y="0"/>
          <a:chExt cx="0" cy="0"/>
        </a:xfrm>
      </p:grpSpPr>
      <p:sp>
        <p:nvSpPr>
          <p:cNvPr id="17" name="Rectangle 7"/>
          <p:cNvSpPr>
            <a:spLocks noGrp="1"/>
          </p:cNvSpPr>
          <p:nvPr>
            <p:ph type="pic" sz="quarter" idx="26"/>
          </p:nvPr>
        </p:nvSpPr>
        <p:spPr>
          <a:xfrm>
            <a:off x="512134" y="3124200"/>
            <a:ext cx="2606040" cy="32766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a:p>
        </p:txBody>
      </p:sp>
      <p:sp>
        <p:nvSpPr>
          <p:cNvPr id="23" name="Rectangle 7"/>
          <p:cNvSpPr>
            <a:spLocks noGrp="1"/>
          </p:cNvSpPr>
          <p:nvPr>
            <p:ph type="pic" sz="quarter" idx="29"/>
          </p:nvPr>
        </p:nvSpPr>
        <p:spPr>
          <a:xfrm>
            <a:off x="512134" y="228600"/>
            <a:ext cx="3962400" cy="27432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a:p>
        </p:txBody>
      </p:sp>
      <p:sp>
        <p:nvSpPr>
          <p:cNvPr id="30" name="Rectangle 7"/>
          <p:cNvSpPr>
            <a:spLocks noGrp="1"/>
          </p:cNvSpPr>
          <p:nvPr>
            <p:ph type="pic" sz="quarter" idx="30"/>
          </p:nvPr>
        </p:nvSpPr>
        <p:spPr>
          <a:xfrm>
            <a:off x="4718374" y="228600"/>
            <a:ext cx="3962400" cy="27432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a:p>
        </p:txBody>
      </p:sp>
      <p:sp>
        <p:nvSpPr>
          <p:cNvPr id="22" name="Rectangle 7"/>
          <p:cNvSpPr>
            <a:spLocks noGrp="1"/>
          </p:cNvSpPr>
          <p:nvPr>
            <p:ph type="pic" sz="quarter" idx="27"/>
          </p:nvPr>
        </p:nvSpPr>
        <p:spPr>
          <a:xfrm>
            <a:off x="3293434" y="3124200"/>
            <a:ext cx="2606040" cy="32766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a:p>
        </p:txBody>
      </p:sp>
      <p:sp>
        <p:nvSpPr>
          <p:cNvPr id="31" name="Rectangle 7"/>
          <p:cNvSpPr>
            <a:spLocks noGrp="1"/>
          </p:cNvSpPr>
          <p:nvPr>
            <p:ph type="pic" sz="quarter" idx="28"/>
          </p:nvPr>
        </p:nvSpPr>
        <p:spPr>
          <a:xfrm>
            <a:off x="6074734" y="3124200"/>
            <a:ext cx="2606040" cy="32766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a:p>
        </p:txBody>
      </p:sp>
      <p:sp>
        <p:nvSpPr>
          <p:cNvPr id="7" name="Rectangle 6"/>
          <p:cNvSpPr>
            <a:spLocks noGrp="1"/>
          </p:cNvSpPr>
          <p:nvPr>
            <p:ph type="dt" sz="half" idx="31"/>
          </p:nvPr>
        </p:nvSpPr>
        <p:spPr/>
        <p:txBody>
          <a:bodyPr/>
          <a:lstStyle/>
          <a:p>
            <a:fld id="{F30C84A2-23CF-44F5-B813-5187ED5C7D1C}" type="datetimeFigureOut">
              <a:rPr kumimoji="0" lang="en-US" sz="1200" smtClean="0">
                <a:solidFill>
                  <a:schemeClr val="tx2"/>
                </a:solidFill>
              </a:rPr>
              <a:pPr/>
              <a:t>11/28/2022</a:t>
            </a:fld>
            <a:endParaRPr kumimoji="0" lang="en-US" dirty="0"/>
          </a:p>
        </p:txBody>
      </p:sp>
      <p:sp>
        <p:nvSpPr>
          <p:cNvPr id="8" name="Rectangle 7"/>
          <p:cNvSpPr>
            <a:spLocks noGrp="1"/>
          </p:cNvSpPr>
          <p:nvPr>
            <p:ph type="sldNum" sz="quarter" idx="32"/>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9" name="Rectangle 8"/>
          <p:cNvSpPr>
            <a:spLocks noGrp="1"/>
          </p:cNvSpPr>
          <p:nvPr>
            <p:ph type="ftr" sz="quarter" idx="33"/>
          </p:nvPr>
        </p:nvSpPr>
        <p:spPr/>
        <p:txBody>
          <a:bodyPr/>
          <a:lstStyle/>
          <a:p>
            <a:endParaRPr kumimoji="0" lang="en-US" dirty="0"/>
          </a:p>
        </p:txBody>
      </p:sp>
    </p:spTree>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quare with Caption">
    <p:spTree>
      <p:nvGrpSpPr>
        <p:cNvPr id="1" name=""/>
        <p:cNvGrpSpPr/>
        <p:nvPr/>
      </p:nvGrpSpPr>
      <p:grpSpPr>
        <a:xfrm>
          <a:off x="0" y="0"/>
          <a:ext cx="0" cy="0"/>
          <a:chOff x="0" y="0"/>
          <a:chExt cx="0" cy="0"/>
        </a:xfrm>
      </p:grpSpPr>
      <p:sp>
        <p:nvSpPr>
          <p:cNvPr id="4" name="W¥ل云玗İαЂôÁûÂÚ丫:Pïçtúrê Plå¢éhõlðér 表¥鷗字㌍ 表_W 3"/>
          <p:cNvSpPr>
            <a:spLocks noGrp="1" noChangeAspect="1"/>
          </p:cNvSpPr>
          <p:nvPr>
            <p:ph type="pic" sz="quarter" idx="10"/>
          </p:nvPr>
        </p:nvSpPr>
        <p:spPr>
          <a:xfrm>
            <a:off x="3050273" y="1600200"/>
            <a:ext cx="3198127" cy="3200400"/>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1588" algn="ctr" rtl="0" eaLnBrk="1" latinLnBrk="0" hangingPunct="1"/>
            <a:r>
              <a:rPr lang="zh-TW" altLang="en-US"/>
              <a:t>將圖片拖曳至版面配置區或按一下圖示以新增</a:t>
            </a:r>
            <a:endParaRPr/>
          </a:p>
        </p:txBody>
      </p:sp>
      <p:sp>
        <p:nvSpPr>
          <p:cNvPr id="7" name="W¥ل云玗İαЂÕØÚáÛ丫:Téxt Plàçèhòlðêr 表¥鷗字㌍_W 6"/>
          <p:cNvSpPr>
            <a:spLocks noGrp="1"/>
          </p:cNvSpPr>
          <p:nvPr>
            <p:ph type="body" sz="quarter" idx="15" hasCustomPrompt="1"/>
          </p:nvPr>
        </p:nvSpPr>
        <p:spPr>
          <a:xfrm>
            <a:off x="3048000" y="4876800"/>
            <a:ext cx="3200400" cy="1295400"/>
          </a:xfrm>
        </p:spPr>
        <p:txBody>
          <a:bodyPr tIns="91440" rIns="9144" bIns="91440" anchor="t"/>
          <a:lstStyle>
            <a:lvl1pPr marL="0" marR="0" indent="0" algn="l" eaLnBrk="1" latinLnBrk="0" hangingPunct="1">
              <a:buFontTx/>
              <a:buNone/>
              <a:defRPr kumimoji="0" sz="1800" i="0"/>
            </a:lvl1pPr>
            <a:extLst/>
          </a:lstStyle>
          <a:p>
            <a:pPr lvl="0"/>
            <a:r>
              <a:rPr kumimoji="0" lang="en-US" dirty="0"/>
              <a:t>Click to add caption</a:t>
            </a:r>
          </a:p>
        </p:txBody>
      </p:sp>
      <p:sp>
        <p:nvSpPr>
          <p:cNvPr id="5" name="Rectangle 4"/>
          <p:cNvSpPr>
            <a:spLocks noGrp="1"/>
          </p:cNvSpPr>
          <p:nvPr>
            <p:ph type="dt" sz="half" idx="16"/>
          </p:nvPr>
        </p:nvSpPr>
        <p:spPr/>
        <p:txBody>
          <a:bodyPr/>
          <a:lstStyle/>
          <a:p>
            <a:fld id="{F30C84A2-23CF-44F5-B813-5187ED5C7D1C}" type="datetimeFigureOut">
              <a:rPr kumimoji="0" lang="en-US" sz="1200" smtClean="0">
                <a:solidFill>
                  <a:schemeClr val="tx2"/>
                </a:solidFill>
              </a:rPr>
              <a:pPr/>
              <a:t>11/28/2022</a:t>
            </a:fld>
            <a:endParaRPr kumimoji="0" lang="en-US" dirty="0"/>
          </a:p>
        </p:txBody>
      </p:sp>
      <p:sp>
        <p:nvSpPr>
          <p:cNvPr id="6" name="Rectangle 5"/>
          <p:cNvSpPr>
            <a:spLocks noGrp="1"/>
          </p:cNvSpPr>
          <p:nvPr>
            <p:ph type="sldNum" sz="quarter" idx="17"/>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8" name="Rectangle 7"/>
          <p:cNvSpPr>
            <a:spLocks noGrp="1"/>
          </p:cNvSpPr>
          <p:nvPr>
            <p:ph type="ftr" sz="quarter" idx="18"/>
          </p:nvPr>
        </p:nvSpPr>
        <p:spPr/>
        <p:txBody>
          <a:bodyPr/>
          <a:lstStyle/>
          <a:p>
            <a:endParaRPr kumimoji="0" lang="en-US" dirty="0"/>
          </a:p>
        </p:txBody>
      </p:sp>
    </p:spTree>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2-Up Square with Caption">
    <p:spTree>
      <p:nvGrpSpPr>
        <p:cNvPr id="1" name=""/>
        <p:cNvGrpSpPr/>
        <p:nvPr/>
      </p:nvGrpSpPr>
      <p:grpSpPr>
        <a:xfrm>
          <a:off x="0" y="0"/>
          <a:ext cx="0" cy="0"/>
          <a:chOff x="0" y="0"/>
          <a:chExt cx="0" cy="0"/>
        </a:xfrm>
      </p:grpSpPr>
      <p:sp>
        <p:nvSpPr>
          <p:cNvPr id="4" name="W¥ل云玗İαЂôÁûÂÚ丫:Pïçtúrê Plå¢éhõlðér 表¥鷗字㌍ 表_W 3"/>
          <p:cNvSpPr>
            <a:spLocks noGrp="1" noChangeAspect="1"/>
          </p:cNvSpPr>
          <p:nvPr>
            <p:ph type="pic" sz="quarter" idx="10"/>
          </p:nvPr>
        </p:nvSpPr>
        <p:spPr>
          <a:xfrm>
            <a:off x="4955273" y="1371600"/>
            <a:ext cx="3198127" cy="3200400"/>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1588" algn="ctr" rtl="0" eaLnBrk="1" latinLnBrk="0" hangingPunct="1"/>
            <a:r>
              <a:rPr lang="zh-TW" altLang="en-US"/>
              <a:t>將圖片拖曳至版面配置區或按一下圖示以新增</a:t>
            </a:r>
            <a:endParaRPr/>
          </a:p>
        </p:txBody>
      </p:sp>
      <p:sp>
        <p:nvSpPr>
          <p:cNvPr id="6" name="W¥ل云玗İαЂôÁûÂÚ丫:Pïçtúrê Plå¢éhõlðér 表¥鷗字㌍ 表_W 5"/>
          <p:cNvSpPr>
            <a:spLocks noGrp="1" noChangeAspect="1"/>
          </p:cNvSpPr>
          <p:nvPr>
            <p:ph type="pic" sz="quarter" idx="14"/>
          </p:nvPr>
        </p:nvSpPr>
        <p:spPr>
          <a:xfrm>
            <a:off x="1143000" y="1371600"/>
            <a:ext cx="3198127" cy="3200400"/>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1588" algn="ctr" rtl="0" eaLnBrk="1" latinLnBrk="0" hangingPunct="1"/>
            <a:r>
              <a:rPr lang="zh-TW" altLang="en-US"/>
              <a:t>將圖片拖曳至版面配置區或按一下圖示以新增</a:t>
            </a:r>
            <a:endParaRPr/>
          </a:p>
        </p:txBody>
      </p:sp>
      <p:sp>
        <p:nvSpPr>
          <p:cNvPr id="7" name="W¥ل云玗İαЂÕØÚáÛ丫:Téxt Plàçèhòlðêr 表¥鷗字㌍_W 6"/>
          <p:cNvSpPr>
            <a:spLocks noGrp="1"/>
          </p:cNvSpPr>
          <p:nvPr>
            <p:ph type="body" sz="quarter" idx="15" hasCustomPrompt="1"/>
          </p:nvPr>
        </p:nvSpPr>
        <p:spPr>
          <a:xfrm>
            <a:off x="4953000" y="4648200"/>
            <a:ext cx="3200400" cy="1295400"/>
          </a:xfrm>
        </p:spPr>
        <p:txBody>
          <a:bodyPr tIns="91440" rIns="9144" bIns="91440" anchor="t"/>
          <a:lstStyle>
            <a:lvl1pPr marL="0" marR="0" indent="0" algn="l" eaLnBrk="1" latinLnBrk="0" hangingPunct="1">
              <a:buFontTx/>
              <a:buNone/>
              <a:defRPr kumimoji="0" sz="1800" i="0"/>
            </a:lvl1pPr>
            <a:extLst/>
          </a:lstStyle>
          <a:p>
            <a:pPr lvl="0"/>
            <a:r>
              <a:rPr kumimoji="0" lang="en-US" dirty="0"/>
              <a:t>Click to add caption</a:t>
            </a:r>
          </a:p>
        </p:txBody>
      </p:sp>
      <p:sp>
        <p:nvSpPr>
          <p:cNvPr id="8" name="W¥ل云玗İαЂÕØÚáÛ丫:Téxt Plàçèhòlðêr 表¥鷗字㌍_W 7"/>
          <p:cNvSpPr>
            <a:spLocks noGrp="1"/>
          </p:cNvSpPr>
          <p:nvPr>
            <p:ph type="body" sz="quarter" idx="16" hasCustomPrompt="1"/>
          </p:nvPr>
        </p:nvSpPr>
        <p:spPr>
          <a:xfrm>
            <a:off x="1143000" y="4648200"/>
            <a:ext cx="3200400" cy="1295400"/>
          </a:xfrm>
        </p:spPr>
        <p:txBody>
          <a:bodyPr tIns="91440" rIns="9144" bIns="91440" anchor="t"/>
          <a:lstStyle>
            <a:lvl1pPr marL="0" marR="0" indent="0" algn="l" eaLnBrk="1" latinLnBrk="0" hangingPunct="1">
              <a:buFontTx/>
              <a:buNone/>
              <a:defRPr kumimoji="0" sz="1800" i="0"/>
            </a:lvl1pPr>
            <a:extLst/>
          </a:lstStyle>
          <a:p>
            <a:pPr lvl="0"/>
            <a:r>
              <a:rPr kumimoji="0" lang="en-US" dirty="0"/>
              <a:t>Click to add caption</a:t>
            </a:r>
          </a:p>
        </p:txBody>
      </p:sp>
      <p:sp>
        <p:nvSpPr>
          <p:cNvPr id="9" name="Rectangle 8"/>
          <p:cNvSpPr>
            <a:spLocks noGrp="1"/>
          </p:cNvSpPr>
          <p:nvPr>
            <p:ph type="dt" sz="half" idx="17"/>
          </p:nvPr>
        </p:nvSpPr>
        <p:spPr/>
        <p:txBody>
          <a:bodyPr/>
          <a:lstStyle/>
          <a:p>
            <a:fld id="{F30C84A2-23CF-44F5-B813-5187ED5C7D1C}" type="datetimeFigureOut">
              <a:rPr kumimoji="0" lang="en-US" sz="1200" smtClean="0">
                <a:solidFill>
                  <a:schemeClr val="tx2"/>
                </a:solidFill>
              </a:rPr>
              <a:pPr/>
              <a:t>11/28/2022</a:t>
            </a:fld>
            <a:endParaRPr kumimoji="0" lang="en-US" dirty="0"/>
          </a:p>
        </p:txBody>
      </p:sp>
      <p:sp>
        <p:nvSpPr>
          <p:cNvPr id="10" name="Rectangle 9"/>
          <p:cNvSpPr>
            <a:spLocks noGrp="1"/>
          </p:cNvSpPr>
          <p:nvPr>
            <p:ph type="sldNum" sz="quarter" idx="18"/>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11" name="Rectangle 10"/>
          <p:cNvSpPr>
            <a:spLocks noGrp="1"/>
          </p:cNvSpPr>
          <p:nvPr>
            <p:ph type="ftr" sz="quarter" idx="19"/>
          </p:nvPr>
        </p:nvSpPr>
        <p:spPr/>
        <p:txBody>
          <a:bodyPr/>
          <a:lstStyle/>
          <a:p>
            <a:endParaRPr kumimoji="0" lang="en-US" dirty="0"/>
          </a:p>
        </p:txBody>
      </p:sp>
    </p:spTree>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twoObj" preserve="1">
  <p:cSld name="Landscape with Caption">
    <p:spTree>
      <p:nvGrpSpPr>
        <p:cNvPr id="1" name=""/>
        <p:cNvGrpSpPr/>
        <p:nvPr/>
      </p:nvGrpSpPr>
      <p:grpSpPr>
        <a:xfrm>
          <a:off x="0" y="0"/>
          <a:ext cx="0" cy="0"/>
          <a:chOff x="0" y="0"/>
          <a:chExt cx="0" cy="0"/>
        </a:xfrm>
      </p:grpSpPr>
      <p:sp>
        <p:nvSpPr>
          <p:cNvPr id="5" name="Rectangle 9"/>
          <p:cNvSpPr>
            <a:spLocks noGrp="1" noChangeAspect="1"/>
          </p:cNvSpPr>
          <p:nvPr>
            <p:ph type="pic" sz="quarter" idx="10"/>
          </p:nvPr>
        </p:nvSpPr>
        <p:spPr>
          <a:xfrm>
            <a:off x="914400" y="294590"/>
            <a:ext cx="7467600" cy="5600700"/>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lstStyle>
            <a:lvl1pPr marL="0" marR="0" indent="1588" algn="ctr" rtl="0" eaLnBrk="1" latinLnBrk="0" hangingPunct="1">
              <a:spcBef>
                <a:spcPct val="20000"/>
              </a:spcBef>
              <a:buFontTx/>
              <a:buNone/>
              <a:defRPr kumimoji="0" lang="en-US" i="0" smtClean="0">
                <a:solidFill>
                  <a:schemeClr val="tx1"/>
                </a:solidFill>
                <a:latin typeface="+mn-lt"/>
                <a:ea typeface="+mn-ea"/>
                <a:cs typeface="+mn-cs"/>
              </a:defRPr>
            </a:lvl1pPr>
            <a:extLst/>
          </a:lstStyle>
          <a:p>
            <a:pPr marL="0" marR="0" indent="1588" algn="ctr" rtl="0" eaLnBrk="1" latinLnBrk="0" hangingPunct="1"/>
            <a:r>
              <a:rPr lang="zh-TW" altLang="en-US"/>
              <a:t>將圖片拖曳至版面配置區或按一下圖示以新增</a:t>
            </a:r>
            <a:endParaRPr/>
          </a:p>
        </p:txBody>
      </p:sp>
      <p:sp>
        <p:nvSpPr>
          <p:cNvPr id="7" name="Rectangle 5"/>
          <p:cNvSpPr>
            <a:spLocks noGrp="1"/>
          </p:cNvSpPr>
          <p:nvPr>
            <p:ph type="body" sz="quarter" idx="11" hasCustomPrompt="1"/>
          </p:nvPr>
        </p:nvSpPr>
        <p:spPr>
          <a:xfrm>
            <a:off x="914400" y="6019800"/>
            <a:ext cx="7467600" cy="381000"/>
          </a:xfrm>
        </p:spPr>
        <p:txBody>
          <a:bodyPr rIns="9144" anchor="t" anchorCtr="0">
            <a:noAutofit/>
          </a:bodyPr>
          <a:lstStyle>
            <a:lvl1pPr marL="0" marR="0" indent="0" algn="l" rtl="0" eaLnBrk="1" latinLnBrk="0" hangingPunct="1">
              <a:spcBef>
                <a:spcPct val="20000"/>
              </a:spcBef>
              <a:buFontTx/>
              <a:buNone/>
              <a:defRPr kumimoji="0" sz="1800" i="0" baseline="0">
                <a:solidFill>
                  <a:schemeClr val="tx1"/>
                </a:solidFill>
                <a:latin typeface="+mn-lt"/>
                <a:ea typeface="+mn-ea"/>
                <a:cs typeface="+mn-cs"/>
              </a:defRPr>
            </a:lvl1pPr>
            <a:extLst/>
          </a:lstStyle>
          <a:p>
            <a:pPr lvl="0"/>
            <a:r>
              <a:rPr kumimoji="0" lang="en-US" dirty="0"/>
              <a:t>Click to add caption</a:t>
            </a:r>
          </a:p>
        </p:txBody>
      </p:sp>
      <p:sp>
        <p:nvSpPr>
          <p:cNvPr id="4" name="Rectangle 3"/>
          <p:cNvSpPr>
            <a:spLocks noGrp="1"/>
          </p:cNvSpPr>
          <p:nvPr>
            <p:ph type="dt" sz="half" idx="12"/>
          </p:nvPr>
        </p:nvSpPr>
        <p:spPr/>
        <p:txBody>
          <a:bodyPr/>
          <a:lstStyle/>
          <a:p>
            <a:fld id="{F30C84A2-23CF-44F5-B813-5187ED5C7D1C}" type="datetimeFigureOut">
              <a:rPr kumimoji="0" lang="en-US" sz="1200" smtClean="0">
                <a:solidFill>
                  <a:schemeClr val="tx2"/>
                </a:solidFill>
              </a:rPr>
              <a:pPr/>
              <a:t>11/28/2022</a:t>
            </a:fld>
            <a:endParaRPr kumimoji="0" lang="en-US" dirty="0"/>
          </a:p>
        </p:txBody>
      </p:sp>
      <p:sp>
        <p:nvSpPr>
          <p:cNvPr id="6" name="Rectangle 5"/>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8" name="Rectangle 7"/>
          <p:cNvSpPr>
            <a:spLocks noGrp="1"/>
          </p:cNvSpPr>
          <p:nvPr>
            <p:ph type="ftr" sz="quarter" idx="14"/>
          </p:nvPr>
        </p:nvSpPr>
        <p:spPr/>
        <p:txBody>
          <a:bodyPr/>
          <a:lstStyle/>
          <a:p>
            <a:endParaRPr kumimoji="0" lang="en-US" dirty="0"/>
          </a:p>
        </p:txBody>
      </p:sp>
    </p:spTree>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Panorama">
    <p:spTree>
      <p:nvGrpSpPr>
        <p:cNvPr id="1" name=""/>
        <p:cNvGrpSpPr/>
        <p:nvPr/>
      </p:nvGrpSpPr>
      <p:grpSpPr>
        <a:xfrm>
          <a:off x="0" y="0"/>
          <a:ext cx="0" cy="0"/>
          <a:chOff x="0" y="0"/>
          <a:chExt cx="0" cy="0"/>
        </a:xfrm>
      </p:grpSpPr>
      <p:sp>
        <p:nvSpPr>
          <p:cNvPr id="3" name="W¥ل云玗İαЂôÁûÂÚ丫:Pïçtúrê Plå¢éhõlðér 表¥鷗字㌍ 表_W 2"/>
          <p:cNvSpPr>
            <a:spLocks noGrp="1"/>
          </p:cNvSpPr>
          <p:nvPr>
            <p:ph type="pic" sz="quarter" idx="30"/>
          </p:nvPr>
        </p:nvSpPr>
        <p:spPr>
          <a:xfrm>
            <a:off x="457200" y="2057400"/>
            <a:ext cx="8229600" cy="27432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a:p>
        </p:txBody>
      </p:sp>
      <p:sp>
        <p:nvSpPr>
          <p:cNvPr id="4" name="W¥ل云玗İαЂÕØÚáÛ丫:Téxt Plàçèhòlðêr 表¥鷗字㌍_W 3"/>
          <p:cNvSpPr>
            <a:spLocks noGrp="1"/>
          </p:cNvSpPr>
          <p:nvPr>
            <p:ph type="body" sz="quarter" idx="12" hasCustomPrompt="1"/>
          </p:nvPr>
        </p:nvSpPr>
        <p:spPr>
          <a:xfrm>
            <a:off x="457200" y="4876800"/>
            <a:ext cx="8229600" cy="1447800"/>
          </a:xfrm>
        </p:spPr>
        <p:txBody>
          <a:bodyPr tIns="91440" rIns="9144" bIns="91440" anchor="t"/>
          <a:lstStyle>
            <a:lvl1pPr marL="0" marR="0" indent="0" algn="l" eaLnBrk="1" latinLnBrk="0" hangingPunct="1">
              <a:buFontTx/>
              <a:buNone/>
              <a:defRPr kumimoji="0" sz="1800" i="0"/>
            </a:lvl1pPr>
            <a:extLst/>
          </a:lstStyle>
          <a:p>
            <a:pPr lvl="0"/>
            <a:r>
              <a:rPr kumimoji="0" lang="en-US" dirty="0"/>
              <a:t>Click to add caption</a:t>
            </a:r>
          </a:p>
        </p:txBody>
      </p:sp>
      <p:sp>
        <p:nvSpPr>
          <p:cNvPr id="5" name="Rectangle 4"/>
          <p:cNvSpPr>
            <a:spLocks noGrp="1"/>
          </p:cNvSpPr>
          <p:nvPr>
            <p:ph type="dt" sz="half" idx="31"/>
          </p:nvPr>
        </p:nvSpPr>
        <p:spPr/>
        <p:txBody>
          <a:bodyPr/>
          <a:lstStyle/>
          <a:p>
            <a:fld id="{F30C84A2-23CF-44F5-B813-5187ED5C7D1C}" type="datetimeFigureOut">
              <a:rPr kumimoji="0" lang="en-US" sz="1200" smtClean="0">
                <a:solidFill>
                  <a:schemeClr val="tx2"/>
                </a:solidFill>
              </a:rPr>
              <a:pPr/>
              <a:t>11/28/2022</a:t>
            </a:fld>
            <a:endParaRPr kumimoji="0" lang="en-US" dirty="0"/>
          </a:p>
        </p:txBody>
      </p:sp>
      <p:sp>
        <p:nvSpPr>
          <p:cNvPr id="6" name="Rectangle 5"/>
          <p:cNvSpPr>
            <a:spLocks noGrp="1"/>
          </p:cNvSpPr>
          <p:nvPr>
            <p:ph type="sldNum" sz="quarter" idx="32"/>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7" name="Rectangle 6"/>
          <p:cNvSpPr>
            <a:spLocks noGrp="1"/>
          </p:cNvSpPr>
          <p:nvPr>
            <p:ph type="ftr" sz="quarter" idx="33"/>
          </p:nvPr>
        </p:nvSpPr>
        <p:spPr/>
        <p:txBody>
          <a:bodyPr/>
          <a:lstStyle/>
          <a:p>
            <a:endParaRPr kumimoji="0" lang="en-US" dirty="0"/>
          </a:p>
        </p:txBody>
      </p:sp>
    </p:spTree>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13" name="Rectangle 13"/>
          <p:cNvSpPr>
            <a:spLocks noGrp="1"/>
          </p:cNvSpPr>
          <p:nvPr>
            <p:ph type="title"/>
          </p:nvPr>
        </p:nvSpPr>
        <p:spPr/>
        <p:txBody>
          <a:bodyPr anchor="ctr"/>
          <a:lstStyle/>
          <a:p>
            <a:pPr eaLnBrk="1" latinLnBrk="0" hangingPunct="1"/>
            <a:r>
              <a:rPr lang="zh-TW" altLang="en-US"/>
              <a:t>按一下以編輯母片標題樣式</a:t>
            </a:r>
            <a:endParaRPr/>
          </a:p>
        </p:txBody>
      </p:sp>
      <p:sp>
        <p:nvSpPr>
          <p:cNvPr id="14" name="Rectangle 6"/>
          <p:cNvSpPr>
            <a:spLocks noGrp="1"/>
          </p:cNvSpPr>
          <p:nvPr>
            <p:ph idx="1"/>
          </p:nvPr>
        </p:nvSpPr>
        <p:spPr/>
        <p:txBody>
          <a:bodyPr/>
          <a:lstStyle/>
          <a:p>
            <a:pPr lvl="0" eaLnBrk="1" latinLnBrk="0" hangingPunct="1"/>
            <a:r>
              <a:rPr lang="zh-TW" altLang="en-US"/>
              <a:t>按一下以編輯母片文字樣式</a:t>
            </a:r>
          </a:p>
          <a:p>
            <a:pPr lvl="1" eaLnBrk="1" latinLnBrk="0" hangingPunct="1"/>
            <a:r>
              <a:rPr lang="zh-TW" altLang="en-US"/>
              <a:t>第二層</a:t>
            </a:r>
          </a:p>
          <a:p>
            <a:pPr lvl="2" eaLnBrk="1" latinLnBrk="0" hangingPunct="1"/>
            <a:r>
              <a:rPr lang="zh-TW" altLang="en-US"/>
              <a:t>第三層</a:t>
            </a:r>
          </a:p>
          <a:p>
            <a:pPr lvl="3" eaLnBrk="1" latinLnBrk="0" hangingPunct="1"/>
            <a:r>
              <a:rPr lang="zh-TW" altLang="en-US"/>
              <a:t>第四層</a:t>
            </a:r>
          </a:p>
          <a:p>
            <a:pPr lvl="4" eaLnBrk="1" latinLnBrk="0" hangingPunct="1"/>
            <a:r>
              <a:rPr lang="zh-TW" altLang="en-US"/>
              <a:t>第五層</a:t>
            </a:r>
            <a:endParaRPr/>
          </a:p>
        </p:txBody>
      </p:sp>
      <p:sp>
        <p:nvSpPr>
          <p:cNvPr id="2" name="Rectangle 7"/>
          <p:cNvSpPr>
            <a:spLocks noGrp="1"/>
          </p:cNvSpPr>
          <p:nvPr>
            <p:ph type="dt" sz="half" idx="10"/>
          </p:nvPr>
        </p:nvSpPr>
        <p:spPr/>
        <p:txBody>
          <a:bodyPr/>
          <a:lstStyle/>
          <a:p>
            <a:fld id="{ACB2EC6F-6501-4E04-BD6C-A8A6CABB2C5B}" type="datetimeFigureOut">
              <a:rPr kumimoji="0" lang="en-US" smtClean="0"/>
              <a:pPr/>
              <a:t>11/28/2022</a:t>
            </a:fld>
            <a:endParaRPr kumimoji="0" lang="en-US" dirty="0"/>
          </a:p>
        </p:txBody>
      </p:sp>
      <p:sp>
        <p:nvSpPr>
          <p:cNvPr id="27" name="Rectangle 19"/>
          <p:cNvSpPr>
            <a:spLocks noGrp="1"/>
          </p:cNvSpPr>
          <p:nvPr>
            <p:ph type="ftr" sz="quarter" idx="11"/>
          </p:nvPr>
        </p:nvSpPr>
        <p:spPr/>
        <p:txBody>
          <a:bodyPr/>
          <a:lstStyle/>
          <a:p>
            <a:endParaRPr kumimoji="0" lang="en-US" dirty="0"/>
          </a:p>
        </p:txBody>
      </p:sp>
      <p:sp>
        <p:nvSpPr>
          <p:cNvPr id="24" name="Rectangle 26"/>
          <p:cNvSpPr>
            <a:spLocks noGrp="1"/>
          </p:cNvSpPr>
          <p:nvPr>
            <p:ph type="sldNum" sz="quarter" idx="12"/>
          </p:nvPr>
        </p:nvSpPr>
        <p:spPr/>
        <p:txBody>
          <a:bodyPr/>
          <a:lstStyle/>
          <a:p>
            <a:fld id="{963B0023-0CED-47F7-85AE-654F0B232C29}" type="slidenum">
              <a:rPr kumimoji="0" lang="en-US" smtClean="0"/>
              <a:pPr/>
              <a:t>‹#›</a:t>
            </a:fld>
            <a:endParaRPr kumimoji="0" lang="en-US"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mp; Bullets copy" type="tx">
  <p:cSld name="Title &amp; Bullets copy">
    <p:spTree>
      <p:nvGrpSpPr>
        <p:cNvPr id="1" name="Shape 58"/>
        <p:cNvGrpSpPr/>
        <p:nvPr/>
      </p:nvGrpSpPr>
      <p:grpSpPr>
        <a:xfrm>
          <a:off x="0" y="0"/>
          <a:ext cx="0" cy="0"/>
          <a:chOff x="0" y="0"/>
          <a:chExt cx="0" cy="0"/>
        </a:xfrm>
      </p:grpSpPr>
      <p:sp>
        <p:nvSpPr>
          <p:cNvPr id="59" name="Google Shape;59;p15"/>
          <p:cNvSpPr txBox="1">
            <a:spLocks noGrp="1"/>
          </p:cNvSpPr>
          <p:nvPr>
            <p:ph type="title"/>
          </p:nvPr>
        </p:nvSpPr>
        <p:spPr>
          <a:xfrm>
            <a:off x="431625" y="764976"/>
            <a:ext cx="8280900" cy="1286000"/>
          </a:xfrm>
          <a:prstGeom prst="rect">
            <a:avLst/>
          </a:prstGeom>
          <a:noFill/>
          <a:ln>
            <a:noFill/>
          </a:ln>
        </p:spPr>
        <p:txBody>
          <a:bodyPr spcFirstLastPara="1" wrap="square" lIns="34275" tIns="34275" rIns="34275" bIns="34275" anchor="ctr" anchorCtr="0"/>
          <a:lstStyle>
            <a:lvl1pPr marL="0" marR="0" lvl="0" indent="0" algn="ctr" rtl="0">
              <a:lnSpc>
                <a:spcPct val="100000"/>
              </a:lnSpc>
              <a:spcBef>
                <a:spcPts val="0"/>
              </a:spcBef>
              <a:spcAft>
                <a:spcPts val="0"/>
              </a:spcAft>
              <a:buClr>
                <a:srgbClr val="000000"/>
              </a:buClr>
              <a:buSzPts val="500"/>
              <a:buFont typeface="Gill Sans"/>
              <a:buNone/>
              <a:defRPr sz="3400" b="0" i="0" u="none" strike="noStrike" cap="none">
                <a:solidFill>
                  <a:srgbClr val="000000"/>
                </a:solidFill>
                <a:latin typeface="Gill Sans"/>
                <a:ea typeface="Gill Sans"/>
                <a:cs typeface="Gill Sans"/>
                <a:sym typeface="Gill Sans"/>
              </a:defRPr>
            </a:lvl1pPr>
            <a:lvl2pPr marL="0" marR="0" lvl="1" indent="88900" algn="ctr" rtl="0">
              <a:lnSpc>
                <a:spcPct val="100000"/>
              </a:lnSpc>
              <a:spcBef>
                <a:spcPts val="0"/>
              </a:spcBef>
              <a:spcAft>
                <a:spcPts val="0"/>
              </a:spcAft>
              <a:buClr>
                <a:srgbClr val="000000"/>
              </a:buClr>
              <a:buSzPts val="500"/>
              <a:buFont typeface="Gill Sans"/>
              <a:buNone/>
              <a:defRPr sz="3400" b="0" i="0" u="none" strike="noStrike" cap="none">
                <a:solidFill>
                  <a:srgbClr val="000000"/>
                </a:solidFill>
                <a:latin typeface="Gill Sans"/>
                <a:ea typeface="Gill Sans"/>
                <a:cs typeface="Gill Sans"/>
                <a:sym typeface="Gill Sans"/>
              </a:defRPr>
            </a:lvl2pPr>
            <a:lvl3pPr marL="0" marR="0" lvl="2" indent="177800" algn="ctr" rtl="0">
              <a:lnSpc>
                <a:spcPct val="100000"/>
              </a:lnSpc>
              <a:spcBef>
                <a:spcPts val="0"/>
              </a:spcBef>
              <a:spcAft>
                <a:spcPts val="0"/>
              </a:spcAft>
              <a:buClr>
                <a:srgbClr val="000000"/>
              </a:buClr>
              <a:buSzPts val="500"/>
              <a:buFont typeface="Gill Sans"/>
              <a:buNone/>
              <a:defRPr sz="3400" b="0" i="0" u="none" strike="noStrike" cap="none">
                <a:solidFill>
                  <a:srgbClr val="000000"/>
                </a:solidFill>
                <a:latin typeface="Gill Sans"/>
                <a:ea typeface="Gill Sans"/>
                <a:cs typeface="Gill Sans"/>
                <a:sym typeface="Gill Sans"/>
              </a:defRPr>
            </a:lvl3pPr>
            <a:lvl4pPr marL="0" marR="0" lvl="3" indent="254000" algn="ctr" rtl="0">
              <a:lnSpc>
                <a:spcPct val="100000"/>
              </a:lnSpc>
              <a:spcBef>
                <a:spcPts val="0"/>
              </a:spcBef>
              <a:spcAft>
                <a:spcPts val="0"/>
              </a:spcAft>
              <a:buClr>
                <a:srgbClr val="000000"/>
              </a:buClr>
              <a:buSzPts val="500"/>
              <a:buFont typeface="Gill Sans"/>
              <a:buNone/>
              <a:defRPr sz="3400" b="0" i="0" u="none" strike="noStrike" cap="none">
                <a:solidFill>
                  <a:srgbClr val="000000"/>
                </a:solidFill>
                <a:latin typeface="Gill Sans"/>
                <a:ea typeface="Gill Sans"/>
                <a:cs typeface="Gill Sans"/>
                <a:sym typeface="Gill Sans"/>
              </a:defRPr>
            </a:lvl4pPr>
            <a:lvl5pPr marL="0" marR="0" lvl="4" indent="342900" algn="ctr" rtl="0">
              <a:lnSpc>
                <a:spcPct val="100000"/>
              </a:lnSpc>
              <a:spcBef>
                <a:spcPts val="0"/>
              </a:spcBef>
              <a:spcAft>
                <a:spcPts val="0"/>
              </a:spcAft>
              <a:buClr>
                <a:srgbClr val="000000"/>
              </a:buClr>
              <a:buSzPts val="500"/>
              <a:buFont typeface="Gill Sans"/>
              <a:buNone/>
              <a:defRPr sz="3400" b="0" i="0" u="none" strike="noStrike" cap="none">
                <a:solidFill>
                  <a:srgbClr val="000000"/>
                </a:solidFill>
                <a:latin typeface="Gill Sans"/>
                <a:ea typeface="Gill Sans"/>
                <a:cs typeface="Gill Sans"/>
                <a:sym typeface="Gill Sans"/>
              </a:defRPr>
            </a:lvl5pPr>
            <a:lvl6pPr marL="0" marR="0" lvl="5" indent="431800" algn="ctr" rtl="0">
              <a:lnSpc>
                <a:spcPct val="100000"/>
              </a:lnSpc>
              <a:spcBef>
                <a:spcPts val="0"/>
              </a:spcBef>
              <a:spcAft>
                <a:spcPts val="0"/>
              </a:spcAft>
              <a:buClr>
                <a:srgbClr val="000000"/>
              </a:buClr>
              <a:buSzPts val="500"/>
              <a:buFont typeface="Gill Sans"/>
              <a:buNone/>
              <a:defRPr sz="3400" b="0" i="0" u="none" strike="noStrike" cap="none">
                <a:solidFill>
                  <a:srgbClr val="000000"/>
                </a:solidFill>
                <a:latin typeface="Gill Sans"/>
                <a:ea typeface="Gill Sans"/>
                <a:cs typeface="Gill Sans"/>
                <a:sym typeface="Gill Sans"/>
              </a:defRPr>
            </a:lvl6pPr>
            <a:lvl7pPr marL="0" marR="0" lvl="6" indent="520700" algn="ctr" rtl="0">
              <a:lnSpc>
                <a:spcPct val="100000"/>
              </a:lnSpc>
              <a:spcBef>
                <a:spcPts val="0"/>
              </a:spcBef>
              <a:spcAft>
                <a:spcPts val="0"/>
              </a:spcAft>
              <a:buClr>
                <a:srgbClr val="000000"/>
              </a:buClr>
              <a:buSzPts val="500"/>
              <a:buFont typeface="Gill Sans"/>
              <a:buNone/>
              <a:defRPr sz="3400" b="0" i="0" u="none" strike="noStrike" cap="none">
                <a:solidFill>
                  <a:srgbClr val="000000"/>
                </a:solidFill>
                <a:latin typeface="Gill Sans"/>
                <a:ea typeface="Gill Sans"/>
                <a:cs typeface="Gill Sans"/>
                <a:sym typeface="Gill Sans"/>
              </a:defRPr>
            </a:lvl7pPr>
            <a:lvl8pPr marL="0" marR="0" lvl="7" indent="596900" algn="ctr" rtl="0">
              <a:lnSpc>
                <a:spcPct val="100000"/>
              </a:lnSpc>
              <a:spcBef>
                <a:spcPts val="0"/>
              </a:spcBef>
              <a:spcAft>
                <a:spcPts val="0"/>
              </a:spcAft>
              <a:buClr>
                <a:srgbClr val="000000"/>
              </a:buClr>
              <a:buSzPts val="500"/>
              <a:buFont typeface="Gill Sans"/>
              <a:buNone/>
              <a:defRPr sz="3400" b="0" i="0" u="none" strike="noStrike" cap="none">
                <a:solidFill>
                  <a:srgbClr val="000000"/>
                </a:solidFill>
                <a:latin typeface="Gill Sans"/>
                <a:ea typeface="Gill Sans"/>
                <a:cs typeface="Gill Sans"/>
                <a:sym typeface="Gill Sans"/>
              </a:defRPr>
            </a:lvl8pPr>
            <a:lvl9pPr marL="0" marR="0" lvl="8" indent="685800" algn="ctr" rtl="0">
              <a:lnSpc>
                <a:spcPct val="100000"/>
              </a:lnSpc>
              <a:spcBef>
                <a:spcPts val="0"/>
              </a:spcBef>
              <a:spcAft>
                <a:spcPts val="0"/>
              </a:spcAft>
              <a:buClr>
                <a:srgbClr val="000000"/>
              </a:buClr>
              <a:buSzPts val="500"/>
              <a:buFont typeface="Gill Sans"/>
              <a:buNone/>
              <a:defRPr sz="3400" b="0" i="0" u="none" strike="noStrike" cap="none">
                <a:solidFill>
                  <a:srgbClr val="000000"/>
                </a:solidFill>
                <a:latin typeface="Gill Sans"/>
                <a:ea typeface="Gill Sans"/>
                <a:cs typeface="Gill Sans"/>
                <a:sym typeface="Gill Sans"/>
              </a:defRPr>
            </a:lvl9pPr>
          </a:lstStyle>
          <a:p>
            <a:endParaRPr/>
          </a:p>
        </p:txBody>
      </p:sp>
      <p:sp>
        <p:nvSpPr>
          <p:cNvPr id="60" name="Google Shape;60;p15"/>
          <p:cNvSpPr txBox="1">
            <a:spLocks noGrp="1"/>
          </p:cNvSpPr>
          <p:nvPr>
            <p:ph type="body" idx="1"/>
          </p:nvPr>
        </p:nvSpPr>
        <p:spPr>
          <a:xfrm>
            <a:off x="495458" y="2126753"/>
            <a:ext cx="8081400" cy="4184400"/>
          </a:xfrm>
          <a:prstGeom prst="rect">
            <a:avLst/>
          </a:prstGeom>
          <a:noFill/>
          <a:ln>
            <a:noFill/>
          </a:ln>
        </p:spPr>
        <p:txBody>
          <a:bodyPr spcFirstLastPara="1" wrap="square" lIns="34275" tIns="34275" rIns="34275" bIns="34275" anchor="ctr" anchorCtr="0"/>
          <a:lstStyle>
            <a:lvl1pPr marL="457200" marR="0" lvl="0" indent="-438150" algn="l" rtl="0">
              <a:lnSpc>
                <a:spcPct val="100000"/>
              </a:lnSpc>
              <a:spcBef>
                <a:spcPts val="1200"/>
              </a:spcBef>
              <a:spcAft>
                <a:spcPts val="0"/>
              </a:spcAft>
              <a:buClr>
                <a:srgbClr val="000000"/>
              </a:buClr>
              <a:buSzPts val="3300"/>
              <a:buFont typeface="Gill Sans"/>
              <a:buChar char="•"/>
              <a:defRPr sz="2000" b="0" i="0" u="none" strike="noStrike" cap="none">
                <a:solidFill>
                  <a:srgbClr val="000000"/>
                </a:solidFill>
                <a:latin typeface="Gill Sans"/>
                <a:ea typeface="Gill Sans"/>
                <a:cs typeface="Gill Sans"/>
                <a:sym typeface="Gill Sans"/>
              </a:defRPr>
            </a:lvl1pPr>
            <a:lvl2pPr marL="914400" marR="0" lvl="1" indent="-412750" algn="l" rtl="0">
              <a:lnSpc>
                <a:spcPct val="100000"/>
              </a:lnSpc>
              <a:spcBef>
                <a:spcPts val="300"/>
              </a:spcBef>
              <a:spcAft>
                <a:spcPts val="0"/>
              </a:spcAft>
              <a:buClr>
                <a:srgbClr val="000000"/>
              </a:buClr>
              <a:buSzPts val="2900"/>
              <a:buFont typeface="Gill Sans"/>
              <a:buChar char="-"/>
              <a:defRPr sz="1700" b="0" i="0" u="none" strike="noStrike" cap="none">
                <a:solidFill>
                  <a:srgbClr val="000000"/>
                </a:solidFill>
                <a:latin typeface="Gill Sans"/>
                <a:ea typeface="Gill Sans"/>
                <a:cs typeface="Gill Sans"/>
                <a:sym typeface="Gill Sans"/>
              </a:defRPr>
            </a:lvl2pPr>
            <a:lvl3pPr marL="1371600" marR="0" lvl="2" indent="-412750" algn="l" rtl="0">
              <a:lnSpc>
                <a:spcPct val="100000"/>
              </a:lnSpc>
              <a:spcBef>
                <a:spcPts val="300"/>
              </a:spcBef>
              <a:spcAft>
                <a:spcPts val="0"/>
              </a:spcAft>
              <a:buClr>
                <a:srgbClr val="000000"/>
              </a:buClr>
              <a:buSzPts val="2900"/>
              <a:buFont typeface="Gill Sans"/>
              <a:buChar char="•"/>
              <a:defRPr sz="1700" b="0" i="0" u="none" strike="noStrike" cap="none">
                <a:solidFill>
                  <a:srgbClr val="000000"/>
                </a:solidFill>
                <a:latin typeface="Gill Sans"/>
                <a:ea typeface="Gill Sans"/>
                <a:cs typeface="Gill Sans"/>
                <a:sym typeface="Gill Sans"/>
              </a:defRPr>
            </a:lvl3pPr>
            <a:lvl4pPr marL="1828800" marR="0" lvl="3" indent="-412750" algn="l" rtl="0">
              <a:lnSpc>
                <a:spcPct val="100000"/>
              </a:lnSpc>
              <a:spcBef>
                <a:spcPts val="300"/>
              </a:spcBef>
              <a:spcAft>
                <a:spcPts val="0"/>
              </a:spcAft>
              <a:buClr>
                <a:srgbClr val="000000"/>
              </a:buClr>
              <a:buSzPts val="2900"/>
              <a:buFont typeface="Gill Sans"/>
              <a:buChar char="•"/>
              <a:defRPr sz="1700" b="0" i="0" u="none" strike="noStrike" cap="none">
                <a:solidFill>
                  <a:srgbClr val="000000"/>
                </a:solidFill>
                <a:latin typeface="Gill Sans"/>
                <a:ea typeface="Gill Sans"/>
                <a:cs typeface="Gill Sans"/>
                <a:sym typeface="Gill Sans"/>
              </a:defRPr>
            </a:lvl4pPr>
            <a:lvl5pPr marL="2286000" marR="0" lvl="4" indent="-412750" algn="l" rtl="0">
              <a:lnSpc>
                <a:spcPct val="100000"/>
              </a:lnSpc>
              <a:spcBef>
                <a:spcPts val="300"/>
              </a:spcBef>
              <a:spcAft>
                <a:spcPts val="0"/>
              </a:spcAft>
              <a:buClr>
                <a:srgbClr val="000000"/>
              </a:buClr>
              <a:buSzPts val="2900"/>
              <a:buFont typeface="Gill Sans"/>
              <a:buChar char="•"/>
              <a:defRPr sz="1700" b="0" i="0" u="none" strike="noStrike" cap="none">
                <a:solidFill>
                  <a:srgbClr val="000000"/>
                </a:solidFill>
                <a:latin typeface="Gill Sans"/>
                <a:ea typeface="Gill Sans"/>
                <a:cs typeface="Gill Sans"/>
                <a:sym typeface="Gill Sans"/>
              </a:defRPr>
            </a:lvl5pPr>
            <a:lvl6pPr marL="2743200" marR="0" lvl="5" indent="-438150" algn="l" rtl="0">
              <a:lnSpc>
                <a:spcPct val="100000"/>
              </a:lnSpc>
              <a:spcBef>
                <a:spcPts val="1200"/>
              </a:spcBef>
              <a:spcAft>
                <a:spcPts val="0"/>
              </a:spcAft>
              <a:buClr>
                <a:srgbClr val="000000"/>
              </a:buClr>
              <a:buSzPts val="3300"/>
              <a:buFont typeface="Gill Sans"/>
              <a:buChar char="•"/>
              <a:defRPr sz="2000" b="0" i="0" u="none" strike="noStrike" cap="none">
                <a:solidFill>
                  <a:srgbClr val="000000"/>
                </a:solidFill>
                <a:latin typeface="Gill Sans"/>
                <a:ea typeface="Gill Sans"/>
                <a:cs typeface="Gill Sans"/>
                <a:sym typeface="Gill Sans"/>
              </a:defRPr>
            </a:lvl6pPr>
            <a:lvl7pPr marL="3200400" marR="0" lvl="6" indent="-438150" algn="l" rtl="0">
              <a:lnSpc>
                <a:spcPct val="100000"/>
              </a:lnSpc>
              <a:spcBef>
                <a:spcPts val="1200"/>
              </a:spcBef>
              <a:spcAft>
                <a:spcPts val="0"/>
              </a:spcAft>
              <a:buClr>
                <a:srgbClr val="000000"/>
              </a:buClr>
              <a:buSzPts val="3300"/>
              <a:buFont typeface="Gill Sans"/>
              <a:buChar char="•"/>
              <a:defRPr sz="2000" b="0" i="0" u="none" strike="noStrike" cap="none">
                <a:solidFill>
                  <a:srgbClr val="000000"/>
                </a:solidFill>
                <a:latin typeface="Gill Sans"/>
                <a:ea typeface="Gill Sans"/>
                <a:cs typeface="Gill Sans"/>
                <a:sym typeface="Gill Sans"/>
              </a:defRPr>
            </a:lvl7pPr>
            <a:lvl8pPr marL="3657600" marR="0" lvl="7" indent="-438150" algn="l" rtl="0">
              <a:lnSpc>
                <a:spcPct val="100000"/>
              </a:lnSpc>
              <a:spcBef>
                <a:spcPts val="1200"/>
              </a:spcBef>
              <a:spcAft>
                <a:spcPts val="0"/>
              </a:spcAft>
              <a:buClr>
                <a:srgbClr val="000000"/>
              </a:buClr>
              <a:buSzPts val="3300"/>
              <a:buFont typeface="Gill Sans"/>
              <a:buChar char="•"/>
              <a:defRPr sz="2000" b="0" i="0" u="none" strike="noStrike" cap="none">
                <a:solidFill>
                  <a:srgbClr val="000000"/>
                </a:solidFill>
                <a:latin typeface="Gill Sans"/>
                <a:ea typeface="Gill Sans"/>
                <a:cs typeface="Gill Sans"/>
                <a:sym typeface="Gill Sans"/>
              </a:defRPr>
            </a:lvl8pPr>
            <a:lvl9pPr marL="4114800" marR="0" lvl="8" indent="-438150" algn="l" rtl="0">
              <a:lnSpc>
                <a:spcPct val="100000"/>
              </a:lnSpc>
              <a:spcBef>
                <a:spcPts val="1200"/>
              </a:spcBef>
              <a:spcAft>
                <a:spcPts val="0"/>
              </a:spcAft>
              <a:buClr>
                <a:srgbClr val="000000"/>
              </a:buClr>
              <a:buSzPts val="3300"/>
              <a:buFont typeface="Gill Sans"/>
              <a:buChar char="•"/>
              <a:defRPr sz="2000" b="0" i="0" u="none" strike="noStrike" cap="none">
                <a:solidFill>
                  <a:srgbClr val="000000"/>
                </a:solidFill>
                <a:latin typeface="Gill Sans"/>
                <a:ea typeface="Gill Sans"/>
                <a:cs typeface="Gill Sans"/>
                <a:sym typeface="Gill Sans"/>
              </a:defRPr>
            </a:lvl9pPr>
          </a:lstStyle>
          <a:p>
            <a:endParaRPr/>
          </a:p>
        </p:txBody>
      </p:sp>
      <p:sp>
        <p:nvSpPr>
          <p:cNvPr id="61" name="Google Shape;61;p15"/>
          <p:cNvSpPr txBox="1">
            <a:spLocks noGrp="1"/>
          </p:cNvSpPr>
          <p:nvPr>
            <p:ph type="sldNum" idx="12"/>
          </p:nvPr>
        </p:nvSpPr>
        <p:spPr>
          <a:xfrm>
            <a:off x="4494628" y="5739556"/>
            <a:ext cx="149700" cy="212400"/>
          </a:xfrm>
          <a:prstGeom prst="rect">
            <a:avLst/>
          </a:prstGeom>
          <a:noFill/>
          <a:ln>
            <a:noFill/>
          </a:ln>
        </p:spPr>
        <p:txBody>
          <a:bodyPr spcFirstLastPara="1" wrap="square" lIns="20100" tIns="20100" rIns="20100" bIns="20100" anchor="t" anchorCtr="0">
            <a:noAutofit/>
          </a:bodyPr>
          <a:lstStyle>
            <a:lvl1pPr marL="0" marR="0" lvl="0" indent="0" algn="ctr" rtl="0">
              <a:lnSpc>
                <a:spcPct val="100000"/>
              </a:lnSpc>
              <a:spcBef>
                <a:spcPts val="0"/>
              </a:spcBef>
              <a:spcAft>
                <a:spcPts val="0"/>
              </a:spcAft>
              <a:buClr>
                <a:srgbClr val="000000"/>
              </a:buClr>
              <a:buFont typeface="Gill Sans"/>
              <a:buNone/>
              <a:defRPr sz="800" b="0" i="0" u="none" strike="noStrike" cap="none">
                <a:solidFill>
                  <a:srgbClr val="000000"/>
                </a:solidFill>
                <a:latin typeface="Gill Sans"/>
                <a:ea typeface="Gill Sans"/>
                <a:cs typeface="Gill Sans"/>
                <a:sym typeface="Gill Sans"/>
              </a:defRPr>
            </a:lvl1pPr>
            <a:lvl2pPr marL="0" marR="0" lvl="1" indent="0" algn="ctr" rtl="0">
              <a:lnSpc>
                <a:spcPct val="100000"/>
              </a:lnSpc>
              <a:spcBef>
                <a:spcPts val="0"/>
              </a:spcBef>
              <a:spcAft>
                <a:spcPts val="0"/>
              </a:spcAft>
              <a:buClr>
                <a:srgbClr val="000000"/>
              </a:buClr>
              <a:buFont typeface="Gill Sans"/>
              <a:buNone/>
              <a:defRPr sz="800" b="0" i="0" u="none" strike="noStrike" cap="none">
                <a:solidFill>
                  <a:srgbClr val="000000"/>
                </a:solidFill>
                <a:latin typeface="Gill Sans"/>
                <a:ea typeface="Gill Sans"/>
                <a:cs typeface="Gill Sans"/>
                <a:sym typeface="Gill Sans"/>
              </a:defRPr>
            </a:lvl2pPr>
            <a:lvl3pPr marL="0" marR="0" lvl="2" indent="0" algn="ctr" rtl="0">
              <a:lnSpc>
                <a:spcPct val="100000"/>
              </a:lnSpc>
              <a:spcBef>
                <a:spcPts val="0"/>
              </a:spcBef>
              <a:spcAft>
                <a:spcPts val="0"/>
              </a:spcAft>
              <a:buClr>
                <a:srgbClr val="000000"/>
              </a:buClr>
              <a:buFont typeface="Gill Sans"/>
              <a:buNone/>
              <a:defRPr sz="800" b="0" i="0" u="none" strike="noStrike" cap="none">
                <a:solidFill>
                  <a:srgbClr val="000000"/>
                </a:solidFill>
                <a:latin typeface="Gill Sans"/>
                <a:ea typeface="Gill Sans"/>
                <a:cs typeface="Gill Sans"/>
                <a:sym typeface="Gill Sans"/>
              </a:defRPr>
            </a:lvl3pPr>
            <a:lvl4pPr marL="0" marR="0" lvl="3" indent="0" algn="ctr" rtl="0">
              <a:lnSpc>
                <a:spcPct val="100000"/>
              </a:lnSpc>
              <a:spcBef>
                <a:spcPts val="0"/>
              </a:spcBef>
              <a:spcAft>
                <a:spcPts val="0"/>
              </a:spcAft>
              <a:buClr>
                <a:srgbClr val="000000"/>
              </a:buClr>
              <a:buFont typeface="Gill Sans"/>
              <a:buNone/>
              <a:defRPr sz="800" b="0" i="0" u="none" strike="noStrike" cap="none">
                <a:solidFill>
                  <a:srgbClr val="000000"/>
                </a:solidFill>
                <a:latin typeface="Gill Sans"/>
                <a:ea typeface="Gill Sans"/>
                <a:cs typeface="Gill Sans"/>
                <a:sym typeface="Gill Sans"/>
              </a:defRPr>
            </a:lvl4pPr>
            <a:lvl5pPr marL="0" marR="0" lvl="4" indent="0" algn="ctr" rtl="0">
              <a:lnSpc>
                <a:spcPct val="100000"/>
              </a:lnSpc>
              <a:spcBef>
                <a:spcPts val="0"/>
              </a:spcBef>
              <a:spcAft>
                <a:spcPts val="0"/>
              </a:spcAft>
              <a:buClr>
                <a:srgbClr val="000000"/>
              </a:buClr>
              <a:buFont typeface="Gill Sans"/>
              <a:buNone/>
              <a:defRPr sz="800" b="0" i="0" u="none" strike="noStrike" cap="none">
                <a:solidFill>
                  <a:srgbClr val="000000"/>
                </a:solidFill>
                <a:latin typeface="Gill Sans"/>
                <a:ea typeface="Gill Sans"/>
                <a:cs typeface="Gill Sans"/>
                <a:sym typeface="Gill Sans"/>
              </a:defRPr>
            </a:lvl5pPr>
            <a:lvl6pPr marL="0" marR="0" lvl="5" indent="0" algn="ctr" rtl="0">
              <a:lnSpc>
                <a:spcPct val="100000"/>
              </a:lnSpc>
              <a:spcBef>
                <a:spcPts val="0"/>
              </a:spcBef>
              <a:spcAft>
                <a:spcPts val="0"/>
              </a:spcAft>
              <a:buClr>
                <a:srgbClr val="000000"/>
              </a:buClr>
              <a:buFont typeface="Gill Sans"/>
              <a:buNone/>
              <a:defRPr sz="800" b="0" i="0" u="none" strike="noStrike" cap="none">
                <a:solidFill>
                  <a:srgbClr val="000000"/>
                </a:solidFill>
                <a:latin typeface="Gill Sans"/>
                <a:ea typeface="Gill Sans"/>
                <a:cs typeface="Gill Sans"/>
                <a:sym typeface="Gill Sans"/>
              </a:defRPr>
            </a:lvl6pPr>
            <a:lvl7pPr marL="0" marR="0" lvl="6" indent="0" algn="ctr" rtl="0">
              <a:lnSpc>
                <a:spcPct val="100000"/>
              </a:lnSpc>
              <a:spcBef>
                <a:spcPts val="0"/>
              </a:spcBef>
              <a:spcAft>
                <a:spcPts val="0"/>
              </a:spcAft>
              <a:buClr>
                <a:srgbClr val="000000"/>
              </a:buClr>
              <a:buFont typeface="Gill Sans"/>
              <a:buNone/>
              <a:defRPr sz="800" b="0" i="0" u="none" strike="noStrike" cap="none">
                <a:solidFill>
                  <a:srgbClr val="000000"/>
                </a:solidFill>
                <a:latin typeface="Gill Sans"/>
                <a:ea typeface="Gill Sans"/>
                <a:cs typeface="Gill Sans"/>
                <a:sym typeface="Gill Sans"/>
              </a:defRPr>
            </a:lvl7pPr>
            <a:lvl8pPr marL="0" marR="0" lvl="7" indent="0" algn="ctr" rtl="0">
              <a:lnSpc>
                <a:spcPct val="100000"/>
              </a:lnSpc>
              <a:spcBef>
                <a:spcPts val="0"/>
              </a:spcBef>
              <a:spcAft>
                <a:spcPts val="0"/>
              </a:spcAft>
              <a:buClr>
                <a:srgbClr val="000000"/>
              </a:buClr>
              <a:buFont typeface="Gill Sans"/>
              <a:buNone/>
              <a:defRPr sz="800" b="0" i="0" u="none" strike="noStrike" cap="none">
                <a:solidFill>
                  <a:srgbClr val="000000"/>
                </a:solidFill>
                <a:latin typeface="Gill Sans"/>
                <a:ea typeface="Gill Sans"/>
                <a:cs typeface="Gill Sans"/>
                <a:sym typeface="Gill Sans"/>
              </a:defRPr>
            </a:lvl8pPr>
            <a:lvl9pPr marL="0" marR="0" lvl="8" indent="0" algn="ctr" rtl="0">
              <a:lnSpc>
                <a:spcPct val="100000"/>
              </a:lnSpc>
              <a:spcBef>
                <a:spcPts val="0"/>
              </a:spcBef>
              <a:spcAft>
                <a:spcPts val="0"/>
              </a:spcAft>
              <a:buClr>
                <a:srgbClr val="000000"/>
              </a:buClr>
              <a:buFont typeface="Gill Sans"/>
              <a:buNone/>
              <a:defRPr sz="800" b="0" i="0" u="none" strike="noStrike" cap="none">
                <a:solidFill>
                  <a:srgbClr val="000000"/>
                </a:solidFill>
                <a:latin typeface="Gill Sans"/>
                <a:ea typeface="Gill Sans"/>
                <a:cs typeface="Gill Sans"/>
                <a:sym typeface="Gill Sans"/>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2493276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ColTx" preserve="1">
  <p:cSld name="Portrait with Caption">
    <p:spTree>
      <p:nvGrpSpPr>
        <p:cNvPr id="1" name=""/>
        <p:cNvGrpSpPr/>
        <p:nvPr/>
      </p:nvGrpSpPr>
      <p:grpSpPr>
        <a:xfrm>
          <a:off x="0" y="0"/>
          <a:ext cx="0" cy="0"/>
          <a:chOff x="0" y="0"/>
          <a:chExt cx="0" cy="0"/>
        </a:xfrm>
      </p:grpSpPr>
      <p:sp>
        <p:nvSpPr>
          <p:cNvPr id="11" name="Rectangle 8"/>
          <p:cNvSpPr>
            <a:spLocks noGrp="1"/>
          </p:cNvSpPr>
          <p:nvPr>
            <p:ph type="pic" sz="quarter" idx="10"/>
          </p:nvPr>
        </p:nvSpPr>
        <p:spPr>
          <a:xfrm>
            <a:off x="419375" y="233241"/>
            <a:ext cx="4640305" cy="6172200"/>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1588" algn="ctr" rtl="0" eaLnBrk="1" latinLnBrk="0" hangingPunct="1"/>
            <a:r>
              <a:rPr lang="zh-TW" altLang="en-US"/>
              <a:t>將圖片拖曳至版面配置區或按一下圖示以新增</a:t>
            </a:r>
            <a:endParaRPr/>
          </a:p>
        </p:txBody>
      </p:sp>
      <p:sp>
        <p:nvSpPr>
          <p:cNvPr id="13" name="Rectangle 6"/>
          <p:cNvSpPr>
            <a:spLocks noGrp="1"/>
          </p:cNvSpPr>
          <p:nvPr>
            <p:ph type="body" sz="quarter" idx="11" hasCustomPrompt="1"/>
          </p:nvPr>
        </p:nvSpPr>
        <p:spPr>
          <a:xfrm>
            <a:off x="5257800" y="3048000"/>
            <a:ext cx="3505200" cy="3352800"/>
          </a:xfrm>
        </p:spPr>
        <p:txBody>
          <a:bodyPr tIns="91440" bIns="91440" anchor="b" anchorCtr="0">
            <a:noAutofit/>
          </a:bodyPr>
          <a:lstStyle>
            <a:lvl1pPr marL="0" marR="0" indent="0" algn="l" rtl="0" eaLnBrk="1" latinLnBrk="0" hangingPunct="1">
              <a:spcBef>
                <a:spcPct val="20000"/>
              </a:spcBef>
              <a:buFontTx/>
              <a:buNone/>
              <a:defRPr kumimoji="0" sz="1800" i="0" baseline="0">
                <a:solidFill>
                  <a:schemeClr val="tx1"/>
                </a:solidFill>
                <a:latin typeface="+mn-lt"/>
                <a:ea typeface="+mn-ea"/>
                <a:cs typeface="+mn-cs"/>
              </a:defRPr>
            </a:lvl1pPr>
            <a:extLst/>
          </a:lstStyle>
          <a:p>
            <a:pPr lvl="0"/>
            <a:r>
              <a:rPr kumimoji="0" lang="en-US" dirty="0"/>
              <a:t>Click to add caption</a:t>
            </a:r>
          </a:p>
        </p:txBody>
      </p:sp>
      <p:sp>
        <p:nvSpPr>
          <p:cNvPr id="4" name="Rectangle 3"/>
          <p:cNvSpPr>
            <a:spLocks noGrp="1"/>
          </p:cNvSpPr>
          <p:nvPr>
            <p:ph type="dt" sz="half" idx="12"/>
          </p:nvPr>
        </p:nvSpPr>
        <p:spPr/>
        <p:txBody>
          <a:bodyPr/>
          <a:lstStyle/>
          <a:p>
            <a:fld id="{F30C84A2-23CF-44F5-B813-5187ED5C7D1C}" type="datetimeFigureOut">
              <a:rPr kumimoji="0" lang="en-US" sz="1200" smtClean="0">
                <a:solidFill>
                  <a:schemeClr val="tx2"/>
                </a:solidFill>
              </a:rPr>
              <a:pPr/>
              <a:t>11/28/2022</a:t>
            </a:fld>
            <a:endParaRPr kumimoji="0" lang="en-US" dirty="0"/>
          </a:p>
        </p:txBody>
      </p:sp>
      <p:sp>
        <p:nvSpPr>
          <p:cNvPr id="5" name="Rectangle 4"/>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6" name="Rectangle 5"/>
          <p:cNvSpPr>
            <a:spLocks noGrp="1"/>
          </p:cNvSpPr>
          <p:nvPr>
            <p:ph type="ftr" sz="quarter" idx="14"/>
          </p:nvPr>
        </p:nvSpPr>
        <p:spPr/>
        <p:txBody>
          <a:bodyPr/>
          <a:lstStyle/>
          <a:p>
            <a:endParaRPr kumimoji="0" lang="en-US" dirty="0"/>
          </a:p>
        </p:txBody>
      </p:sp>
    </p:spTree>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Landscape (Fullscreen)">
    <p:spTree>
      <p:nvGrpSpPr>
        <p:cNvPr id="1" name=""/>
        <p:cNvGrpSpPr/>
        <p:nvPr/>
      </p:nvGrpSpPr>
      <p:grpSpPr>
        <a:xfrm>
          <a:off x="0" y="0"/>
          <a:ext cx="0" cy="0"/>
          <a:chOff x="0" y="0"/>
          <a:chExt cx="0" cy="0"/>
        </a:xfrm>
      </p:grpSpPr>
      <p:sp>
        <p:nvSpPr>
          <p:cNvPr id="15" name="Rectangle 6"/>
          <p:cNvSpPr>
            <a:spLocks noGrp="1" noChangeAspect="1"/>
          </p:cNvSpPr>
          <p:nvPr>
            <p:ph type="pic" sz="quarter" idx="10" hasCustomPrompt="1"/>
          </p:nvPr>
        </p:nvSpPr>
        <p:spPr>
          <a:xfrm>
            <a:off x="0" y="0"/>
            <a:ext cx="9144000" cy="6858000"/>
          </a:xfrm>
          <a:noFill/>
          <a:ln w="25400" cap="rnd" cmpd="sng" algn="ctr">
            <a:noFill/>
            <a:prstDash val="solid"/>
          </a:ln>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a:buFontTx/>
              <a:buNone/>
            </a:pPr>
            <a:r>
              <a:rPr kumimoji="0" lang="en-US" i="0" dirty="0"/>
              <a:t>Click icon</a:t>
            </a:r>
            <a:r>
              <a:rPr kumimoji="0" lang="en-US" i="0" baseline="0" dirty="0"/>
              <a:t> to add </a:t>
            </a:r>
            <a:r>
              <a:rPr kumimoji="0" lang="en-US" i="0" dirty="0"/>
              <a:t>full page picture</a:t>
            </a:r>
            <a:endParaRPr kumimoji="0" lang="en-US" i="0" baseline="0" dirty="0"/>
          </a:p>
          <a:p>
            <a:pPr marL="0" marR="0" indent="0" algn="ctr">
              <a:buFontTx/>
              <a:buNone/>
            </a:pPr>
            <a:endParaRPr kumimoji="0" lang="en-US" i="0" dirty="0"/>
          </a:p>
          <a:p>
            <a:pPr algn="ctr">
              <a:buFontTx/>
              <a:buNone/>
            </a:pPr>
            <a:endParaRPr kumimoji="0" lang="en-US" i="0" dirty="0"/>
          </a:p>
          <a:p>
            <a:pPr algn="ctr">
              <a:buFontTx/>
              <a:buNone/>
            </a:pPr>
            <a:endParaRPr kumimoji="0" lang="en-US" i="0" dirty="0"/>
          </a:p>
        </p:txBody>
      </p:sp>
    </p:spTree>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Album Section">
    <p:spTree>
      <p:nvGrpSpPr>
        <p:cNvPr id="1" name=""/>
        <p:cNvGrpSpPr/>
        <p:nvPr/>
      </p:nvGrpSpPr>
      <p:grpSpPr>
        <a:xfrm>
          <a:off x="0" y="0"/>
          <a:ext cx="0" cy="0"/>
          <a:chOff x="0" y="0"/>
          <a:chExt cx="0" cy="0"/>
        </a:xfrm>
      </p:grpSpPr>
      <p:sp>
        <p:nvSpPr>
          <p:cNvPr id="17" name="Rectangle 2"/>
          <p:cNvSpPr>
            <a:spLocks noGrp="1"/>
          </p:cNvSpPr>
          <p:nvPr>
            <p:ph type="title" hasCustomPrompt="1"/>
          </p:nvPr>
        </p:nvSpPr>
        <p:spPr>
          <a:xfrm>
            <a:off x="752670" y="4572000"/>
            <a:ext cx="7781730" cy="990600"/>
          </a:xfrm>
        </p:spPr>
        <p:txBody>
          <a:bodyPr vert="horz" bIns="0" anchor="b" anchorCtr="0"/>
          <a:lstStyle>
            <a:lvl1pPr eaLnBrk="1" latinLnBrk="0" hangingPunct="1">
              <a:defRPr kumimoji="0" baseline="0"/>
            </a:lvl1pPr>
            <a:extLst/>
          </a:lstStyle>
          <a:p>
            <a:r>
              <a:rPr kumimoji="0" lang="en-US" dirty="0"/>
              <a:t>Click to add section title</a:t>
            </a:r>
          </a:p>
        </p:txBody>
      </p:sp>
      <p:sp>
        <p:nvSpPr>
          <p:cNvPr id="27" name="Rectangle 11"/>
          <p:cNvSpPr>
            <a:spLocks noGrp="1"/>
          </p:cNvSpPr>
          <p:nvPr>
            <p:ph type="body" sz="quarter" idx="14" hasCustomPrompt="1"/>
          </p:nvPr>
        </p:nvSpPr>
        <p:spPr>
          <a:xfrm>
            <a:off x="752670" y="5600700"/>
            <a:ext cx="7772400" cy="838200"/>
          </a:xfrm>
        </p:spPr>
        <p:txBody>
          <a:bodyPr vert="horz" tIns="0"/>
          <a:lstStyle>
            <a:lvl1pPr eaLnBrk="1" latinLnBrk="0" hangingPunct="1">
              <a:buFontTx/>
              <a:buNone/>
              <a:defRPr kumimoji="0" sz="1800"/>
            </a:lvl1pPr>
            <a:extLst/>
          </a:lstStyle>
          <a:p>
            <a:pPr lvl="0"/>
            <a:r>
              <a:rPr kumimoji="0" lang="en-US" dirty="0"/>
              <a:t>Click to add subtitle</a:t>
            </a:r>
          </a:p>
        </p:txBody>
      </p:sp>
      <p:sp>
        <p:nvSpPr>
          <p:cNvPr id="7" name="Rectangle 6"/>
          <p:cNvSpPr>
            <a:spLocks noGrp="1"/>
          </p:cNvSpPr>
          <p:nvPr>
            <p:ph type="pic" sz="quarter" idx="11"/>
          </p:nvPr>
        </p:nvSpPr>
        <p:spPr>
          <a:xfrm>
            <a:off x="786338" y="2140695"/>
            <a:ext cx="2286000" cy="2286000"/>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vert="horz"/>
          <a:lstStyle/>
          <a:p>
            <a:pPr algn="ctr" eaLnBrk="1" latinLnBrk="0" hangingPunct="1"/>
            <a:r>
              <a:rPr lang="zh-TW" altLang="en-US"/>
              <a:t>將圖片拖曳至版面配置區或按一下圖示以新增</a:t>
            </a:r>
            <a:endParaRPr/>
          </a:p>
        </p:txBody>
      </p:sp>
      <p:sp>
        <p:nvSpPr>
          <p:cNvPr id="18" name="Rectangle 6"/>
          <p:cNvSpPr>
            <a:spLocks noGrp="1"/>
          </p:cNvSpPr>
          <p:nvPr>
            <p:ph type="pic" sz="quarter" idx="15"/>
          </p:nvPr>
        </p:nvSpPr>
        <p:spPr>
          <a:xfrm>
            <a:off x="3474604" y="2140695"/>
            <a:ext cx="2286000" cy="2286000"/>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vert="horz"/>
          <a:lstStyle/>
          <a:p>
            <a:pPr algn="ctr" eaLnBrk="1" latinLnBrk="0" hangingPunct="1"/>
            <a:r>
              <a:rPr lang="zh-TW" altLang="en-US"/>
              <a:t>將圖片拖曳至版面配置區或按一下圖示以新增</a:t>
            </a:r>
            <a:endParaRPr/>
          </a:p>
        </p:txBody>
      </p:sp>
      <p:sp>
        <p:nvSpPr>
          <p:cNvPr id="2" name="Rectangle 6"/>
          <p:cNvSpPr>
            <a:spLocks noGrp="1"/>
          </p:cNvSpPr>
          <p:nvPr>
            <p:ph type="pic" sz="quarter" idx="16"/>
          </p:nvPr>
        </p:nvSpPr>
        <p:spPr>
          <a:xfrm>
            <a:off x="6162870" y="2140695"/>
            <a:ext cx="2286000" cy="2286000"/>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vert="horz"/>
          <a:lstStyle/>
          <a:p>
            <a:pPr algn="ctr" eaLnBrk="1" latinLnBrk="0" hangingPunct="1"/>
            <a:r>
              <a:rPr lang="zh-TW" altLang="en-US"/>
              <a:t>將圖片拖曳至版面配置區或按一下圖示以新增</a:t>
            </a:r>
            <a:endParaRPr/>
          </a:p>
        </p:txBody>
      </p:sp>
      <p:sp>
        <p:nvSpPr>
          <p:cNvPr id="8" name="Rectangle 7"/>
          <p:cNvSpPr>
            <a:spLocks noGrp="1"/>
          </p:cNvSpPr>
          <p:nvPr>
            <p:ph type="dt" sz="half" idx="17"/>
          </p:nvPr>
        </p:nvSpPr>
        <p:spPr/>
        <p:txBody>
          <a:bodyPr/>
          <a:lstStyle/>
          <a:p>
            <a:fld id="{F30C84A2-23CF-44F5-B813-5187ED5C7D1C}" type="datetimeFigureOut">
              <a:rPr kumimoji="0" lang="en-US" sz="1200" smtClean="0">
                <a:solidFill>
                  <a:schemeClr val="tx2"/>
                </a:solidFill>
              </a:rPr>
              <a:pPr/>
              <a:t>11/28/2022</a:t>
            </a:fld>
            <a:endParaRPr kumimoji="0" lang="en-US" dirty="0"/>
          </a:p>
        </p:txBody>
      </p:sp>
      <p:sp>
        <p:nvSpPr>
          <p:cNvPr id="9" name="Rectangle 8"/>
          <p:cNvSpPr>
            <a:spLocks noGrp="1"/>
          </p:cNvSpPr>
          <p:nvPr>
            <p:ph type="sldNum" sz="quarter" idx="18"/>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10" name="Rectangle 9"/>
          <p:cNvSpPr>
            <a:spLocks noGrp="1"/>
          </p:cNvSpPr>
          <p:nvPr>
            <p:ph type="ftr" sz="quarter" idx="19"/>
          </p:nvPr>
        </p:nvSpPr>
        <p:spPr/>
        <p:txBody>
          <a:bodyPr/>
          <a:lstStyle/>
          <a:p>
            <a:endParaRPr kumimoji="0" lang="en-US" dirty="0"/>
          </a:p>
        </p:txBody>
      </p:sp>
    </p:spTree>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woColTx" preserve="1">
  <p:cSld name="2-Up Portrait with Captions">
    <p:spTree>
      <p:nvGrpSpPr>
        <p:cNvPr id="1" name=""/>
        <p:cNvGrpSpPr/>
        <p:nvPr/>
      </p:nvGrpSpPr>
      <p:grpSpPr>
        <a:xfrm>
          <a:off x="0" y="0"/>
          <a:ext cx="0" cy="0"/>
          <a:chOff x="0" y="0"/>
          <a:chExt cx="0" cy="0"/>
        </a:xfrm>
      </p:grpSpPr>
      <p:sp>
        <p:nvSpPr>
          <p:cNvPr id="20" name="Rectangle 8"/>
          <p:cNvSpPr>
            <a:spLocks noGrp="1" noChangeAspect="1"/>
          </p:cNvSpPr>
          <p:nvPr>
            <p:ph type="pic" sz="quarter" idx="10"/>
          </p:nvPr>
        </p:nvSpPr>
        <p:spPr>
          <a:xfrm>
            <a:off x="4722047" y="609600"/>
            <a:ext cx="3431353" cy="4575141"/>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1588" algn="ctr" rtl="0" eaLnBrk="1" latinLnBrk="0" hangingPunct="1"/>
            <a:r>
              <a:rPr lang="zh-TW" altLang="en-US"/>
              <a:t>將圖片拖曳至版面配置區或按一下圖示以新增</a:t>
            </a:r>
            <a:endParaRPr/>
          </a:p>
        </p:txBody>
      </p:sp>
      <p:sp>
        <p:nvSpPr>
          <p:cNvPr id="11" name="Rectangle 8"/>
          <p:cNvSpPr>
            <a:spLocks noGrp="1" noChangeAspect="1"/>
          </p:cNvSpPr>
          <p:nvPr>
            <p:ph type="pic" sz="quarter" idx="11"/>
          </p:nvPr>
        </p:nvSpPr>
        <p:spPr>
          <a:xfrm>
            <a:off x="1066800" y="609600"/>
            <a:ext cx="3429000" cy="4572000"/>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1588" algn="ctr" rtl="0" eaLnBrk="1" latinLnBrk="0" hangingPunct="1"/>
            <a:r>
              <a:rPr lang="zh-TW" altLang="en-US"/>
              <a:t>將圖片拖曳至版面配置區或按一下圖示以新增</a:t>
            </a:r>
            <a:endParaRPr/>
          </a:p>
        </p:txBody>
      </p:sp>
      <p:sp>
        <p:nvSpPr>
          <p:cNvPr id="3" name="Rectangle 7"/>
          <p:cNvSpPr>
            <a:spLocks noGrp="1"/>
          </p:cNvSpPr>
          <p:nvPr>
            <p:ph type="body" sz="quarter" idx="14" hasCustomPrompt="1"/>
          </p:nvPr>
        </p:nvSpPr>
        <p:spPr>
          <a:xfrm>
            <a:off x="1066800" y="5334000"/>
            <a:ext cx="3429000" cy="1066800"/>
          </a:xfrm>
        </p:spPr>
        <p:txBody>
          <a:bodyPr lIns="91440" rIns="9144" anchor="t" anchorCtr="0">
            <a:noAutofit/>
          </a:bodyPr>
          <a:lstStyle>
            <a:lvl1pPr marL="0" marR="0" indent="0" algn="l" rtl="0" eaLnBrk="1" latinLnBrk="0" hangingPunct="1">
              <a:spcBef>
                <a:spcPct val="20000"/>
              </a:spcBef>
              <a:buFontTx/>
              <a:buNone/>
              <a:defRPr kumimoji="0" sz="1800" baseline="0">
                <a:solidFill>
                  <a:schemeClr val="tx1"/>
                </a:solidFill>
                <a:latin typeface="+mn-lt"/>
                <a:ea typeface="+mn-ea"/>
                <a:cs typeface="+mn-cs"/>
              </a:defRPr>
            </a:lvl1pPr>
            <a:extLst/>
          </a:lstStyle>
          <a:p>
            <a:pPr lvl="0"/>
            <a:r>
              <a:rPr kumimoji="0" lang="en-US" dirty="0"/>
              <a:t>Click to add caption</a:t>
            </a:r>
          </a:p>
        </p:txBody>
      </p:sp>
      <p:sp>
        <p:nvSpPr>
          <p:cNvPr id="19" name="Rectangle 7"/>
          <p:cNvSpPr>
            <a:spLocks noGrp="1"/>
          </p:cNvSpPr>
          <p:nvPr>
            <p:ph type="body" sz="quarter" idx="15" hasCustomPrompt="1"/>
          </p:nvPr>
        </p:nvSpPr>
        <p:spPr>
          <a:xfrm>
            <a:off x="4724400" y="5334000"/>
            <a:ext cx="3429000" cy="1066800"/>
          </a:xfrm>
        </p:spPr>
        <p:txBody>
          <a:bodyPr lIns="91440" rIns="9144" anchor="t" anchorCtr="0">
            <a:noAutofit/>
          </a:bodyPr>
          <a:lstStyle>
            <a:lvl1pPr marL="0" marR="0" indent="0" algn="l" rtl="0" eaLnBrk="1" latinLnBrk="0" hangingPunct="1">
              <a:spcBef>
                <a:spcPct val="20000"/>
              </a:spcBef>
              <a:buFontTx/>
              <a:buNone/>
              <a:defRPr kumimoji="0" sz="1800" baseline="0">
                <a:solidFill>
                  <a:schemeClr val="tx1"/>
                </a:solidFill>
                <a:latin typeface="+mn-lt"/>
                <a:ea typeface="+mn-ea"/>
                <a:cs typeface="+mn-cs"/>
              </a:defRPr>
            </a:lvl1pPr>
            <a:extLst/>
          </a:lstStyle>
          <a:p>
            <a:pPr lvl="0"/>
            <a:r>
              <a:rPr kumimoji="0" lang="en-US" dirty="0"/>
              <a:t>Click to add caption</a:t>
            </a:r>
          </a:p>
        </p:txBody>
      </p:sp>
      <p:sp>
        <p:nvSpPr>
          <p:cNvPr id="6" name="Rectangle 5"/>
          <p:cNvSpPr>
            <a:spLocks noGrp="1"/>
          </p:cNvSpPr>
          <p:nvPr>
            <p:ph type="dt" sz="half" idx="16"/>
          </p:nvPr>
        </p:nvSpPr>
        <p:spPr/>
        <p:txBody>
          <a:bodyPr/>
          <a:lstStyle/>
          <a:p>
            <a:fld id="{F30C84A2-23CF-44F5-B813-5187ED5C7D1C}" type="datetimeFigureOut">
              <a:rPr kumimoji="0" lang="en-US" sz="1200" smtClean="0">
                <a:solidFill>
                  <a:schemeClr val="tx2"/>
                </a:solidFill>
              </a:rPr>
              <a:pPr/>
              <a:t>11/28/2022</a:t>
            </a:fld>
            <a:endParaRPr kumimoji="0" lang="en-US" dirty="0"/>
          </a:p>
        </p:txBody>
      </p:sp>
      <p:sp>
        <p:nvSpPr>
          <p:cNvPr id="7" name="Rectangle 6"/>
          <p:cNvSpPr>
            <a:spLocks noGrp="1"/>
          </p:cNvSpPr>
          <p:nvPr>
            <p:ph type="sldNum" sz="quarter" idx="17"/>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8" name="Rectangle 7"/>
          <p:cNvSpPr>
            <a:spLocks noGrp="1"/>
          </p:cNvSpPr>
          <p:nvPr>
            <p:ph type="ftr" sz="quarter" idx="18"/>
          </p:nvPr>
        </p:nvSpPr>
        <p:spPr/>
        <p:txBody>
          <a:bodyPr/>
          <a:lstStyle/>
          <a:p>
            <a:endParaRPr kumimoji="0" lang="en-US" dirty="0"/>
          </a:p>
        </p:txBody>
      </p:sp>
    </p:spTree>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2-Up Landscape with Captions">
    <p:spTree>
      <p:nvGrpSpPr>
        <p:cNvPr id="1" name=""/>
        <p:cNvGrpSpPr/>
        <p:nvPr/>
      </p:nvGrpSpPr>
      <p:grpSpPr>
        <a:xfrm>
          <a:off x="0" y="0"/>
          <a:ext cx="0" cy="0"/>
          <a:chOff x="0" y="0"/>
          <a:chExt cx="0" cy="0"/>
        </a:xfrm>
      </p:grpSpPr>
      <p:sp>
        <p:nvSpPr>
          <p:cNvPr id="23" name="Rectangle 7"/>
          <p:cNvSpPr>
            <a:spLocks noGrp="1" noChangeAspect="1"/>
          </p:cNvSpPr>
          <p:nvPr>
            <p:ph type="pic" sz="quarter" idx="13"/>
          </p:nvPr>
        </p:nvSpPr>
        <p:spPr>
          <a:xfrm>
            <a:off x="4648200" y="1676400"/>
            <a:ext cx="4038600" cy="302895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a:p>
        </p:txBody>
      </p:sp>
      <p:sp>
        <p:nvSpPr>
          <p:cNvPr id="25" name="Rectangle 7"/>
          <p:cNvSpPr>
            <a:spLocks noGrp="1" noChangeAspect="1"/>
          </p:cNvSpPr>
          <p:nvPr>
            <p:ph type="pic" sz="quarter" idx="14"/>
          </p:nvPr>
        </p:nvSpPr>
        <p:spPr>
          <a:xfrm>
            <a:off x="457200" y="1676400"/>
            <a:ext cx="4038600" cy="302895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a:p>
        </p:txBody>
      </p:sp>
      <p:sp>
        <p:nvSpPr>
          <p:cNvPr id="8" name="Rectangle 7"/>
          <p:cNvSpPr>
            <a:spLocks noGrp="1"/>
          </p:cNvSpPr>
          <p:nvPr>
            <p:ph type="body" sz="quarter" idx="16" hasCustomPrompt="1"/>
          </p:nvPr>
        </p:nvSpPr>
        <p:spPr>
          <a:xfrm>
            <a:off x="457200" y="4857750"/>
            <a:ext cx="4038600" cy="1238250"/>
          </a:xfrm>
        </p:spPr>
        <p:txBody>
          <a:bodyPr rIns="9144" anchor="t" anchorCtr="0">
            <a:noAutofit/>
          </a:bodyPr>
          <a:lstStyle>
            <a:lvl1pPr marL="0" marR="0" indent="0" algn="l" rtl="0" eaLnBrk="1" latinLnBrk="0" hangingPunct="1">
              <a:spcBef>
                <a:spcPct val="20000"/>
              </a:spcBef>
              <a:buFontTx/>
              <a:buNone/>
              <a:defRPr kumimoji="0" sz="1800" baseline="0">
                <a:solidFill>
                  <a:schemeClr val="tx1"/>
                </a:solidFill>
                <a:latin typeface="+mn-lt"/>
                <a:ea typeface="+mn-ea"/>
                <a:cs typeface="+mn-cs"/>
              </a:defRPr>
            </a:lvl1pPr>
            <a:extLst/>
          </a:lstStyle>
          <a:p>
            <a:pPr lvl="0"/>
            <a:r>
              <a:rPr kumimoji="0" lang="en-US" dirty="0"/>
              <a:t>Click to add caption</a:t>
            </a:r>
          </a:p>
        </p:txBody>
      </p:sp>
      <p:sp>
        <p:nvSpPr>
          <p:cNvPr id="19" name="Rectangle 7"/>
          <p:cNvSpPr>
            <a:spLocks noGrp="1"/>
          </p:cNvSpPr>
          <p:nvPr>
            <p:ph type="body" sz="quarter" idx="17" hasCustomPrompt="1"/>
          </p:nvPr>
        </p:nvSpPr>
        <p:spPr>
          <a:xfrm>
            <a:off x="4648200" y="4857750"/>
            <a:ext cx="4038600" cy="1238250"/>
          </a:xfrm>
        </p:spPr>
        <p:txBody>
          <a:bodyPr rIns="9144" anchor="t" anchorCtr="0">
            <a:noAutofit/>
          </a:bodyPr>
          <a:lstStyle>
            <a:lvl1pPr marL="0" marR="0" indent="0" algn="l" rtl="0" eaLnBrk="1" latinLnBrk="0" hangingPunct="1">
              <a:spcBef>
                <a:spcPct val="20000"/>
              </a:spcBef>
              <a:buFontTx/>
              <a:buNone/>
              <a:defRPr kumimoji="0" sz="1800" baseline="0">
                <a:solidFill>
                  <a:schemeClr val="tx1"/>
                </a:solidFill>
                <a:latin typeface="+mn-lt"/>
                <a:ea typeface="+mn-ea"/>
                <a:cs typeface="+mn-cs"/>
              </a:defRPr>
            </a:lvl1pPr>
            <a:extLst/>
          </a:lstStyle>
          <a:p>
            <a:pPr lvl="0"/>
            <a:r>
              <a:rPr kumimoji="0" lang="en-US" dirty="0"/>
              <a:t>Click to add caption</a:t>
            </a:r>
          </a:p>
        </p:txBody>
      </p:sp>
      <p:sp>
        <p:nvSpPr>
          <p:cNvPr id="6" name="Rectangle 5"/>
          <p:cNvSpPr>
            <a:spLocks noGrp="1"/>
          </p:cNvSpPr>
          <p:nvPr>
            <p:ph type="dt" sz="half" idx="18"/>
          </p:nvPr>
        </p:nvSpPr>
        <p:spPr/>
        <p:txBody>
          <a:bodyPr/>
          <a:lstStyle/>
          <a:p>
            <a:fld id="{F30C84A2-23CF-44F5-B813-5187ED5C7D1C}" type="datetimeFigureOut">
              <a:rPr kumimoji="0" lang="en-US" sz="1200" smtClean="0">
                <a:solidFill>
                  <a:schemeClr val="tx2"/>
                </a:solidFill>
              </a:rPr>
              <a:pPr/>
              <a:t>11/28/2022</a:t>
            </a:fld>
            <a:endParaRPr kumimoji="0" lang="en-US" dirty="0"/>
          </a:p>
        </p:txBody>
      </p:sp>
      <p:sp>
        <p:nvSpPr>
          <p:cNvPr id="7" name="Rectangle 6"/>
          <p:cNvSpPr>
            <a:spLocks noGrp="1"/>
          </p:cNvSpPr>
          <p:nvPr>
            <p:ph type="sldNum" sz="quarter" idx="19"/>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9" name="Rectangle 8"/>
          <p:cNvSpPr>
            <a:spLocks noGrp="1"/>
          </p:cNvSpPr>
          <p:nvPr>
            <p:ph type="ftr" sz="quarter" idx="20"/>
          </p:nvPr>
        </p:nvSpPr>
        <p:spPr/>
        <p:txBody>
          <a:bodyPr/>
          <a:lstStyle/>
          <a:p>
            <a:endParaRPr kumimoji="0" lang="en-US" dirty="0"/>
          </a:p>
        </p:txBody>
      </p:sp>
    </p:spTree>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2-Up Mixed with Caption">
    <p:spTree>
      <p:nvGrpSpPr>
        <p:cNvPr id="1" name=""/>
        <p:cNvGrpSpPr/>
        <p:nvPr/>
      </p:nvGrpSpPr>
      <p:grpSpPr>
        <a:xfrm>
          <a:off x="0" y="0"/>
          <a:ext cx="0" cy="0"/>
          <a:chOff x="0" y="0"/>
          <a:chExt cx="0" cy="0"/>
        </a:xfrm>
      </p:grpSpPr>
      <p:sp>
        <p:nvSpPr>
          <p:cNvPr id="6" name="Rectangle 7"/>
          <p:cNvSpPr>
            <a:spLocks noGrp="1" noChangeAspect="1"/>
          </p:cNvSpPr>
          <p:nvPr>
            <p:ph type="pic" sz="quarter" idx="11"/>
          </p:nvPr>
        </p:nvSpPr>
        <p:spPr>
          <a:xfrm>
            <a:off x="5141976" y="381000"/>
            <a:ext cx="3773424" cy="2830068"/>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1588" algn="ctr" rtl="0" eaLnBrk="1" latinLnBrk="0" hangingPunct="1"/>
            <a:r>
              <a:rPr lang="zh-TW" altLang="en-US"/>
              <a:t>將圖片拖曳至版面配置區或按一下圖示以新增</a:t>
            </a:r>
            <a:endParaRPr/>
          </a:p>
        </p:txBody>
      </p:sp>
      <p:sp>
        <p:nvSpPr>
          <p:cNvPr id="22" name="Rectangle 7"/>
          <p:cNvSpPr>
            <a:spLocks noGrp="1" noChangeAspect="1"/>
          </p:cNvSpPr>
          <p:nvPr>
            <p:ph type="pic" sz="quarter" idx="12"/>
          </p:nvPr>
        </p:nvSpPr>
        <p:spPr>
          <a:xfrm>
            <a:off x="454152" y="381000"/>
            <a:ext cx="4462272" cy="5949696"/>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1588" algn="ctr" rtl="0" eaLnBrk="1" latinLnBrk="0" hangingPunct="1"/>
            <a:r>
              <a:rPr lang="zh-TW" altLang="en-US"/>
              <a:t>將圖片拖曳至版面配置區或按一下圖示以新增</a:t>
            </a:r>
            <a:endParaRPr/>
          </a:p>
        </p:txBody>
      </p:sp>
      <p:sp>
        <p:nvSpPr>
          <p:cNvPr id="11" name="Rectangle 7"/>
          <p:cNvSpPr>
            <a:spLocks noGrp="1"/>
          </p:cNvSpPr>
          <p:nvPr>
            <p:ph type="body" sz="quarter" idx="13" hasCustomPrompt="1"/>
          </p:nvPr>
        </p:nvSpPr>
        <p:spPr>
          <a:xfrm>
            <a:off x="5141976" y="3352800"/>
            <a:ext cx="3773425" cy="2971800"/>
          </a:xfrm>
        </p:spPr>
        <p:txBody>
          <a:bodyPr anchor="t" anchorCtr="0">
            <a:noAutofit/>
          </a:bodyPr>
          <a:lstStyle>
            <a:lvl1pPr marL="0" marR="0" indent="0" algn="l" rtl="0" eaLnBrk="1" latinLnBrk="0" hangingPunct="1">
              <a:spcBef>
                <a:spcPct val="20000"/>
              </a:spcBef>
              <a:buFontTx/>
              <a:buNone/>
              <a:defRPr kumimoji="0" sz="1800" i="0" baseline="0">
                <a:solidFill>
                  <a:schemeClr val="tx1"/>
                </a:solidFill>
                <a:latin typeface="+mn-lt"/>
                <a:ea typeface="+mn-ea"/>
                <a:cs typeface="+mn-cs"/>
              </a:defRPr>
            </a:lvl1pPr>
            <a:extLst/>
          </a:lstStyle>
          <a:p>
            <a:pPr lvl="0"/>
            <a:r>
              <a:rPr kumimoji="0" lang="en-US" dirty="0"/>
              <a:t>Click to add caption</a:t>
            </a:r>
          </a:p>
        </p:txBody>
      </p:sp>
      <p:sp>
        <p:nvSpPr>
          <p:cNvPr id="5" name="Rectangle 4"/>
          <p:cNvSpPr>
            <a:spLocks noGrp="1"/>
          </p:cNvSpPr>
          <p:nvPr>
            <p:ph type="dt" sz="half" idx="14"/>
          </p:nvPr>
        </p:nvSpPr>
        <p:spPr/>
        <p:txBody>
          <a:bodyPr/>
          <a:lstStyle/>
          <a:p>
            <a:fld id="{F30C84A2-23CF-44F5-B813-5187ED5C7D1C}" type="datetimeFigureOut">
              <a:rPr kumimoji="0" lang="en-US" sz="1200" smtClean="0">
                <a:solidFill>
                  <a:schemeClr val="tx2"/>
                </a:solidFill>
              </a:rPr>
              <a:pPr/>
              <a:t>11/28/2022</a:t>
            </a:fld>
            <a:endParaRPr kumimoji="0" lang="en-US" dirty="0"/>
          </a:p>
        </p:txBody>
      </p:sp>
      <p:sp>
        <p:nvSpPr>
          <p:cNvPr id="7" name="Rectangle 6"/>
          <p:cNvSpPr>
            <a:spLocks noGrp="1"/>
          </p:cNvSpPr>
          <p:nvPr>
            <p:ph type="sldNum" sz="quarter" idx="15"/>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8" name="Rectangle 7"/>
          <p:cNvSpPr>
            <a:spLocks noGrp="1"/>
          </p:cNvSpPr>
          <p:nvPr>
            <p:ph type="ftr" sz="quarter" idx="16"/>
          </p:nvPr>
        </p:nvSpPr>
        <p:spPr/>
        <p:txBody>
          <a:bodyPr/>
          <a:lstStyle/>
          <a:p>
            <a:endParaRPr kumimoji="0" lang="en-US" dirty="0"/>
          </a:p>
        </p:txBody>
      </p:sp>
    </p:spTree>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3-Up Portrait with Captions">
    <p:spTree>
      <p:nvGrpSpPr>
        <p:cNvPr id="1" name=""/>
        <p:cNvGrpSpPr/>
        <p:nvPr/>
      </p:nvGrpSpPr>
      <p:grpSpPr>
        <a:xfrm>
          <a:off x="0" y="0"/>
          <a:ext cx="0" cy="0"/>
          <a:chOff x="0" y="0"/>
          <a:chExt cx="0" cy="0"/>
        </a:xfrm>
      </p:grpSpPr>
      <p:sp>
        <p:nvSpPr>
          <p:cNvPr id="2" name="Rectangle 8"/>
          <p:cNvSpPr>
            <a:spLocks noGrp="1" noChangeAspect="1"/>
          </p:cNvSpPr>
          <p:nvPr>
            <p:ph type="pic" sz="quarter" idx="10"/>
          </p:nvPr>
        </p:nvSpPr>
        <p:spPr>
          <a:xfrm>
            <a:off x="228600" y="1066800"/>
            <a:ext cx="2743200" cy="3657600"/>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342900" indent="-342900" algn="ctr" rtl="0" eaLnBrk="1" latinLnBrk="0" hangingPunct="1"/>
            <a:r>
              <a:rPr lang="zh-TW" altLang="en-US"/>
              <a:t>將圖片拖曳至版面配置區或按一下圖示以新增</a:t>
            </a:r>
            <a:endParaRPr/>
          </a:p>
        </p:txBody>
      </p:sp>
      <p:sp>
        <p:nvSpPr>
          <p:cNvPr id="4" name="Rectangle 8"/>
          <p:cNvSpPr>
            <a:spLocks noGrp="1" noChangeAspect="1"/>
          </p:cNvSpPr>
          <p:nvPr>
            <p:ph type="pic" sz="quarter" idx="11"/>
          </p:nvPr>
        </p:nvSpPr>
        <p:spPr>
          <a:xfrm>
            <a:off x="3200400" y="1066800"/>
            <a:ext cx="2743200" cy="3657600"/>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342900" indent="-342900" algn="ctr" rtl="0" eaLnBrk="1" latinLnBrk="0" hangingPunct="1"/>
            <a:r>
              <a:rPr lang="zh-TW" altLang="en-US"/>
              <a:t>將圖片拖曳至版面配置區或按一下圖示以新增</a:t>
            </a:r>
            <a:endParaRPr/>
          </a:p>
        </p:txBody>
      </p:sp>
      <p:sp>
        <p:nvSpPr>
          <p:cNvPr id="31" name="Rectangle 8"/>
          <p:cNvSpPr>
            <a:spLocks noGrp="1" noChangeAspect="1"/>
          </p:cNvSpPr>
          <p:nvPr>
            <p:ph type="pic" sz="quarter" idx="12"/>
          </p:nvPr>
        </p:nvSpPr>
        <p:spPr>
          <a:xfrm>
            <a:off x="6172200" y="1066800"/>
            <a:ext cx="2743200" cy="3657600"/>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342900" indent="-342900" algn="ctr" rtl="0" eaLnBrk="1" latinLnBrk="0" hangingPunct="1"/>
            <a:r>
              <a:rPr lang="zh-TW" altLang="en-US"/>
              <a:t>將圖片拖曳至版面配置區或按一下圖示以新增</a:t>
            </a:r>
            <a:endParaRPr/>
          </a:p>
        </p:txBody>
      </p:sp>
      <p:sp>
        <p:nvSpPr>
          <p:cNvPr id="7" name="Rectangle 6"/>
          <p:cNvSpPr>
            <a:spLocks noGrp="1"/>
          </p:cNvSpPr>
          <p:nvPr>
            <p:ph type="body" sz="quarter" idx="13" hasCustomPrompt="1"/>
          </p:nvPr>
        </p:nvSpPr>
        <p:spPr>
          <a:xfrm>
            <a:off x="228600" y="4876800"/>
            <a:ext cx="2743200" cy="1447800"/>
          </a:xfrm>
        </p:spPr>
        <p:txBody>
          <a:bodyPr anchor="t" anchorCtr="0">
            <a:noAutofit/>
          </a:bodyPr>
          <a:lstStyle>
            <a:lvl1pPr marL="0" marR="0" indent="0" algn="l" rtl="0" eaLnBrk="1" latinLnBrk="0" hangingPunct="1">
              <a:spcBef>
                <a:spcPct val="20000"/>
              </a:spcBef>
              <a:buFontTx/>
              <a:buNone/>
              <a:defRPr kumimoji="0" sz="1800" baseline="0">
                <a:solidFill>
                  <a:schemeClr val="tx1"/>
                </a:solidFill>
                <a:latin typeface="+mn-lt"/>
                <a:ea typeface="+mn-ea"/>
                <a:cs typeface="+mn-cs"/>
              </a:defRPr>
            </a:lvl1pPr>
            <a:extLst/>
          </a:lstStyle>
          <a:p>
            <a:pPr lvl="0"/>
            <a:r>
              <a:rPr kumimoji="0" lang="en-US" dirty="0"/>
              <a:t>Click to add caption</a:t>
            </a:r>
          </a:p>
        </p:txBody>
      </p:sp>
      <p:sp>
        <p:nvSpPr>
          <p:cNvPr id="6" name="Rectangle 6"/>
          <p:cNvSpPr>
            <a:spLocks noGrp="1"/>
          </p:cNvSpPr>
          <p:nvPr>
            <p:ph type="body" sz="quarter" idx="14" hasCustomPrompt="1"/>
          </p:nvPr>
        </p:nvSpPr>
        <p:spPr>
          <a:xfrm>
            <a:off x="3200400" y="4876800"/>
            <a:ext cx="2743200" cy="1447800"/>
          </a:xfrm>
        </p:spPr>
        <p:txBody>
          <a:bodyPr anchor="t" anchorCtr="0">
            <a:noAutofit/>
          </a:bodyPr>
          <a:lstStyle>
            <a:lvl1pPr marL="0" marR="0" indent="0" algn="l" rtl="0" eaLnBrk="1" latinLnBrk="0" hangingPunct="1">
              <a:spcBef>
                <a:spcPct val="20000"/>
              </a:spcBef>
              <a:buFontTx/>
              <a:buNone/>
              <a:defRPr kumimoji="0" sz="1800" baseline="0">
                <a:solidFill>
                  <a:schemeClr val="tx1"/>
                </a:solidFill>
                <a:latin typeface="+mn-lt"/>
                <a:ea typeface="+mn-ea"/>
                <a:cs typeface="+mn-cs"/>
              </a:defRPr>
            </a:lvl1pPr>
            <a:extLst/>
          </a:lstStyle>
          <a:p>
            <a:pPr lvl="0"/>
            <a:r>
              <a:rPr kumimoji="0" lang="en-US" dirty="0"/>
              <a:t>Click to add caption</a:t>
            </a:r>
          </a:p>
        </p:txBody>
      </p:sp>
      <p:sp>
        <p:nvSpPr>
          <p:cNvPr id="14" name="Rectangle 6"/>
          <p:cNvSpPr>
            <a:spLocks noGrp="1"/>
          </p:cNvSpPr>
          <p:nvPr>
            <p:ph type="body" sz="quarter" idx="15" hasCustomPrompt="1"/>
          </p:nvPr>
        </p:nvSpPr>
        <p:spPr>
          <a:xfrm>
            <a:off x="6172200" y="4876800"/>
            <a:ext cx="2743200" cy="1447800"/>
          </a:xfrm>
        </p:spPr>
        <p:txBody>
          <a:bodyPr anchor="t" anchorCtr="0">
            <a:noAutofit/>
          </a:bodyPr>
          <a:lstStyle>
            <a:lvl1pPr marL="0" marR="0" indent="0" algn="l" rtl="0" eaLnBrk="1" latinLnBrk="0" hangingPunct="1">
              <a:spcBef>
                <a:spcPct val="20000"/>
              </a:spcBef>
              <a:buFontTx/>
              <a:buNone/>
              <a:defRPr kumimoji="0" sz="1800" baseline="0">
                <a:solidFill>
                  <a:schemeClr val="tx1"/>
                </a:solidFill>
                <a:latin typeface="+mn-lt"/>
                <a:ea typeface="+mn-ea"/>
                <a:cs typeface="+mn-cs"/>
              </a:defRPr>
            </a:lvl1pPr>
            <a:extLst/>
          </a:lstStyle>
          <a:p>
            <a:pPr lvl="0"/>
            <a:r>
              <a:rPr kumimoji="0" lang="en-US" dirty="0"/>
              <a:t>Click to add caption</a:t>
            </a:r>
          </a:p>
        </p:txBody>
      </p:sp>
      <p:sp>
        <p:nvSpPr>
          <p:cNvPr id="8" name="Rectangle 7"/>
          <p:cNvSpPr>
            <a:spLocks noGrp="1"/>
          </p:cNvSpPr>
          <p:nvPr>
            <p:ph type="dt" sz="half" idx="16"/>
          </p:nvPr>
        </p:nvSpPr>
        <p:spPr/>
        <p:txBody>
          <a:bodyPr/>
          <a:lstStyle/>
          <a:p>
            <a:fld id="{F30C84A2-23CF-44F5-B813-5187ED5C7D1C}" type="datetimeFigureOut">
              <a:rPr kumimoji="0" lang="en-US" sz="1200" smtClean="0">
                <a:solidFill>
                  <a:schemeClr val="tx2"/>
                </a:solidFill>
              </a:rPr>
              <a:pPr/>
              <a:t>11/28/2022</a:t>
            </a:fld>
            <a:endParaRPr kumimoji="0" lang="en-US" dirty="0"/>
          </a:p>
        </p:txBody>
      </p:sp>
      <p:sp>
        <p:nvSpPr>
          <p:cNvPr id="9" name="Rectangle 8"/>
          <p:cNvSpPr>
            <a:spLocks noGrp="1"/>
          </p:cNvSpPr>
          <p:nvPr>
            <p:ph type="sldNum" sz="quarter" idx="17"/>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10" name="Rectangle 9"/>
          <p:cNvSpPr>
            <a:spLocks noGrp="1"/>
          </p:cNvSpPr>
          <p:nvPr>
            <p:ph type="ftr" sz="quarter" idx="18"/>
          </p:nvPr>
        </p:nvSpPr>
        <p:spPr/>
        <p:txBody>
          <a:bodyPr/>
          <a:lstStyle/>
          <a:p>
            <a:endParaRPr kumimoji="0" lang="en-US" dirty="0"/>
          </a:p>
        </p:txBody>
      </p:sp>
    </p:spTree>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bg1">
                <a:lumMod val="75000"/>
                <a:lumOff val="25000"/>
              </a:schemeClr>
            </a:gs>
            <a:gs pos="100000">
              <a:srgbClr val="00000C"/>
            </a:gs>
          </a:gsLst>
          <a:lin ang="16200000" scaled="0"/>
          <a:tileRect/>
        </a:gradFill>
        <a:effectLst/>
      </p:bgPr>
    </p:bg>
    <p:spTree>
      <p:nvGrpSpPr>
        <p:cNvPr id="1" name=""/>
        <p:cNvGrpSpPr/>
        <p:nvPr/>
      </p:nvGrpSpPr>
      <p:grpSpPr>
        <a:xfrm>
          <a:off x="0" y="0"/>
          <a:ext cx="0" cy="0"/>
          <a:chOff x="0" y="0"/>
          <a:chExt cx="0" cy="0"/>
        </a:xfrm>
      </p:grpSpPr>
      <p:sp>
        <p:nvSpPr>
          <p:cNvPr id="26" name="Rectangle 6"/>
          <p:cNvSpPr>
            <a:spLocks noGrp="1"/>
          </p:cNvSpPr>
          <p:nvPr>
            <p:ph type="title"/>
          </p:nvPr>
        </p:nvSpPr>
        <p:spPr>
          <a:xfrm>
            <a:off x="457200" y="274638"/>
            <a:ext cx="8229600" cy="1249362"/>
          </a:xfrm>
          <a:prstGeom prst="rect">
            <a:avLst/>
          </a:prstGeom>
        </p:spPr>
        <p:txBody>
          <a:bodyPr anchor="ctr">
            <a:normAutofit/>
          </a:bodyPr>
          <a:lstStyle/>
          <a:p>
            <a:pPr eaLnBrk="1" latinLnBrk="0" hangingPunct="1"/>
            <a:r>
              <a:rPr kumimoji="0" lang="zh-TW" altLang="en-US"/>
              <a:t>按一下以編輯母片標題樣式</a:t>
            </a:r>
            <a:endParaRPr kumimoji="0" lang="en-US"/>
          </a:p>
        </p:txBody>
      </p:sp>
      <p:sp>
        <p:nvSpPr>
          <p:cNvPr id="13" name="Rectangle 5"/>
          <p:cNvSpPr>
            <a:spLocks noGrp="1"/>
          </p:cNvSpPr>
          <p:nvPr>
            <p:ph type="body" idx="1"/>
          </p:nvPr>
        </p:nvSpPr>
        <p:spPr>
          <a:xfrm>
            <a:off x="457200" y="1600200"/>
            <a:ext cx="8229600" cy="4525963"/>
          </a:xfrm>
          <a:prstGeom prst="rect">
            <a:avLst/>
          </a:prstGeom>
        </p:spPr>
        <p:txBody>
          <a:bodyPr>
            <a:normAutofit/>
          </a:bodyPr>
          <a:lstStyle/>
          <a:p>
            <a:pPr lvl="0" eaLnBrk="1" latinLnBrk="0" hangingPunct="1"/>
            <a:r>
              <a:rPr kumimoji="0" lang="zh-TW" altLang="en-US"/>
              <a:t>按一下以編輯母片文字樣式</a:t>
            </a:r>
          </a:p>
          <a:p>
            <a:pPr lvl="1" eaLnBrk="1" latinLnBrk="0" hangingPunct="1"/>
            <a:r>
              <a:rPr kumimoji="0" lang="zh-TW" altLang="en-US"/>
              <a:t>第二層</a:t>
            </a:r>
          </a:p>
          <a:p>
            <a:pPr lvl="2" eaLnBrk="1" latinLnBrk="0" hangingPunct="1"/>
            <a:r>
              <a:rPr kumimoji="0" lang="zh-TW" altLang="en-US"/>
              <a:t>第三層</a:t>
            </a:r>
          </a:p>
          <a:p>
            <a:pPr lvl="3" eaLnBrk="1" latinLnBrk="0" hangingPunct="1"/>
            <a:r>
              <a:rPr kumimoji="0" lang="zh-TW" altLang="en-US"/>
              <a:t>第四層</a:t>
            </a:r>
          </a:p>
          <a:p>
            <a:pPr lvl="4" eaLnBrk="1" latinLnBrk="0" hangingPunct="1"/>
            <a:r>
              <a:rPr kumimoji="0" lang="zh-TW" altLang="en-US"/>
              <a:t>第五層</a:t>
            </a:r>
            <a:endParaRPr kumimoji="0" lang="en-US"/>
          </a:p>
        </p:txBody>
      </p:sp>
      <p:sp>
        <p:nvSpPr>
          <p:cNvPr id="29" name="Rectangle 3"/>
          <p:cNvSpPr>
            <a:spLocks noGrp="1"/>
          </p:cNvSpPr>
          <p:nvPr>
            <p:ph type="dt" sz="half" idx="2"/>
          </p:nvPr>
        </p:nvSpPr>
        <p:spPr>
          <a:xfrm>
            <a:off x="66675" y="6559360"/>
            <a:ext cx="2438400" cy="244475"/>
          </a:xfrm>
          <a:prstGeom prst="rect">
            <a:avLst/>
          </a:prstGeom>
        </p:spPr>
        <p:txBody>
          <a:bodyPr anchor="b"/>
          <a:lstStyle>
            <a:lvl1pPr eaLnBrk="1" latinLnBrk="0" hangingPunct="1">
              <a:defRPr kumimoji="0" sz="1200">
                <a:solidFill>
                  <a:schemeClr val="tx2"/>
                </a:solidFill>
              </a:defRPr>
            </a:lvl1pPr>
            <a:extLst/>
          </a:lstStyle>
          <a:p>
            <a:fld id="{F30C84A2-23CF-44F5-B813-5187ED5C7D1C}" type="datetimeFigureOut">
              <a:rPr kumimoji="0" lang="en-US" sz="1200" smtClean="0">
                <a:solidFill>
                  <a:schemeClr val="tx2"/>
                </a:solidFill>
              </a:rPr>
              <a:pPr/>
              <a:t>11/28/2022</a:t>
            </a:fld>
            <a:endParaRPr kumimoji="0" lang="en-US" sz="1200" dirty="0">
              <a:solidFill>
                <a:schemeClr val="tx2"/>
              </a:solidFill>
            </a:endParaRPr>
          </a:p>
        </p:txBody>
      </p:sp>
      <p:sp>
        <p:nvSpPr>
          <p:cNvPr id="20" name="Rectangle 25"/>
          <p:cNvSpPr>
            <a:spLocks noGrp="1"/>
          </p:cNvSpPr>
          <p:nvPr>
            <p:ph type="ftr" sz="quarter" idx="3"/>
          </p:nvPr>
        </p:nvSpPr>
        <p:spPr>
          <a:xfrm>
            <a:off x="2995653" y="6558153"/>
            <a:ext cx="4648200" cy="246888"/>
          </a:xfrm>
          <a:prstGeom prst="rect">
            <a:avLst/>
          </a:prstGeom>
        </p:spPr>
        <p:txBody>
          <a:bodyPr anchor="b"/>
          <a:lstStyle>
            <a:lvl1pPr algn="ctr" eaLnBrk="1" latinLnBrk="0" hangingPunct="1">
              <a:defRPr kumimoji="0" sz="1200">
                <a:solidFill>
                  <a:schemeClr val="tx2"/>
                </a:solidFill>
              </a:defRPr>
            </a:lvl1pPr>
            <a:extLst/>
          </a:lstStyle>
          <a:p>
            <a:pPr algn="ctr"/>
            <a:endParaRPr kumimoji="0" lang="en-US" sz="1200" dirty="0">
              <a:solidFill>
                <a:schemeClr val="tx2"/>
              </a:solidFill>
            </a:endParaRPr>
          </a:p>
        </p:txBody>
      </p:sp>
      <p:sp>
        <p:nvSpPr>
          <p:cNvPr id="23" name="Rectangle 16"/>
          <p:cNvSpPr>
            <a:spLocks noGrp="1"/>
          </p:cNvSpPr>
          <p:nvPr>
            <p:ph type="sldNum" sz="quarter" idx="4"/>
          </p:nvPr>
        </p:nvSpPr>
        <p:spPr>
          <a:xfrm>
            <a:off x="8172450" y="6559360"/>
            <a:ext cx="914400" cy="244475"/>
          </a:xfrm>
          <a:prstGeom prst="rect">
            <a:avLst/>
          </a:prstGeom>
        </p:spPr>
        <p:txBody>
          <a:bodyPr/>
          <a:lstStyle>
            <a:lvl1pPr algn="r" eaLnBrk="1" latinLnBrk="0" hangingPunct="1">
              <a:defRPr kumimoji="0" sz="1200">
                <a:solidFill>
                  <a:schemeClr val="tx2"/>
                </a:solidFill>
              </a:defRPr>
            </a:lvl1pPr>
            <a:extLst/>
          </a:lstStyle>
          <a:p>
            <a:pPr algn="r"/>
            <a:fld id="{F99EC173-99AE-4773-AB25-02E469A13EAE}" type="slidenum">
              <a:rPr kumimoji="0" lang="en-US" sz="1200" smtClean="0">
                <a:solidFill>
                  <a:schemeClr val="tx2"/>
                </a:solidFill>
              </a:rPr>
              <a:pPr algn="r"/>
              <a:t>‹#›</a:t>
            </a:fld>
            <a:endParaRPr kumimoji="0" lang="en-US" sz="1200" dirty="0">
              <a:solidFill>
                <a:schemeClr val="tx2"/>
              </a:solidFill>
            </a:endParaRPr>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Lst>
  <p:transition>
    <p:fade/>
  </p:transition>
  <p:txStyles>
    <p:titleStyle>
      <a:lvl1pPr algn="l" rtl="0" eaLnBrk="1" latinLnBrk="0" hangingPunct="1">
        <a:spcBef>
          <a:spcPct val="0"/>
        </a:spcBef>
        <a:buNone/>
        <a:defRPr kumimoji="0" sz="3200" cap="all" baseline="0">
          <a:solidFill>
            <a:schemeClr val="tx2"/>
          </a:solidFill>
          <a:effectLst>
            <a:outerShdw blurRad="51000" dist="37000" dir="5400000" algn="tl" rotWithShape="0">
              <a:srgbClr val="000000">
                <a:alpha val="25000"/>
              </a:srgbClr>
            </a:outerShdw>
          </a:effectLst>
          <a:latin typeface="+mj-lt"/>
          <a:ea typeface="+mj-ea"/>
          <a:cs typeface="+mj-cs"/>
        </a:defRPr>
      </a:lvl1pPr>
      <a:lvl2pPr eaLnBrk="1" latinLnBrk="0" hangingPunct="1">
        <a:defRPr kumimoji="0">
          <a:solidFill>
            <a:schemeClr val="tx2"/>
          </a:solidFill>
        </a:defRPr>
      </a:lvl2pPr>
      <a:lvl3pPr eaLnBrk="1" latinLnBrk="0" hangingPunct="1">
        <a:defRPr kumimoji="0">
          <a:solidFill>
            <a:schemeClr val="tx2"/>
          </a:solidFill>
        </a:defRPr>
      </a:lvl3pPr>
      <a:lvl4pPr eaLnBrk="1" latinLnBrk="0" hangingPunct="1">
        <a:defRPr kumimoji="0">
          <a:solidFill>
            <a:schemeClr val="tx2"/>
          </a:solidFill>
        </a:defRPr>
      </a:lvl4pPr>
      <a:lvl5pPr eaLnBrk="1" latinLnBrk="0" hangingPunct="1">
        <a:defRPr kumimoji="0">
          <a:solidFill>
            <a:schemeClr val="tx2"/>
          </a:solidFill>
        </a:defRPr>
      </a:lvl5pPr>
      <a:lvl6pPr eaLnBrk="1" latinLnBrk="0" hangingPunct="1">
        <a:defRPr kumimoji="0">
          <a:solidFill>
            <a:schemeClr val="tx2"/>
          </a:solidFill>
        </a:defRPr>
      </a:lvl6pPr>
      <a:lvl7pPr eaLnBrk="1" latinLnBrk="0" hangingPunct="1">
        <a:defRPr kumimoji="0">
          <a:solidFill>
            <a:schemeClr val="tx2"/>
          </a:solidFill>
        </a:defRPr>
      </a:lvl7pPr>
      <a:lvl8pPr eaLnBrk="1" latinLnBrk="0" hangingPunct="1">
        <a:defRPr kumimoji="0">
          <a:solidFill>
            <a:schemeClr val="tx2"/>
          </a:solidFill>
        </a:defRPr>
      </a:lvl8pPr>
      <a:lvl9pPr eaLnBrk="1" latinLnBrk="0" hangingPunct="1">
        <a:defRPr kumimoji="0">
          <a:solidFill>
            <a:schemeClr val="tx2"/>
          </a:solidFill>
        </a:defRPr>
      </a:lvl9pPr>
      <a:extLst/>
    </p:titleStyle>
    <p:bodyStyle>
      <a:lvl1pPr marL="342900" indent="-342900" algn="l" rtl="0" eaLnBrk="1" latinLnBrk="0" hangingPunct="1">
        <a:spcBef>
          <a:spcPct val="20000"/>
        </a:spcBef>
        <a:buChar char="•"/>
        <a:defRPr kumimoji="0" sz="2400">
          <a:solidFill>
            <a:schemeClr val="tx1"/>
          </a:solidFill>
          <a:latin typeface="+mn-lt"/>
          <a:ea typeface="+mn-ea"/>
          <a:cs typeface="+mn-cs"/>
        </a:defRPr>
      </a:lvl1pPr>
      <a:lvl2pPr marL="742950" indent="-285750" algn="l" rtl="0" eaLnBrk="1" latinLnBrk="0" hangingPunct="1">
        <a:spcBef>
          <a:spcPct val="20000"/>
        </a:spcBef>
        <a:buChar char="–"/>
        <a:defRPr kumimoji="0" sz="2400">
          <a:solidFill>
            <a:schemeClr val="tx1"/>
          </a:solidFill>
          <a:latin typeface="+mn-lt"/>
          <a:ea typeface="+mn-ea"/>
          <a:cs typeface="+mn-cs"/>
        </a:defRPr>
      </a:lvl2pPr>
      <a:lvl3pPr marL="1143000" indent="-228600" algn="l" rtl="0" eaLnBrk="1" latinLnBrk="0" hangingPunct="1">
        <a:spcBef>
          <a:spcPct val="20000"/>
        </a:spcBef>
        <a:buChar char="•"/>
        <a:defRPr kumimoji="0" sz="2000">
          <a:solidFill>
            <a:schemeClr val="tx1"/>
          </a:solidFill>
          <a:latin typeface="+mn-lt"/>
          <a:ea typeface="+mn-ea"/>
          <a:cs typeface="+mn-cs"/>
        </a:defRPr>
      </a:lvl3pPr>
      <a:lvl4pPr marL="1600200" indent="-228600" algn="l" rtl="0" eaLnBrk="1" latinLnBrk="0" hangingPunct="1">
        <a:spcBef>
          <a:spcPct val="20000"/>
        </a:spcBef>
        <a:buChar char="–"/>
        <a:defRPr kumimoji="0" sz="1800">
          <a:solidFill>
            <a:schemeClr val="tx1"/>
          </a:solidFill>
          <a:latin typeface="+mn-lt"/>
          <a:ea typeface="+mn-ea"/>
          <a:cs typeface="+mn-cs"/>
        </a:defRPr>
      </a:lvl4pPr>
      <a:lvl5pPr marL="2057400" indent="-228600" algn="l" rtl="0" eaLnBrk="1" latinLnBrk="0" hangingPunct="1">
        <a:spcBef>
          <a:spcPct val="20000"/>
        </a:spcBef>
        <a:buChar char="»"/>
        <a:defRPr kumimoji="0" sz="1600">
          <a:solidFill>
            <a:schemeClr val="tx1"/>
          </a:solidFill>
          <a:latin typeface="+mn-lt"/>
          <a:ea typeface="+mn-ea"/>
          <a:cs typeface="+mn-cs"/>
        </a:defRPr>
      </a:lvl5pPr>
      <a:lvl6pPr marL="2514600" indent="-228600" algn="l" rtl="0" eaLnBrk="1" latinLnBrk="0" hangingPunct="1">
        <a:spcBef>
          <a:spcPct val="20000"/>
        </a:spcBef>
        <a:buChar char="•"/>
        <a:defRPr kumimoji="0" sz="2000">
          <a:solidFill>
            <a:schemeClr val="tx1"/>
          </a:solidFill>
          <a:latin typeface="+mn-lt"/>
          <a:ea typeface="+mn-ea"/>
          <a:cs typeface="+mn-cs"/>
        </a:defRPr>
      </a:lvl6pPr>
      <a:lvl7pPr marL="2971800" indent="-228600" algn="l" rtl="0" eaLnBrk="1" latinLnBrk="0" hangingPunct="1">
        <a:spcBef>
          <a:spcPct val="20000"/>
        </a:spcBef>
        <a:buChar char="•"/>
        <a:defRPr kumimoji="0" sz="2000">
          <a:solidFill>
            <a:schemeClr val="tx1"/>
          </a:solidFill>
          <a:latin typeface="+mn-lt"/>
          <a:ea typeface="+mn-ea"/>
          <a:cs typeface="+mn-cs"/>
        </a:defRPr>
      </a:lvl7pPr>
      <a:lvl8pPr marL="3429000" indent="-228600" algn="l" rtl="0" eaLnBrk="1" latinLnBrk="0" hangingPunct="1">
        <a:spcBef>
          <a:spcPct val="20000"/>
        </a:spcBef>
        <a:buChar char="•"/>
        <a:defRPr kumimoji="0" sz="2000">
          <a:solidFill>
            <a:schemeClr val="tx1"/>
          </a:solidFill>
          <a:latin typeface="+mn-lt"/>
          <a:ea typeface="+mn-ea"/>
          <a:cs typeface="+mn-cs"/>
        </a:defRPr>
      </a:lvl8pPr>
      <a:lvl9pPr marL="3886200" indent="-228600" algn="l" rtl="0" eaLnBrk="1" latinLnBrk="0" hangingPunct="1">
        <a:spcBef>
          <a:spcPct val="20000"/>
        </a:spcBef>
        <a:buChar char="•"/>
        <a:defRPr kumimoji="0" sz="2000">
          <a:solidFill>
            <a:schemeClr val="tx1"/>
          </a:solidFill>
          <a:latin typeface="+mn-lt"/>
          <a:ea typeface="+mn-ea"/>
          <a:cs typeface="+mn-cs"/>
        </a:defRPr>
      </a:lvl9pPr>
      <a:extLst/>
    </p:bodyStyle>
    <p:otherStyle>
      <a:lvl1pPr marL="0" algn="l" rtl="0" eaLnBrk="1" latinLnBrk="0" hangingPunct="1">
        <a:defRPr kumimoji="0">
          <a:solidFill>
            <a:schemeClr val="tx1"/>
          </a:solidFill>
          <a:latin typeface="+mn-lt"/>
          <a:ea typeface="+mn-ea"/>
          <a:cs typeface="+mn-cs"/>
        </a:defRPr>
      </a:lvl1pPr>
      <a:lvl2pPr marL="457200" algn="l" rtl="0" eaLnBrk="1" latinLnBrk="0" hangingPunct="1">
        <a:defRPr kumimoji="0">
          <a:solidFill>
            <a:schemeClr val="tx1"/>
          </a:solidFill>
          <a:latin typeface="+mn-lt"/>
          <a:ea typeface="+mn-ea"/>
          <a:cs typeface="+mn-cs"/>
        </a:defRPr>
      </a:lvl2pPr>
      <a:lvl3pPr marL="914400" algn="l" rtl="0" eaLnBrk="1" latinLnBrk="0" hangingPunct="1">
        <a:defRPr kumimoji="0">
          <a:solidFill>
            <a:schemeClr val="tx1"/>
          </a:solidFill>
          <a:latin typeface="+mn-lt"/>
          <a:ea typeface="+mn-ea"/>
          <a:cs typeface="+mn-cs"/>
        </a:defRPr>
      </a:lvl3pPr>
      <a:lvl4pPr marL="1371600" algn="l" rtl="0" eaLnBrk="1" latinLnBrk="0" hangingPunct="1">
        <a:defRPr kumimoji="0">
          <a:solidFill>
            <a:schemeClr val="tx1"/>
          </a:solidFill>
          <a:latin typeface="+mn-lt"/>
          <a:ea typeface="+mn-ea"/>
          <a:cs typeface="+mn-cs"/>
        </a:defRPr>
      </a:lvl4pPr>
      <a:lvl5pPr marL="1828800" algn="l" rtl="0" eaLnBrk="1" latinLnBrk="0" hangingPunct="1">
        <a:defRPr kumimoji="0">
          <a:solidFill>
            <a:schemeClr val="tx1"/>
          </a:solidFill>
          <a:latin typeface="+mn-lt"/>
          <a:ea typeface="+mn-ea"/>
          <a:cs typeface="+mn-cs"/>
        </a:defRPr>
      </a:lvl5pPr>
      <a:lvl6pPr marL="2286000" algn="l" rtl="0" eaLnBrk="1" latinLnBrk="0" hangingPunct="1">
        <a:defRPr kumimoji="0">
          <a:solidFill>
            <a:schemeClr val="tx1"/>
          </a:solidFill>
          <a:latin typeface="+mn-lt"/>
          <a:ea typeface="+mn-ea"/>
          <a:cs typeface="+mn-cs"/>
        </a:defRPr>
      </a:lvl6pPr>
      <a:lvl7pPr marL="2743200" algn="l" rtl="0" eaLnBrk="1" latinLnBrk="0" hangingPunct="1">
        <a:defRPr kumimoji="0">
          <a:solidFill>
            <a:schemeClr val="tx1"/>
          </a:solidFill>
          <a:latin typeface="+mn-lt"/>
          <a:ea typeface="+mn-ea"/>
          <a:cs typeface="+mn-cs"/>
        </a:defRPr>
      </a:lvl7pPr>
      <a:lvl8pPr marL="3200400" algn="l" rtl="0" eaLnBrk="1" latinLnBrk="0" hangingPunct="1">
        <a:defRPr kumimoji="0">
          <a:solidFill>
            <a:schemeClr val="tx1"/>
          </a:solidFill>
          <a:latin typeface="+mn-lt"/>
          <a:ea typeface="+mn-ea"/>
          <a:cs typeface="+mn-cs"/>
        </a:defRPr>
      </a:lvl8pPr>
      <a:lvl9pPr marL="3657600" algn="l" rtl="0" eaLnBrk="1" latinLnBrk="0" hangingPunct="1">
        <a:defRPr kumimoji="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hyperlink" Target="https://www.ycc.idv.tw/confusion-matrix.html" TargetMode="External"/><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84.xml"/><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85.xml"/><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86.xml"/><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92.xml"/><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93.xml"/><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95.xml"/><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97.xml"/><Relationship Id="rId1" Type="http://schemas.openxmlformats.org/officeDocument/2006/relationships/slideLayout" Target="../slideLayouts/slideLayout3.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99.xml"/><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3.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3.xml"/></Relationships>
</file>

<file path=ppt/slides/_rels/slide127.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102.xml"/><Relationship Id="rId1" Type="http://schemas.openxmlformats.org/officeDocument/2006/relationships/slideLayout" Target="../slideLayouts/slideLayout3.xml"/></Relationships>
</file>

<file path=ppt/slides/_rels/slide128.xml.rels><?xml version="1.0" encoding="UTF-8" standalone="yes"?>
<Relationships xmlns="http://schemas.openxmlformats.org/package/2006/relationships"><Relationship Id="rId3" Type="http://schemas.openxmlformats.org/officeDocument/2006/relationships/hyperlink" Target="https://medium.com/ai-blog-tw/deep-learning-%E4%BD%BF%E7%94%A8pre-training%E7%9A%84%E6%96%B9%E6%B3%95%E8%88%87%E6%99%82%E6%A9%9F-b0ef14e777e9" TargetMode="External"/><Relationship Id="rId2" Type="http://schemas.openxmlformats.org/officeDocument/2006/relationships/notesSlide" Target="../notesSlides/notesSlide103.xml"/><Relationship Id="rId1" Type="http://schemas.openxmlformats.org/officeDocument/2006/relationships/slideLayout" Target="../slideLayouts/slideLayout3.xml"/><Relationship Id="rId4" Type="http://schemas.openxmlformats.org/officeDocument/2006/relationships/hyperlink" Target="https://cynthiachuang.github.io/EarlyStopping-Callback/" TargetMode="Externa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3.xml"/></Relationships>
</file>

<file path=ppt/slides/_rels/slide13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06.xml"/><Relationship Id="rId1" Type="http://schemas.openxmlformats.org/officeDocument/2006/relationships/slideLayout" Target="../slideLayouts/slideLayout3.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3.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08.xml"/><Relationship Id="rId1" Type="http://schemas.openxmlformats.org/officeDocument/2006/relationships/slideLayout" Target="../slideLayouts/slideLayout3.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3.xml"/></Relationships>
</file>

<file path=ppt/slides/_rels/slide13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10.xml"/><Relationship Id="rId1" Type="http://schemas.openxmlformats.org/officeDocument/2006/relationships/slideLayout" Target="../slideLayouts/slideLayout3.xml"/></Relationships>
</file>

<file path=ppt/slides/_rels/slide13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11.xml"/><Relationship Id="rId1" Type="http://schemas.openxmlformats.org/officeDocument/2006/relationships/slideLayout" Target="../slideLayouts/slideLayout3.xml"/><Relationship Id="rId4" Type="http://schemas.openxmlformats.org/officeDocument/2006/relationships/image" Target="../media/image56.png"/></Relationships>
</file>

<file path=ppt/slides/_rels/slide13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12.xml"/><Relationship Id="rId1" Type="http://schemas.openxmlformats.org/officeDocument/2006/relationships/slideLayout" Target="../slideLayouts/slideLayout3.xml"/></Relationships>
</file>

<file path=ppt/slides/_rels/slide13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14.xml"/><Relationship Id="rId1" Type="http://schemas.openxmlformats.org/officeDocument/2006/relationships/slideLayout" Target="../slideLayouts/slideLayout3.xml"/></Relationships>
</file>

<file path=ppt/slides/_rels/slide14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15.xml"/><Relationship Id="rId1" Type="http://schemas.openxmlformats.org/officeDocument/2006/relationships/slideLayout" Target="../slideLayouts/slideLayout3.xml"/><Relationship Id="rId4" Type="http://schemas.openxmlformats.org/officeDocument/2006/relationships/image" Target="../media/image61.png"/></Relationships>
</file>

<file path=ppt/slides/_rels/slide14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16.xml"/><Relationship Id="rId1" Type="http://schemas.openxmlformats.org/officeDocument/2006/relationships/slideLayout" Target="../slideLayouts/slideLayout3.xml"/></Relationships>
</file>

<file path=ppt/slides/_rels/slide14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17.xml"/><Relationship Id="rId1" Type="http://schemas.openxmlformats.org/officeDocument/2006/relationships/slideLayout" Target="../slideLayouts/slideLayout3.xml"/></Relationships>
</file>

<file path=ppt/slides/_rels/slide14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18.xml"/><Relationship Id="rId1" Type="http://schemas.openxmlformats.org/officeDocument/2006/relationships/slideLayout" Target="../slideLayouts/slideLayout3.xml"/><Relationship Id="rId4" Type="http://schemas.openxmlformats.org/officeDocument/2006/relationships/image" Target="../media/image65.png"/></Relationships>
</file>

<file path=ppt/slides/_rels/slide14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19.xml"/><Relationship Id="rId1" Type="http://schemas.openxmlformats.org/officeDocument/2006/relationships/slideLayout" Target="../slideLayouts/slideLayout3.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3.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3.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3.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3.xml"/></Relationships>
</file>

<file path=ppt/slides/_rels/slide15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24.xml"/><Relationship Id="rId1" Type="http://schemas.openxmlformats.org/officeDocument/2006/relationships/slideLayout" Target="../slideLayouts/slideLayout3.xml"/></Relationships>
</file>

<file path=ppt/slides/_rels/slide152.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notesSlide" Target="../notesSlides/notesSlide125.xml"/><Relationship Id="rId1" Type="http://schemas.openxmlformats.org/officeDocument/2006/relationships/slideLayout" Target="../slideLayouts/slideLayout3.xml"/></Relationships>
</file>

<file path=ppt/slides/_rels/slide15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26.xml"/><Relationship Id="rId1" Type="http://schemas.openxmlformats.org/officeDocument/2006/relationships/slideLayout" Target="../slideLayouts/slideLayout3.xml"/></Relationships>
</file>

<file path=ppt/slides/_rels/slide15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27.xml"/><Relationship Id="rId1" Type="http://schemas.openxmlformats.org/officeDocument/2006/relationships/slideLayout" Target="../slideLayouts/slideLayout3.xml"/></Relationships>
</file>

<file path=ppt/slides/_rels/slide155.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128.xml"/><Relationship Id="rId1" Type="http://schemas.openxmlformats.org/officeDocument/2006/relationships/slideLayout" Target="../slideLayouts/slideLayout3.xml"/></Relationships>
</file>

<file path=ppt/slides/_rels/slide15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29.xml"/><Relationship Id="rId1" Type="http://schemas.openxmlformats.org/officeDocument/2006/relationships/slideLayout" Target="../slideLayouts/slideLayout3.xml"/></Relationships>
</file>

<file path=ppt/slides/_rels/slide15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30.xml"/><Relationship Id="rId1" Type="http://schemas.openxmlformats.org/officeDocument/2006/relationships/slideLayout" Target="../slideLayouts/slideLayout3.xml"/></Relationships>
</file>

<file path=ppt/slides/_rels/slide158.xml.rels><?xml version="1.0" encoding="UTF-8" standalone="yes"?>
<Relationships xmlns="http://schemas.openxmlformats.org/package/2006/relationships"><Relationship Id="rId3" Type="http://schemas.openxmlformats.org/officeDocument/2006/relationships/hyperlink" Target="https://medium.com/jarvis-toward-intelligence/%E6%AF%94%E8%BC%83-cross-entropy-%E8%88%87-mean-squared-error-8bebc0255f5" TargetMode="External"/><Relationship Id="rId2" Type="http://schemas.openxmlformats.org/officeDocument/2006/relationships/notesSlide" Target="../notesSlides/notesSlide131.xml"/><Relationship Id="rId1" Type="http://schemas.openxmlformats.org/officeDocument/2006/relationships/slideLayout" Target="../slideLayouts/slideLayout3.xml"/><Relationship Id="rId4" Type="http://schemas.openxmlformats.org/officeDocument/2006/relationships/image" Target="../media/image73.png"/></Relationships>
</file>

<file path=ppt/slides/_rels/slide159.xml.rels><?xml version="1.0" encoding="UTF-8" standalone="yes"?>
<Relationships xmlns="http://schemas.openxmlformats.org/package/2006/relationships"><Relationship Id="rId2" Type="http://schemas.openxmlformats.org/officeDocument/2006/relationships/image" Target="../media/image74.gif"/><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16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32.xml"/><Relationship Id="rId1" Type="http://schemas.openxmlformats.org/officeDocument/2006/relationships/slideLayout" Target="../slideLayouts/slideLayout3.xml"/></Relationships>
</file>

<file path=ppt/slides/_rels/slide161.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3.xml"/></Relationships>
</file>

<file path=ppt/slides/_rels/slide16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33.xml"/><Relationship Id="rId1" Type="http://schemas.openxmlformats.org/officeDocument/2006/relationships/slideLayout" Target="../slideLayouts/slideLayout3.xml"/></Relationships>
</file>

<file path=ppt/slides/_rels/slide163.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3.xml"/></Relationships>
</file>

<file path=ppt/slides/_rels/slide16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34.xml"/><Relationship Id="rId1" Type="http://schemas.openxmlformats.org/officeDocument/2006/relationships/slideLayout" Target="../slideLayouts/slideLayout3.xml"/></Relationships>
</file>

<file path=ppt/slides/_rels/slide165.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3.xml"/></Relationships>
</file>

<file path=ppt/slides/_rels/slide16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35.xml"/><Relationship Id="rId1" Type="http://schemas.openxmlformats.org/officeDocument/2006/relationships/slideLayout" Target="../slideLayouts/slideLayout3.xml"/></Relationships>
</file>

<file path=ppt/slides/_rels/slide167.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3.xml"/></Relationships>
</file>

<file path=ppt/slides/_rels/slide168.xml.rels><?xml version="1.0" encoding="UTF-8" standalone="yes"?>
<Relationships xmlns="http://schemas.openxmlformats.org/package/2006/relationships"><Relationship Id="rId3" Type="http://schemas.openxmlformats.org/officeDocument/2006/relationships/hyperlink" Target="https://cinnamonaitaiwan.medium.com/cnn%E6%A8%A1%E5%9E%8B-%E6%90%8D%E5%A4%B1%E5%87%BD%E6%95%B8-loss-function-647e13956c50" TargetMode="External"/><Relationship Id="rId2" Type="http://schemas.openxmlformats.org/officeDocument/2006/relationships/notesSlide" Target="../notesSlides/notesSlide136.xml"/><Relationship Id="rId1" Type="http://schemas.openxmlformats.org/officeDocument/2006/relationships/slideLayout" Target="../slideLayouts/slideLayout3.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70.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3.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3.xml"/></Relationships>
</file>

<file path=ppt/slides/_rels/slide17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38.xml"/><Relationship Id="rId1" Type="http://schemas.openxmlformats.org/officeDocument/2006/relationships/slideLayout" Target="../slideLayouts/slideLayout3.xml"/><Relationship Id="rId4" Type="http://schemas.openxmlformats.org/officeDocument/2006/relationships/hyperlink" Target="https://playground.tensorflow.org/" TargetMode="External"/></Relationships>
</file>

<file path=ppt/slides/_rels/slide173.xml.rels><?xml version="1.0" encoding="UTF-8" standalone="yes"?>
<Relationships xmlns="http://schemas.openxmlformats.org/package/2006/relationships"><Relationship Id="rId3" Type="http://schemas.openxmlformats.org/officeDocument/2006/relationships/hyperlink" Target="https://playground.tensorflow.org/" TargetMode="External"/><Relationship Id="rId2" Type="http://schemas.openxmlformats.org/officeDocument/2006/relationships/notesSlide" Target="../notesSlides/notesSlide139.xml"/><Relationship Id="rId1" Type="http://schemas.openxmlformats.org/officeDocument/2006/relationships/slideLayout" Target="../slideLayouts/slideLayout3.xml"/><Relationship Id="rId4" Type="http://schemas.openxmlformats.org/officeDocument/2006/relationships/image" Target="../media/image83.png"/></Relationships>
</file>

<file path=ppt/slides/_rels/slide174.xml.rels><?xml version="1.0" encoding="UTF-8" standalone="yes"?>
<Relationships xmlns="http://schemas.openxmlformats.org/package/2006/relationships"><Relationship Id="rId3" Type="http://schemas.openxmlformats.org/officeDocument/2006/relationships/hyperlink" Target="https://playground.tensorflow.org/" TargetMode="External"/><Relationship Id="rId2" Type="http://schemas.openxmlformats.org/officeDocument/2006/relationships/notesSlide" Target="../notesSlides/notesSlide140.xml"/><Relationship Id="rId1" Type="http://schemas.openxmlformats.org/officeDocument/2006/relationships/slideLayout" Target="../slideLayouts/slideLayout3.xml"/><Relationship Id="rId4" Type="http://schemas.openxmlformats.org/officeDocument/2006/relationships/image" Target="../media/image84.png"/></Relationships>
</file>

<file path=ppt/slides/_rels/slide175.xml.rels><?xml version="1.0" encoding="UTF-8" standalone="yes"?>
<Relationships xmlns="http://schemas.openxmlformats.org/package/2006/relationships"><Relationship Id="rId3" Type="http://schemas.openxmlformats.org/officeDocument/2006/relationships/hyperlink" Target="https://playground.tensorflow.org/" TargetMode="External"/><Relationship Id="rId2" Type="http://schemas.openxmlformats.org/officeDocument/2006/relationships/notesSlide" Target="../notesSlides/notesSlide141.xml"/><Relationship Id="rId1" Type="http://schemas.openxmlformats.org/officeDocument/2006/relationships/slideLayout" Target="../slideLayouts/slideLayout3.xml"/><Relationship Id="rId4" Type="http://schemas.openxmlformats.org/officeDocument/2006/relationships/image" Target="../media/image85.png"/></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3.xml"/></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3.xml"/></Relationships>
</file>

<file path=ppt/slides/_rels/slide178.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144.xml"/><Relationship Id="rId1" Type="http://schemas.openxmlformats.org/officeDocument/2006/relationships/slideLayout" Target="../slideLayouts/slideLayout3.xml"/></Relationships>
</file>

<file path=ppt/slides/_rels/slide179.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145.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3.xml"/></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3.xml"/></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3.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3.xml"/></Relationships>
</file>

<file path=ppt/slides/_rels/slide185.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3.xml"/></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3.xml"/></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3.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3.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3.xml"/></Relationships>
</file>

<file path=ppt/slides/_rels/slide194.xml.rels><?xml version="1.0" encoding="UTF-8" standalone="yes"?>
<Relationships xmlns="http://schemas.openxmlformats.org/package/2006/relationships"><Relationship Id="rId3" Type="http://schemas.openxmlformats.org/officeDocument/2006/relationships/hyperlink" Target="https://ithelp.ithome.com.tw/articles/10265801" TargetMode="External"/><Relationship Id="rId2" Type="http://schemas.openxmlformats.org/officeDocument/2006/relationships/notesSlide" Target="../notesSlides/notesSlide156.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3.xml"/></Relationships>
</file>

<file path=ppt/slides/_rels/slide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3.xml"/></Relationships>
</file>

<file path=ppt/slides/_rels/slide2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hyperlink" Target="https://zhuanlan.zhihu.com/p/78621758" TargetMode="External"/><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4.xml"/><Relationship Id="rId1" Type="http://schemas.openxmlformats.org/officeDocument/2006/relationships/slideLayout" Target="../slideLayouts/slideLayout3.xml"/><Relationship Id="rId5" Type="http://schemas.openxmlformats.org/officeDocument/2006/relationships/image" Target="../media/image12.png"/><Relationship Id="rId4" Type="http://schemas.openxmlformats.org/officeDocument/2006/relationships/image" Target="../media/image11.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1.xml"/><Relationship Id="rId1" Type="http://schemas.openxmlformats.org/officeDocument/2006/relationships/slideLayout" Target="../slideLayouts/slideLayout3.xml"/><Relationship Id="rId5" Type="http://schemas.openxmlformats.org/officeDocument/2006/relationships/image" Target="../media/image19.png"/><Relationship Id="rId4" Type="http://schemas.openxmlformats.org/officeDocument/2006/relationships/image" Target="../media/image18.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3.xml"/><Relationship Id="rId1" Type="http://schemas.openxmlformats.org/officeDocument/2006/relationships/slideLayout" Target="../slideLayouts/slideLayout23.xml"/><Relationship Id="rId5" Type="http://schemas.openxmlformats.org/officeDocument/2006/relationships/hyperlink" Target="https://github.com/aleju/imgaug" TargetMode="External"/><Relationship Id="rId4" Type="http://schemas.openxmlformats.org/officeDocument/2006/relationships/image" Target="../media/image21.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4.xml"/><Relationship Id="rId1" Type="http://schemas.openxmlformats.org/officeDocument/2006/relationships/slideLayout" Target="../slideLayouts/slideLayout23.xml"/></Relationships>
</file>

<file path=ppt/slides/_rels/slide5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5.xml"/><Relationship Id="rId1" Type="http://schemas.openxmlformats.org/officeDocument/2006/relationships/slideLayout" Target="../slideLayouts/slideLayout23.xml"/></Relationships>
</file>

<file path=ppt/slides/_rels/slide5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6.xml"/><Relationship Id="rId1" Type="http://schemas.openxmlformats.org/officeDocument/2006/relationships/slideLayout" Target="../slideLayouts/slideLayout23.xml"/></Relationships>
</file>

<file path=ppt/slides/_rels/slide5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3.xml"/></Relationships>
</file>

<file path=ppt/slides/_rels/slide5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7.xml"/><Relationship Id="rId1" Type="http://schemas.openxmlformats.org/officeDocument/2006/relationships/slideLayout" Target="../slideLayouts/slideLayout2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3" Type="http://schemas.openxmlformats.org/officeDocument/2006/relationships/hyperlink" Target="https://medium.com/ching-i/batch-normalization-%E4%BB%8B%E7%B4%B9-135a24928f12" TargetMode="External"/><Relationship Id="rId2" Type="http://schemas.openxmlformats.org/officeDocument/2006/relationships/notesSlide" Target="../notesSlides/notesSlide59.xml"/><Relationship Id="rId1" Type="http://schemas.openxmlformats.org/officeDocument/2006/relationships/slideLayout" Target="../slideLayouts/slideLayout3.xml"/><Relationship Id="rId4" Type="http://schemas.openxmlformats.org/officeDocument/2006/relationships/hyperlink" Target="https://medium.com/%E5%AD%B8%E4%BB%A5%E5%BB%A3%E6%89%8D/batch-normalization-batch-norm-2015-af1d4d57805f" TargetMode="Externa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69.xml"/><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70.xml"/><Relationship Id="rId1" Type="http://schemas.openxmlformats.org/officeDocument/2006/relationships/slideLayout" Target="../slideLayouts/slideLayout3.xml"/><Relationship Id="rId4" Type="http://schemas.openxmlformats.org/officeDocument/2006/relationships/image" Target="../media/image33.jpeg"/></Relationships>
</file>

<file path=ppt/slides/_rels/slide83.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72.xml"/><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75.xml"/><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76.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81.xml"/><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82.xml"/><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83.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p:cNvSpPr txBox="1"/>
          <p:nvPr/>
        </p:nvSpPr>
        <p:spPr>
          <a:xfrm>
            <a:off x="838200" y="2413337"/>
            <a:ext cx="7772400" cy="1015663"/>
          </a:xfrm>
          <a:prstGeom prst="rect">
            <a:avLst/>
          </a:prstGeom>
          <a:noFill/>
        </p:spPr>
        <p:txBody>
          <a:bodyPr wrap="square" rtlCol="0">
            <a:spAutoFit/>
          </a:bodyPr>
          <a:lstStyle/>
          <a:p>
            <a:pPr algn="ctr"/>
            <a:r>
              <a:rPr kumimoji="1" lang="en-US" altLang="zh-TW" sz="6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Arial"/>
              </a:rPr>
              <a:t>06</a:t>
            </a:r>
            <a:r>
              <a:rPr kumimoji="1" lang="zh-TW" altLang="en-US" sz="6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Arial"/>
              </a:rPr>
              <a:t>：神經網路最佳化</a:t>
            </a:r>
            <a:endParaRPr kumimoji="1" lang="en-US" altLang="zh-TW" sz="6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Arial"/>
            </a:endParaRPr>
          </a:p>
        </p:txBody>
      </p:sp>
      <p:sp>
        <p:nvSpPr>
          <p:cNvPr id="2" name="文字方塊 1">
            <a:extLst>
              <a:ext uri="{FF2B5EF4-FFF2-40B4-BE49-F238E27FC236}">
                <a16:creationId xmlns:a16="http://schemas.microsoft.com/office/drawing/2014/main" id="{97659147-0EDB-8038-8FB4-84DE54561C15}"/>
              </a:ext>
            </a:extLst>
          </p:cNvPr>
          <p:cNvSpPr txBox="1"/>
          <p:nvPr/>
        </p:nvSpPr>
        <p:spPr>
          <a:xfrm>
            <a:off x="1143000" y="3733800"/>
            <a:ext cx="3733800" cy="1200329"/>
          </a:xfrm>
          <a:prstGeom prst="rect">
            <a:avLst/>
          </a:prstGeom>
          <a:noFill/>
        </p:spPr>
        <p:txBody>
          <a:bodyPr wrap="square" rtlCol="0">
            <a:spAutoFit/>
          </a:bodyPr>
          <a:lstStyle/>
          <a:p>
            <a:r>
              <a:rPr lang="zh-TW" altLang="en-US" sz="2400" b="1" dirty="0">
                <a:latin typeface="微軟正黑體" panose="020B0604030504040204" pitchFamily="34" charset="-120"/>
                <a:ea typeface="微軟正黑體" panose="020B0604030504040204" pitchFamily="34" charset="-120"/>
              </a:rPr>
              <a:t>講師：胡嘉璽</a:t>
            </a:r>
            <a:endParaRPr lang="en-US" altLang="zh-TW" sz="2400" b="1" dirty="0">
              <a:latin typeface="微軟正黑體" panose="020B0604030504040204" pitchFamily="34" charset="-120"/>
              <a:ea typeface="微軟正黑體" panose="020B0604030504040204" pitchFamily="34" charset="-120"/>
            </a:endParaRPr>
          </a:p>
          <a:p>
            <a:r>
              <a:rPr lang="zh-TW" altLang="en-US" sz="2400" b="1" dirty="0">
                <a:latin typeface="微軟正黑體" panose="020B0604030504040204" pitchFamily="34" charset="-120"/>
                <a:ea typeface="微軟正黑體" panose="020B0604030504040204" pitchFamily="34" charset="-120"/>
              </a:rPr>
              <a:t>時間：</a:t>
            </a:r>
            <a:r>
              <a:rPr lang="en-US" altLang="zh-TW" sz="2400" b="1" dirty="0">
                <a:latin typeface="微軟正黑體" panose="020B0604030504040204" pitchFamily="34" charset="-120"/>
                <a:ea typeface="微軟正黑體" panose="020B0604030504040204" pitchFamily="34" charset="-120"/>
              </a:rPr>
              <a:t>2020</a:t>
            </a:r>
            <a:r>
              <a:rPr lang="zh-TW" altLang="en-US" sz="2400" b="1" dirty="0">
                <a:latin typeface="微軟正黑體" panose="020B0604030504040204" pitchFamily="34" charset="-120"/>
                <a:ea typeface="微軟正黑體" panose="020B0604030504040204" pitchFamily="34" charset="-120"/>
              </a:rPr>
              <a:t>年</a:t>
            </a:r>
            <a:r>
              <a:rPr lang="en-US" altLang="zh-TW" sz="2400" b="1" dirty="0">
                <a:latin typeface="微軟正黑體" panose="020B0604030504040204" pitchFamily="34" charset="-120"/>
                <a:ea typeface="微軟正黑體" panose="020B0604030504040204" pitchFamily="34" charset="-120"/>
              </a:rPr>
              <a:t>11</a:t>
            </a:r>
            <a:r>
              <a:rPr lang="zh-TW" altLang="en-US" sz="2400" b="1" dirty="0">
                <a:latin typeface="微軟正黑體" panose="020B0604030504040204" pitchFamily="34" charset="-120"/>
                <a:ea typeface="微軟正黑體" panose="020B0604030504040204" pitchFamily="34" charset="-120"/>
              </a:rPr>
              <a:t>月</a:t>
            </a:r>
            <a:endParaRPr lang="en-US" altLang="zh-TW" sz="2400" b="1" dirty="0">
              <a:latin typeface="微軟正黑體" panose="020B0604030504040204" pitchFamily="34" charset="-120"/>
              <a:ea typeface="微軟正黑體" panose="020B0604030504040204" pitchFamily="34" charset="-120"/>
            </a:endParaRPr>
          </a:p>
          <a:p>
            <a:r>
              <a:rPr lang="zh-TW" altLang="en-US" sz="2400" b="1" dirty="0">
                <a:latin typeface="微軟正黑體" panose="020B0604030504040204" pitchFamily="34" charset="-120"/>
                <a:ea typeface="微軟正黑體" panose="020B0604030504040204" pitchFamily="34" charset="-120"/>
              </a:rPr>
              <a:t>地點：中華電信研究所</a:t>
            </a:r>
          </a:p>
        </p:txBody>
      </p:sp>
    </p:spTree>
    <p:extLst>
      <p:ext uri="{BB962C8B-B14F-4D97-AF65-F5344CB8AC3E}">
        <p14:creationId xmlns:p14="http://schemas.microsoft.com/office/powerpoint/2010/main" val="2461702271"/>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1143000" y="2362200"/>
            <a:ext cx="7620000" cy="2062103"/>
          </a:xfrm>
          <a:prstGeom prst="rect">
            <a:avLst/>
          </a:prstGeom>
          <a:noFill/>
        </p:spPr>
        <p:txBody>
          <a:bodyPr wrap="square" rtlCol="0">
            <a:spAutoFit/>
          </a:bodyPr>
          <a:lstStyle/>
          <a:p>
            <a:pPr marL="742950" indent="-742950">
              <a:buFont typeface="+mj-lt"/>
              <a:buAutoNum type="arabicPeriod"/>
            </a:pPr>
            <a:r>
              <a:rPr lang="en-US" altLang="zh-TW" sz="3200" b="1" dirty="0">
                <a:latin typeface="微軟正黑體" pitchFamily="34" charset="-120"/>
                <a:ea typeface="微軟正黑體" pitchFamily="34" charset="-120"/>
              </a:rPr>
              <a:t>TP/TN/FP/FN</a:t>
            </a:r>
          </a:p>
          <a:p>
            <a:pPr marL="742950" indent="-742950">
              <a:buFont typeface="+mj-lt"/>
              <a:buAutoNum type="arabicPeriod"/>
            </a:pPr>
            <a:r>
              <a:rPr lang="en-US" altLang="zh-TW" sz="3200" b="1" dirty="0">
                <a:latin typeface="微軟正黑體" pitchFamily="34" charset="-120"/>
                <a:ea typeface="微軟正黑體" pitchFamily="34" charset="-120"/>
              </a:rPr>
              <a:t>Accuracy(</a:t>
            </a:r>
            <a:r>
              <a:rPr lang="zh-TW" altLang="en-US" sz="3200" b="1" dirty="0">
                <a:latin typeface="微軟正黑體" pitchFamily="34" charset="-120"/>
                <a:ea typeface="微軟正黑體" pitchFamily="34" charset="-120"/>
              </a:rPr>
              <a:t>正確</a:t>
            </a:r>
            <a:r>
              <a:rPr lang="en-US" altLang="zh-TW" sz="3200" b="1" dirty="0">
                <a:latin typeface="微軟正黑體" pitchFamily="34" charset="-120"/>
                <a:ea typeface="微軟正黑體" pitchFamily="34" charset="-120"/>
              </a:rPr>
              <a:t>/</a:t>
            </a:r>
            <a:r>
              <a:rPr lang="zh-TW" altLang="en-US" sz="3200" b="1" dirty="0">
                <a:latin typeface="微軟正黑體" pitchFamily="34" charset="-120"/>
                <a:ea typeface="微軟正黑體" pitchFamily="34" charset="-120"/>
              </a:rPr>
              <a:t>總數</a:t>
            </a:r>
            <a:r>
              <a:rPr lang="en-US" altLang="zh-TW" sz="3200" b="1" dirty="0">
                <a:latin typeface="微軟正黑體" pitchFamily="34" charset="-120"/>
                <a:ea typeface="微軟正黑體" pitchFamily="34" charset="-120"/>
              </a:rPr>
              <a:t>)</a:t>
            </a:r>
          </a:p>
          <a:p>
            <a:pPr marL="742950" indent="-742950">
              <a:buFont typeface="+mj-lt"/>
              <a:buAutoNum type="arabicPeriod"/>
            </a:pPr>
            <a:r>
              <a:rPr lang="en-US" altLang="zh-TW" sz="3200" b="1" dirty="0">
                <a:latin typeface="微軟正黑體" pitchFamily="34" charset="-120"/>
                <a:ea typeface="微軟正黑體" pitchFamily="34" charset="-120"/>
              </a:rPr>
              <a:t>Precision(TP/(TP+FP))</a:t>
            </a:r>
          </a:p>
          <a:p>
            <a:pPr marL="742950" indent="-742950">
              <a:buFont typeface="+mj-lt"/>
              <a:buAutoNum type="arabicPeriod"/>
            </a:pPr>
            <a:r>
              <a:rPr lang="en-US" altLang="zh-TW" sz="3200" b="1" dirty="0">
                <a:latin typeface="微軟正黑體" pitchFamily="34" charset="-120"/>
                <a:ea typeface="微軟正黑體" pitchFamily="34" charset="-120"/>
              </a:rPr>
              <a:t>Recall(TP/(TP+FN))</a:t>
            </a:r>
            <a:endParaRPr lang="zh-TW" altLang="en-US" sz="3200" b="1" dirty="0">
              <a:latin typeface="微軟正黑體" pitchFamily="34" charset="-120"/>
              <a:ea typeface="微軟正黑體" pitchFamily="34" charset="-120"/>
            </a:endParaRPr>
          </a:p>
        </p:txBody>
      </p:sp>
      <p:sp>
        <p:nvSpPr>
          <p:cNvPr id="4" name="文字版面配置區 2"/>
          <p:cNvSpPr txBox="1">
            <a:spLocks/>
          </p:cNvSpPr>
          <p:nvPr/>
        </p:nvSpPr>
        <p:spPr>
          <a:xfrm>
            <a:off x="990600" y="719078"/>
            <a:ext cx="7315200" cy="990600"/>
          </a:xfrm>
          <a:prstGeom prst="rect">
            <a:avLst/>
          </a:prstGeom>
        </p:spPr>
        <p:txBody>
          <a:bodyPr tIns="91440" bIns="91440" anchor="b" anchorCtr="0">
            <a:noAutofit/>
          </a:bodyPr>
          <a:lstStyle/>
          <a:p>
            <a:pPr algn="ctr">
              <a:spcBef>
                <a:spcPct val="20000"/>
              </a:spcBef>
              <a:defRPr/>
            </a:pPr>
            <a:r>
              <a:rPr lang="en-US" altLang="zh-TW" sz="4800" b="1" dirty="0">
                <a:solidFill>
                  <a:srgbClr val="00B0F0"/>
                </a:solidFill>
                <a:latin typeface="微軟正黑體" pitchFamily="34" charset="-120"/>
                <a:ea typeface="微軟正黑體" pitchFamily="34" charset="-120"/>
              </a:rPr>
              <a:t>Confusion Matrix</a:t>
            </a:r>
            <a:endPar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endParaRPr>
          </a:p>
        </p:txBody>
      </p:sp>
      <p:sp>
        <p:nvSpPr>
          <p:cNvPr id="6" name="矩形 5"/>
          <p:cNvSpPr/>
          <p:nvPr/>
        </p:nvSpPr>
        <p:spPr>
          <a:xfrm>
            <a:off x="762000" y="5638800"/>
            <a:ext cx="7848600" cy="523220"/>
          </a:xfrm>
          <a:prstGeom prst="rect">
            <a:avLst/>
          </a:prstGeom>
        </p:spPr>
        <p:txBody>
          <a:bodyPr wrap="square">
            <a:spAutoFit/>
          </a:bodyPr>
          <a:lstStyle/>
          <a:p>
            <a:r>
              <a:rPr lang="en-US" altLang="zh-TW" sz="2800" dirty="0">
                <a:hlinkClick r:id="rId3"/>
              </a:rPr>
              <a:t>https://www.ycc.idv.tw/confusion-matrix.html</a:t>
            </a:r>
            <a:endParaRPr lang="zh-TW" altLang="en-US" sz="2800" dirty="0"/>
          </a:p>
        </p:txBody>
      </p:sp>
    </p:spTree>
    <p:extLst>
      <p:ext uri="{BB962C8B-B14F-4D97-AF65-F5344CB8AC3E}">
        <p14:creationId xmlns:p14="http://schemas.microsoft.com/office/powerpoint/2010/main" val="522405798"/>
      </p:ext>
    </p:extLst>
  </p:cSld>
  <p:clrMapOvr>
    <a:masterClrMapping/>
  </p:clrMapOvr>
  <p:transition>
    <p:fade/>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6FCC4286-6D04-F9D2-6E8C-6C4C0F1DB722}"/>
              </a:ext>
            </a:extLst>
          </p:cNvPr>
          <p:cNvSpPr txBox="1"/>
          <p:nvPr/>
        </p:nvSpPr>
        <p:spPr>
          <a:xfrm>
            <a:off x="1371600" y="3200400"/>
            <a:ext cx="7239000" cy="707886"/>
          </a:xfrm>
          <a:prstGeom prst="rect">
            <a:avLst/>
          </a:prstGeom>
          <a:noFill/>
        </p:spPr>
        <p:txBody>
          <a:bodyPr wrap="square">
            <a:spAutoFit/>
          </a:bodyPr>
          <a:lstStyle/>
          <a:p>
            <a:pPr algn="ctr"/>
            <a:r>
              <a:rPr lang="en-US" altLang="zh-TW" sz="4000" b="1" dirty="0" err="1">
                <a:solidFill>
                  <a:srgbClr val="FFFF00"/>
                </a:solidFill>
                <a:latin typeface="微軟正黑體" panose="020B0604030504040204" pitchFamily="34" charset="-120"/>
                <a:ea typeface="微軟正黑體" panose="020B0604030504040204" pitchFamily="34" charset="-120"/>
              </a:rPr>
              <a:t>Tanh</a:t>
            </a:r>
            <a:endParaRPr lang="zh-TW" altLang="en-US" sz="4000" dirty="0">
              <a:solidFill>
                <a:srgbClr val="FFFF00"/>
              </a:solidFill>
            </a:endParaRPr>
          </a:p>
        </p:txBody>
      </p:sp>
    </p:spTree>
    <p:extLst>
      <p:ext uri="{BB962C8B-B14F-4D97-AF65-F5344CB8AC3E}">
        <p14:creationId xmlns:p14="http://schemas.microsoft.com/office/powerpoint/2010/main" val="2004856799"/>
      </p:ext>
    </p:extLst>
  </p:cSld>
  <p:clrMapOvr>
    <a:masterClrMapping/>
  </p:clrMapOvr>
  <p:transition>
    <p:fade/>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457200" y="1371600"/>
            <a:ext cx="8229600" cy="1077218"/>
          </a:xfrm>
          <a:prstGeom prst="rect">
            <a:avLst/>
          </a:prstGeom>
          <a:noFill/>
        </p:spPr>
        <p:txBody>
          <a:bodyPr wrap="square" rtlCol="0">
            <a:spAutoFit/>
          </a:bodyPr>
          <a:lstStyle/>
          <a:p>
            <a:pPr marL="628650" indent="-628650">
              <a:buFont typeface="Arial" panose="020B0604020202020204" pitchFamily="34" charset="0"/>
              <a:buChar char="•"/>
            </a:pPr>
            <a:r>
              <a:rPr lang="zh-TW" altLang="en-US" sz="3200" b="1" dirty="0">
                <a:latin typeface="微軟正黑體" panose="020B0604030504040204" pitchFamily="34" charset="-120"/>
                <a:ea typeface="微軟正黑體" panose="020B0604030504040204" pitchFamily="34" charset="-120"/>
              </a:rPr>
              <a:t>介於</a:t>
            </a:r>
            <a:r>
              <a:rPr lang="en-US" altLang="zh-TW" sz="3200" b="1" dirty="0">
                <a:latin typeface="微軟正黑體" panose="020B0604030504040204" pitchFamily="34" charset="-120"/>
                <a:ea typeface="微軟正黑體" panose="020B0604030504040204" pitchFamily="34" charset="-120"/>
              </a:rPr>
              <a:t>(-1, 1)</a:t>
            </a:r>
            <a:r>
              <a:rPr lang="zh-TW" altLang="en-US" sz="3200" b="1" dirty="0">
                <a:latin typeface="微軟正黑體" panose="020B0604030504040204" pitchFamily="34" charset="-120"/>
                <a:ea typeface="微軟正黑體" panose="020B0604030504040204" pitchFamily="34" charset="-120"/>
              </a:rPr>
              <a:t>之間，可強調負值和</a:t>
            </a:r>
            <a:r>
              <a:rPr lang="en-US" altLang="zh-TW" sz="3200" b="1" dirty="0">
                <a:latin typeface="微軟正黑體" panose="020B0604030504040204" pitchFamily="34" charset="-120"/>
                <a:ea typeface="微軟正黑體" panose="020B0604030504040204" pitchFamily="34" charset="-120"/>
              </a:rPr>
              <a:t>0</a:t>
            </a:r>
            <a:r>
              <a:rPr lang="zh-TW" altLang="en-US" sz="3200" b="1" dirty="0">
                <a:latin typeface="微軟正黑體" panose="020B0604030504040204" pitchFamily="34" charset="-120"/>
                <a:ea typeface="微軟正黑體" panose="020B0604030504040204" pitchFamily="34" charset="-120"/>
              </a:rPr>
              <a:t>值的意義，可微分，單調函數，導數非單調</a:t>
            </a:r>
            <a:endParaRPr lang="en-US" altLang="zh-TW" sz="3200" b="1" i="0" dirty="0">
              <a:effectLst/>
              <a:latin typeface="微軟正黑體" panose="020B0604030504040204" pitchFamily="34" charset="-120"/>
              <a:ea typeface="微軟正黑體" panose="020B0604030504040204" pitchFamily="34" charset="-120"/>
            </a:endParaRPr>
          </a:p>
        </p:txBody>
      </p:sp>
      <p:sp>
        <p:nvSpPr>
          <p:cNvPr id="4" name="文字版面配置區 2"/>
          <p:cNvSpPr txBox="1">
            <a:spLocks/>
          </p:cNvSpPr>
          <p:nvPr/>
        </p:nvSpPr>
        <p:spPr>
          <a:xfrm>
            <a:off x="990600" y="241042"/>
            <a:ext cx="7315200" cy="990600"/>
          </a:xfrm>
          <a:prstGeom prst="rect">
            <a:avLst/>
          </a:prstGeom>
        </p:spPr>
        <p:txBody>
          <a:bodyPr tIns="91440" bIns="91440" anchor="b" anchorCtr="0">
            <a:noAutofit/>
          </a:bodyPr>
          <a:lstStyle/>
          <a:p>
            <a:pPr algn="ctr"/>
            <a:r>
              <a:rPr lang="en-US" altLang="zh-TW" sz="4800" b="1" dirty="0">
                <a:solidFill>
                  <a:srgbClr val="00B0F0"/>
                </a:solidFill>
                <a:latin typeface="微軟正黑體" panose="020B0604030504040204" pitchFamily="34" charset="-120"/>
                <a:ea typeface="微軟正黑體" panose="020B0604030504040204" pitchFamily="34" charset="-120"/>
              </a:rPr>
              <a:t>Sigmoid</a:t>
            </a:r>
            <a:endParaRPr lang="en-US" altLang="zh-TW" sz="4800" b="1" i="0" dirty="0">
              <a:solidFill>
                <a:srgbClr val="00B0F0"/>
              </a:solidFill>
              <a:effectLst/>
              <a:latin typeface="微軟正黑體" panose="020B0604030504040204" pitchFamily="34" charset="-120"/>
              <a:ea typeface="微軟正黑體" panose="020B0604030504040204" pitchFamily="34" charset="-120"/>
            </a:endParaRPr>
          </a:p>
        </p:txBody>
      </p:sp>
      <p:sp>
        <p:nvSpPr>
          <p:cNvPr id="2" name="文字方塊 1"/>
          <p:cNvSpPr txBox="1"/>
          <p:nvPr/>
        </p:nvSpPr>
        <p:spPr>
          <a:xfrm>
            <a:off x="3780064" y="4923064"/>
            <a:ext cx="184731" cy="369332"/>
          </a:xfrm>
          <a:prstGeom prst="rect">
            <a:avLst/>
          </a:prstGeom>
          <a:noFill/>
        </p:spPr>
        <p:txBody>
          <a:bodyPr wrap="none" rtlCol="0">
            <a:spAutoFit/>
          </a:bodyPr>
          <a:lstStyle/>
          <a:p>
            <a:endParaRPr kumimoji="1" lang="zh-TW" altLang="en-US" dirty="0"/>
          </a:p>
        </p:txBody>
      </p:sp>
      <p:sp>
        <p:nvSpPr>
          <p:cNvPr id="3" name="文字方塊 2"/>
          <p:cNvSpPr txBox="1"/>
          <p:nvPr/>
        </p:nvSpPr>
        <p:spPr>
          <a:xfrm>
            <a:off x="4333810" y="5706835"/>
            <a:ext cx="202978" cy="453679"/>
          </a:xfrm>
          <a:prstGeom prst="rect">
            <a:avLst/>
          </a:prstGeom>
          <a:noFill/>
        </p:spPr>
        <p:txBody>
          <a:bodyPr wrap="square" rtlCol="0">
            <a:spAutoFit/>
          </a:bodyPr>
          <a:lstStyle/>
          <a:p>
            <a:endParaRPr kumimoji="1" lang="zh-TW" altLang="en-US"/>
          </a:p>
        </p:txBody>
      </p:sp>
      <p:pic>
        <p:nvPicPr>
          <p:cNvPr id="5122" name="Picture 2" descr="https://miro.medium.com/max/595/1*f9erByySVjTjohfFdNkJYQ.jpe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03100" y="2448818"/>
            <a:ext cx="5667375" cy="4257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9799363"/>
      </p:ext>
    </p:extLst>
  </p:cSld>
  <p:clrMapOvr>
    <a:masterClrMapping/>
  </p:clrMapOvr>
  <p:transition>
    <p:fade/>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6FCC4286-6D04-F9D2-6E8C-6C4C0F1DB722}"/>
              </a:ext>
            </a:extLst>
          </p:cNvPr>
          <p:cNvSpPr txBox="1"/>
          <p:nvPr/>
        </p:nvSpPr>
        <p:spPr>
          <a:xfrm>
            <a:off x="1371600" y="3200400"/>
            <a:ext cx="7239000" cy="707886"/>
          </a:xfrm>
          <a:prstGeom prst="rect">
            <a:avLst/>
          </a:prstGeom>
          <a:noFill/>
        </p:spPr>
        <p:txBody>
          <a:bodyPr wrap="square">
            <a:spAutoFit/>
          </a:bodyPr>
          <a:lstStyle/>
          <a:p>
            <a:pPr algn="ctr"/>
            <a:r>
              <a:rPr lang="en-US" altLang="zh-TW" sz="4000" b="1" dirty="0" err="1">
                <a:solidFill>
                  <a:srgbClr val="FFFF00"/>
                </a:solidFill>
                <a:latin typeface="微軟正黑體" panose="020B0604030504040204" pitchFamily="34" charset="-120"/>
                <a:ea typeface="微軟正黑體" panose="020B0604030504040204" pitchFamily="34" charset="-120"/>
              </a:rPr>
              <a:t>ReLU</a:t>
            </a:r>
            <a:endParaRPr lang="zh-TW" altLang="en-US" sz="4000" dirty="0">
              <a:solidFill>
                <a:srgbClr val="FFFF00"/>
              </a:solidFill>
            </a:endParaRPr>
          </a:p>
        </p:txBody>
      </p:sp>
    </p:spTree>
    <p:extLst>
      <p:ext uri="{BB962C8B-B14F-4D97-AF65-F5344CB8AC3E}">
        <p14:creationId xmlns:p14="http://schemas.microsoft.com/office/powerpoint/2010/main" val="1459664455"/>
      </p:ext>
    </p:extLst>
  </p:cSld>
  <p:clrMapOvr>
    <a:masterClrMapping/>
  </p:clrMapOvr>
  <p:transition>
    <p:fade/>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457200" y="1371600"/>
            <a:ext cx="8229600" cy="1077218"/>
          </a:xfrm>
          <a:prstGeom prst="rect">
            <a:avLst/>
          </a:prstGeom>
          <a:noFill/>
        </p:spPr>
        <p:txBody>
          <a:bodyPr wrap="square" rtlCol="0">
            <a:spAutoFit/>
          </a:bodyPr>
          <a:lstStyle/>
          <a:p>
            <a:pPr marL="628650" indent="-628650">
              <a:buFont typeface="Arial" panose="020B0604020202020204" pitchFamily="34" charset="0"/>
              <a:buChar char="•"/>
            </a:pPr>
            <a:r>
              <a:rPr lang="zh-TW" altLang="en-US" sz="3200" b="1" dirty="0">
                <a:latin typeface="微軟正黑體" panose="020B0604030504040204" pitchFamily="34" charset="-120"/>
                <a:ea typeface="微軟正黑體" panose="020B0604030504040204" pitchFamily="34" charset="-120"/>
              </a:rPr>
              <a:t>最常用，</a:t>
            </a:r>
            <a:r>
              <a:rPr lang="en-US" altLang="zh-TW" sz="3200" b="1" dirty="0">
                <a:latin typeface="微軟正黑體" panose="020B0604030504040204" pitchFamily="34" charset="-120"/>
                <a:ea typeface="微軟正黑體" panose="020B0604030504040204" pitchFamily="34" charset="-120"/>
              </a:rPr>
              <a:t>CNN</a:t>
            </a:r>
            <a:r>
              <a:rPr lang="zh-TW" altLang="en-US" sz="3200" b="1" dirty="0">
                <a:latin typeface="微軟正黑體" panose="020B0604030504040204" pitchFamily="34" charset="-120"/>
                <a:ea typeface="微軟正黑體" panose="020B0604030504040204" pitchFamily="34" charset="-120"/>
              </a:rPr>
              <a:t>中都用，值介於</a:t>
            </a:r>
            <a:r>
              <a:rPr lang="en-US" altLang="zh-TW" sz="3200" b="1" dirty="0">
                <a:latin typeface="微軟正黑體" panose="020B0604030504040204" pitchFamily="34" charset="-120"/>
                <a:ea typeface="微軟正黑體" panose="020B0604030504040204" pitchFamily="34" charset="-120"/>
              </a:rPr>
              <a:t>(0</a:t>
            </a:r>
            <a:r>
              <a:rPr lang="zh-TW" altLang="en-US" sz="3200" b="1" dirty="0">
                <a:latin typeface="微軟正黑體" panose="020B0604030504040204" pitchFamily="34" charset="-120"/>
                <a:ea typeface="微軟正黑體" panose="020B0604030504040204" pitchFamily="34" charset="-120"/>
              </a:rPr>
              <a:t>，無限大</a:t>
            </a:r>
            <a:r>
              <a:rPr lang="en-US" altLang="zh-TW" sz="3200" b="1" dirty="0">
                <a:latin typeface="微軟正黑體" panose="020B0604030504040204" pitchFamily="34" charset="-120"/>
                <a:ea typeface="微軟正黑體" panose="020B0604030504040204" pitchFamily="34" charset="-120"/>
              </a:rPr>
              <a:t>)</a:t>
            </a:r>
            <a:r>
              <a:rPr lang="zh-TW" altLang="en-US" sz="3200" b="1" dirty="0">
                <a:latin typeface="微軟正黑體" panose="020B0604030504040204" pitchFamily="34" charset="-120"/>
                <a:ea typeface="微軟正黑體" panose="020B0604030504040204" pitchFamily="34" charset="-120"/>
              </a:rPr>
              <a:t>，本身及導數都為單調函數</a:t>
            </a:r>
            <a:endParaRPr lang="en-US" altLang="zh-TW" sz="3200" b="1" i="0" dirty="0">
              <a:effectLst/>
              <a:latin typeface="微軟正黑體" panose="020B0604030504040204" pitchFamily="34" charset="-120"/>
              <a:ea typeface="微軟正黑體" panose="020B0604030504040204" pitchFamily="34" charset="-120"/>
            </a:endParaRPr>
          </a:p>
        </p:txBody>
      </p:sp>
      <p:sp>
        <p:nvSpPr>
          <p:cNvPr id="4" name="文字版面配置區 2"/>
          <p:cNvSpPr txBox="1">
            <a:spLocks/>
          </p:cNvSpPr>
          <p:nvPr/>
        </p:nvSpPr>
        <p:spPr>
          <a:xfrm>
            <a:off x="990600" y="241042"/>
            <a:ext cx="7315200" cy="990600"/>
          </a:xfrm>
          <a:prstGeom prst="rect">
            <a:avLst/>
          </a:prstGeom>
        </p:spPr>
        <p:txBody>
          <a:bodyPr tIns="91440" bIns="91440" anchor="b" anchorCtr="0">
            <a:noAutofit/>
          </a:bodyPr>
          <a:lstStyle/>
          <a:p>
            <a:pPr algn="ctr"/>
            <a:r>
              <a:rPr lang="en-US" altLang="zh-TW" sz="4800" b="1" dirty="0" err="1">
                <a:solidFill>
                  <a:srgbClr val="00B0F0"/>
                </a:solidFill>
                <a:latin typeface="微軟正黑體" panose="020B0604030504040204" pitchFamily="34" charset="-120"/>
                <a:ea typeface="微軟正黑體" panose="020B0604030504040204" pitchFamily="34" charset="-120"/>
              </a:rPr>
              <a:t>ReLU</a:t>
            </a:r>
            <a:endParaRPr lang="en-US" altLang="zh-TW" sz="4800" b="1" i="0" dirty="0">
              <a:solidFill>
                <a:srgbClr val="00B0F0"/>
              </a:solidFill>
              <a:effectLst/>
              <a:latin typeface="微軟正黑體" panose="020B0604030504040204" pitchFamily="34" charset="-120"/>
              <a:ea typeface="微軟正黑體" panose="020B0604030504040204" pitchFamily="34" charset="-120"/>
            </a:endParaRPr>
          </a:p>
        </p:txBody>
      </p:sp>
      <p:sp>
        <p:nvSpPr>
          <p:cNvPr id="2" name="文字方塊 1"/>
          <p:cNvSpPr txBox="1"/>
          <p:nvPr/>
        </p:nvSpPr>
        <p:spPr>
          <a:xfrm>
            <a:off x="3780064" y="4923064"/>
            <a:ext cx="184731" cy="369332"/>
          </a:xfrm>
          <a:prstGeom prst="rect">
            <a:avLst/>
          </a:prstGeom>
          <a:noFill/>
        </p:spPr>
        <p:txBody>
          <a:bodyPr wrap="none" rtlCol="0">
            <a:spAutoFit/>
          </a:bodyPr>
          <a:lstStyle/>
          <a:p>
            <a:endParaRPr kumimoji="1" lang="zh-TW" altLang="en-US" dirty="0"/>
          </a:p>
        </p:txBody>
      </p:sp>
      <p:sp>
        <p:nvSpPr>
          <p:cNvPr id="3" name="文字方塊 2"/>
          <p:cNvSpPr txBox="1"/>
          <p:nvPr/>
        </p:nvSpPr>
        <p:spPr>
          <a:xfrm>
            <a:off x="4333810" y="5706835"/>
            <a:ext cx="202978" cy="453679"/>
          </a:xfrm>
          <a:prstGeom prst="rect">
            <a:avLst/>
          </a:prstGeom>
          <a:noFill/>
        </p:spPr>
        <p:txBody>
          <a:bodyPr wrap="square" rtlCol="0">
            <a:spAutoFit/>
          </a:bodyPr>
          <a:lstStyle/>
          <a:p>
            <a:endParaRPr kumimoji="1" lang="zh-TW" altLang="en-US"/>
          </a:p>
        </p:txBody>
      </p:sp>
      <p:pic>
        <p:nvPicPr>
          <p:cNvPr id="6146" name="Picture 2" descr="https://miro.medium.com/max/700/1*XxxiA0jJvPrHEJHD4z893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3342" y="2832785"/>
            <a:ext cx="8289716" cy="33277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4795504"/>
      </p:ext>
    </p:extLst>
  </p:cSld>
  <p:clrMapOvr>
    <a:masterClrMapping/>
  </p:clrMapOvr>
  <p:transition>
    <p:fade/>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6FCC4286-6D04-F9D2-6E8C-6C4C0F1DB722}"/>
              </a:ext>
            </a:extLst>
          </p:cNvPr>
          <p:cNvSpPr txBox="1"/>
          <p:nvPr/>
        </p:nvSpPr>
        <p:spPr>
          <a:xfrm>
            <a:off x="1371600" y="3200400"/>
            <a:ext cx="7239000" cy="707886"/>
          </a:xfrm>
          <a:prstGeom prst="rect">
            <a:avLst/>
          </a:prstGeom>
          <a:noFill/>
        </p:spPr>
        <p:txBody>
          <a:bodyPr wrap="square">
            <a:spAutoFit/>
          </a:bodyPr>
          <a:lstStyle/>
          <a:p>
            <a:pPr algn="ctr"/>
            <a:r>
              <a:rPr lang="en-US" altLang="zh-TW" sz="4000" b="1" dirty="0">
                <a:solidFill>
                  <a:srgbClr val="FFFF00"/>
                </a:solidFill>
                <a:latin typeface="微軟正黑體" panose="020B0604030504040204" pitchFamily="34" charset="-120"/>
                <a:ea typeface="微軟正黑體" panose="020B0604030504040204" pitchFamily="34" charset="-120"/>
              </a:rPr>
              <a:t>Leaky </a:t>
            </a:r>
            <a:r>
              <a:rPr lang="en-US" altLang="zh-TW" sz="4000" b="1" dirty="0" err="1">
                <a:solidFill>
                  <a:srgbClr val="FFFF00"/>
                </a:solidFill>
                <a:latin typeface="微軟正黑體" panose="020B0604030504040204" pitchFamily="34" charset="-120"/>
                <a:ea typeface="微軟正黑體" panose="020B0604030504040204" pitchFamily="34" charset="-120"/>
              </a:rPr>
              <a:t>ReLU</a:t>
            </a:r>
            <a:endParaRPr lang="zh-TW" altLang="en-US" sz="4000" dirty="0">
              <a:solidFill>
                <a:srgbClr val="FFFF00"/>
              </a:solidFill>
            </a:endParaRPr>
          </a:p>
        </p:txBody>
      </p:sp>
    </p:spTree>
    <p:extLst>
      <p:ext uri="{BB962C8B-B14F-4D97-AF65-F5344CB8AC3E}">
        <p14:creationId xmlns:p14="http://schemas.microsoft.com/office/powerpoint/2010/main" val="143051194"/>
      </p:ext>
    </p:extLst>
  </p:cSld>
  <p:clrMapOvr>
    <a:masterClrMapping/>
  </p:clrMapOvr>
  <p:transition>
    <p:fade/>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457200" y="1371600"/>
            <a:ext cx="8229600" cy="584775"/>
          </a:xfrm>
          <a:prstGeom prst="rect">
            <a:avLst/>
          </a:prstGeom>
          <a:noFill/>
        </p:spPr>
        <p:txBody>
          <a:bodyPr wrap="square" rtlCol="0">
            <a:spAutoFit/>
          </a:bodyPr>
          <a:lstStyle/>
          <a:p>
            <a:pPr marL="628650" indent="-628650">
              <a:buFont typeface="Arial" panose="020B0604020202020204" pitchFamily="34" charset="0"/>
              <a:buChar char="•"/>
            </a:pPr>
            <a:r>
              <a:rPr lang="zh-TW" altLang="en-US" sz="3200" b="1" dirty="0">
                <a:latin typeface="微軟正黑體" panose="020B0604030504040204" pitchFamily="34" charset="-120"/>
                <a:ea typeface="微軟正黑體" panose="020B0604030504040204" pitchFamily="34" charset="-120"/>
              </a:rPr>
              <a:t>讓負值有一些訓練上的意義</a:t>
            </a:r>
            <a:endParaRPr lang="en-US" altLang="zh-TW" sz="3200" b="1" i="0" dirty="0">
              <a:effectLst/>
              <a:latin typeface="微軟正黑體" panose="020B0604030504040204" pitchFamily="34" charset="-120"/>
              <a:ea typeface="微軟正黑體" panose="020B0604030504040204" pitchFamily="34" charset="-120"/>
            </a:endParaRPr>
          </a:p>
        </p:txBody>
      </p:sp>
      <p:sp>
        <p:nvSpPr>
          <p:cNvPr id="4" name="文字版面配置區 2"/>
          <p:cNvSpPr txBox="1">
            <a:spLocks/>
          </p:cNvSpPr>
          <p:nvPr/>
        </p:nvSpPr>
        <p:spPr>
          <a:xfrm>
            <a:off x="990600" y="241042"/>
            <a:ext cx="7315200" cy="990600"/>
          </a:xfrm>
          <a:prstGeom prst="rect">
            <a:avLst/>
          </a:prstGeom>
        </p:spPr>
        <p:txBody>
          <a:bodyPr tIns="91440" bIns="91440" anchor="b" anchorCtr="0">
            <a:noAutofit/>
          </a:bodyPr>
          <a:lstStyle/>
          <a:p>
            <a:pPr algn="ctr"/>
            <a:r>
              <a:rPr lang="en-US" altLang="zh-TW" sz="4800" b="1" dirty="0">
                <a:solidFill>
                  <a:srgbClr val="00B0F0"/>
                </a:solidFill>
                <a:latin typeface="微軟正黑體" panose="020B0604030504040204" pitchFamily="34" charset="-120"/>
                <a:ea typeface="微軟正黑體" panose="020B0604030504040204" pitchFamily="34" charset="-120"/>
              </a:rPr>
              <a:t>Leaky </a:t>
            </a:r>
            <a:r>
              <a:rPr lang="en-US" altLang="zh-TW" sz="4800" b="1" dirty="0" err="1">
                <a:solidFill>
                  <a:srgbClr val="00B0F0"/>
                </a:solidFill>
                <a:latin typeface="微軟正黑體" panose="020B0604030504040204" pitchFamily="34" charset="-120"/>
                <a:ea typeface="微軟正黑體" panose="020B0604030504040204" pitchFamily="34" charset="-120"/>
              </a:rPr>
              <a:t>ReLU</a:t>
            </a:r>
            <a:endParaRPr lang="en-US" altLang="zh-TW" sz="4800" b="1" i="0" dirty="0">
              <a:solidFill>
                <a:srgbClr val="00B0F0"/>
              </a:solidFill>
              <a:effectLst/>
              <a:latin typeface="微軟正黑體" panose="020B0604030504040204" pitchFamily="34" charset="-120"/>
              <a:ea typeface="微軟正黑體" panose="020B0604030504040204" pitchFamily="34" charset="-120"/>
            </a:endParaRPr>
          </a:p>
        </p:txBody>
      </p:sp>
      <p:sp>
        <p:nvSpPr>
          <p:cNvPr id="2" name="文字方塊 1"/>
          <p:cNvSpPr txBox="1"/>
          <p:nvPr/>
        </p:nvSpPr>
        <p:spPr>
          <a:xfrm>
            <a:off x="3780064" y="4923064"/>
            <a:ext cx="184731" cy="369332"/>
          </a:xfrm>
          <a:prstGeom prst="rect">
            <a:avLst/>
          </a:prstGeom>
          <a:noFill/>
        </p:spPr>
        <p:txBody>
          <a:bodyPr wrap="none" rtlCol="0">
            <a:spAutoFit/>
          </a:bodyPr>
          <a:lstStyle/>
          <a:p>
            <a:endParaRPr kumimoji="1" lang="zh-TW" altLang="en-US" dirty="0"/>
          </a:p>
        </p:txBody>
      </p:sp>
      <p:sp>
        <p:nvSpPr>
          <p:cNvPr id="3" name="文字方塊 2"/>
          <p:cNvSpPr txBox="1"/>
          <p:nvPr/>
        </p:nvSpPr>
        <p:spPr>
          <a:xfrm>
            <a:off x="4333810" y="5706835"/>
            <a:ext cx="202978" cy="453679"/>
          </a:xfrm>
          <a:prstGeom prst="rect">
            <a:avLst/>
          </a:prstGeom>
          <a:noFill/>
        </p:spPr>
        <p:txBody>
          <a:bodyPr wrap="square" rtlCol="0">
            <a:spAutoFit/>
          </a:bodyPr>
          <a:lstStyle/>
          <a:p>
            <a:endParaRPr kumimoji="1" lang="zh-TW" altLang="en-US"/>
          </a:p>
        </p:txBody>
      </p:sp>
      <p:pic>
        <p:nvPicPr>
          <p:cNvPr id="7170" name="Picture 2" descr="https://miro.medium.com/max/700/1*A_Bzn0CjUgOXtPCJKnKLqA.jpe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455" y="2675277"/>
            <a:ext cx="8374345" cy="32420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7216565"/>
      </p:ext>
    </p:extLst>
  </p:cSld>
  <p:clrMapOvr>
    <a:masterClrMapping/>
  </p:clrMapOvr>
  <p:transition>
    <p:fade/>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609600" y="1447800"/>
            <a:ext cx="8229600" cy="4031873"/>
          </a:xfrm>
          <a:prstGeom prst="rect">
            <a:avLst/>
          </a:prstGeom>
          <a:noFill/>
        </p:spPr>
        <p:txBody>
          <a:bodyPr wrap="square" rtlCol="0">
            <a:spAutoFit/>
          </a:bodyPr>
          <a:lstStyle/>
          <a:p>
            <a:pPr marL="742950" indent="-742950">
              <a:buFont typeface="+mj-lt"/>
              <a:buAutoNum type="arabicPeriod"/>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使用這些技術的目的</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742950" indent="-742950">
              <a:buFont typeface="+mj-lt"/>
              <a:buAutoNum type="arabicPeriod"/>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針對資料</a:t>
            </a:r>
          </a:p>
          <a:p>
            <a:pPr marL="742950" indent="-742950">
              <a:buFont typeface="+mj-lt"/>
              <a:buAutoNum type="arabicPeriod"/>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針對層</a:t>
            </a:r>
          </a:p>
          <a:p>
            <a:pPr marL="742950" indent="-742950">
              <a:buFont typeface="+mj-lt"/>
              <a:buAutoNum type="arabicPeriod"/>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針對神經元</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742950" indent="-742950">
              <a:buFont typeface="+mj-lt"/>
              <a:buAutoNum type="arabicPeriod"/>
            </a:pPr>
            <a:r>
              <a:rPr kumimoji="1" lang="zh-TW" altLang="en-US" sz="32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針對整個神經網路</a:t>
            </a:r>
          </a:p>
          <a:p>
            <a:pPr marL="742950" indent="-742950">
              <a:buFont typeface="+mj-lt"/>
              <a:buAutoNum type="arabicPeriod"/>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針對最佳化器</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742950" indent="-742950">
              <a:buFont typeface="+mj-lt"/>
              <a:buAutoNum type="arabicPeriod"/>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針對損失函數</a:t>
            </a:r>
          </a:p>
          <a:p>
            <a:pPr marL="742950" indent="-742950">
              <a:buFont typeface="+mj-lt"/>
              <a:buAutoNum type="arabicPeriod"/>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針對超參數</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990600" y="228600"/>
            <a:ext cx="7315200" cy="990600"/>
          </a:xfrm>
          <a:prstGeom prst="rect">
            <a:avLst/>
          </a:prstGeom>
        </p:spPr>
        <p:txBody>
          <a:bodyPr tIns="91440" bIns="91440" anchor="b" anchorCtr="0">
            <a:noAutofit/>
          </a:bodyPr>
          <a:lstStyle/>
          <a:p>
            <a:pPr algn="ctr">
              <a:spcBef>
                <a:spcPct val="20000"/>
              </a:spcBef>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本課程目錄</a:t>
            </a:r>
          </a:p>
        </p:txBody>
      </p:sp>
    </p:spTree>
    <p:extLst>
      <p:ext uri="{BB962C8B-B14F-4D97-AF65-F5344CB8AC3E}">
        <p14:creationId xmlns:p14="http://schemas.microsoft.com/office/powerpoint/2010/main" val="228111214"/>
      </p:ext>
    </p:extLst>
  </p:cSld>
  <p:clrMapOvr>
    <a:masterClrMapping/>
  </p:clrMapOvr>
  <p:transition>
    <p:fade/>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p:cNvSpPr txBox="1"/>
          <p:nvPr/>
        </p:nvSpPr>
        <p:spPr>
          <a:xfrm>
            <a:off x="838200" y="2971800"/>
            <a:ext cx="7772400" cy="923330"/>
          </a:xfrm>
          <a:prstGeom prst="rect">
            <a:avLst/>
          </a:prstGeom>
          <a:noFill/>
        </p:spPr>
        <p:txBody>
          <a:bodyPr wrap="square" rtlCol="0">
            <a:spAutoFit/>
          </a:bodyPr>
          <a:lstStyle/>
          <a:p>
            <a:pPr algn="ctr"/>
            <a:r>
              <a:rPr kumimoji="1" lang="zh-TW" altLang="en-US" sz="54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針對整個網路</a:t>
            </a:r>
            <a:endParaRPr kumimoji="1" lang="en-US" altLang="zh-TW" sz="54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Tree>
    <p:extLst>
      <p:ext uri="{BB962C8B-B14F-4D97-AF65-F5344CB8AC3E}">
        <p14:creationId xmlns:p14="http://schemas.microsoft.com/office/powerpoint/2010/main" val="901943994"/>
      </p:ext>
    </p:extLst>
  </p:cSld>
  <p:clrMapOvr>
    <a:masterClrMapping/>
  </p:clrMapOvr>
  <p:transition>
    <p:fade/>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457200" y="1740158"/>
            <a:ext cx="8229600" cy="2554545"/>
          </a:xfrm>
          <a:prstGeom prst="rect">
            <a:avLst/>
          </a:prstGeom>
          <a:noFill/>
        </p:spPr>
        <p:txBody>
          <a:bodyPr wrap="square" rtlCol="0">
            <a:spAutoFit/>
          </a:bodyPr>
          <a:lstStyle/>
          <a:p>
            <a:pPr marL="628650" indent="-628650">
              <a:buFont typeface="Arial" panose="020B0604020202020204" pitchFamily="34" charset="0"/>
              <a:buChar char="•"/>
            </a:pPr>
            <a:r>
              <a:rPr lang="zh-TW" altLang="en-US" sz="3200" b="1" dirty="0">
                <a:latin typeface="微軟正黑體" panose="020B0604030504040204" pitchFamily="34" charset="-120"/>
                <a:ea typeface="微軟正黑體" panose="020B0604030504040204" pitchFamily="34" charset="-120"/>
              </a:rPr>
              <a:t>使用別人設計的神經網路</a:t>
            </a:r>
            <a:endParaRPr lang="en-US" altLang="zh-TW" sz="3200" b="1" dirty="0">
              <a:latin typeface="微軟正黑體" panose="020B0604030504040204" pitchFamily="34" charset="-120"/>
              <a:ea typeface="微軟正黑體" panose="020B0604030504040204" pitchFamily="34" charset="-120"/>
            </a:endParaRPr>
          </a:p>
          <a:p>
            <a:pPr marL="628650" indent="-628650">
              <a:buFont typeface="Arial" panose="020B0604020202020204" pitchFamily="34" charset="0"/>
              <a:buChar char="•"/>
            </a:pPr>
            <a:r>
              <a:rPr lang="en-US" altLang="zh-TW" sz="3200" b="1" i="0" dirty="0">
                <a:effectLst/>
                <a:latin typeface="微軟正黑體" panose="020B0604030504040204" pitchFamily="34" charset="-120"/>
                <a:ea typeface="微軟正黑體" panose="020B0604030504040204" pitchFamily="34" charset="-120"/>
              </a:rPr>
              <a:t>Pre-trained Models</a:t>
            </a:r>
          </a:p>
          <a:p>
            <a:pPr marL="628650" indent="-628650">
              <a:buFont typeface="Arial" panose="020B0604020202020204" pitchFamily="34" charset="0"/>
              <a:buChar char="•"/>
            </a:pPr>
            <a:r>
              <a:rPr lang="en-US" altLang="zh-TW" sz="3200" b="1" dirty="0">
                <a:latin typeface="微軟正黑體" panose="020B0604030504040204" pitchFamily="34" charset="-120"/>
                <a:ea typeface="微軟正黑體" panose="020B0604030504040204" pitchFamily="34" charset="-120"/>
              </a:rPr>
              <a:t>Transfer Learning(</a:t>
            </a:r>
            <a:r>
              <a:rPr lang="zh-TW" altLang="en-US" sz="3200" b="1" dirty="0">
                <a:latin typeface="微軟正黑體" panose="020B0604030504040204" pitchFamily="34" charset="-120"/>
                <a:ea typeface="微軟正黑體" panose="020B0604030504040204" pitchFamily="34" charset="-120"/>
              </a:rPr>
              <a:t>遷移學習</a:t>
            </a:r>
            <a:r>
              <a:rPr lang="en-US" altLang="zh-TW" sz="3200" b="1" dirty="0">
                <a:latin typeface="微軟正黑體" panose="020B0604030504040204" pitchFamily="34" charset="-120"/>
                <a:ea typeface="微軟正黑體" panose="020B0604030504040204" pitchFamily="34" charset="-120"/>
              </a:rPr>
              <a:t>)</a:t>
            </a:r>
          </a:p>
          <a:p>
            <a:pPr marL="628650" indent="-628650">
              <a:buFont typeface="Arial" panose="020B0604020202020204" pitchFamily="34" charset="0"/>
              <a:buChar char="•"/>
            </a:pPr>
            <a:r>
              <a:rPr lang="en-US" altLang="zh-TW" sz="3200" b="1" i="0" dirty="0">
                <a:effectLst/>
                <a:latin typeface="微軟正黑體" panose="020B0604030504040204" pitchFamily="34" charset="-120"/>
                <a:ea typeface="微軟正黑體" panose="020B0604030504040204" pitchFamily="34" charset="-120"/>
              </a:rPr>
              <a:t>Early </a:t>
            </a:r>
            <a:r>
              <a:rPr lang="en-US" altLang="zh-TW" sz="3200" b="1" dirty="0">
                <a:latin typeface="微軟正黑體" panose="020B0604030504040204" pitchFamily="34" charset="-120"/>
                <a:ea typeface="微軟正黑體" panose="020B0604030504040204" pitchFamily="34" charset="-120"/>
              </a:rPr>
              <a:t>Stopping</a:t>
            </a:r>
            <a:endParaRPr lang="en-US" altLang="zh-TW" sz="3200" b="1" i="0" dirty="0">
              <a:effectLst/>
              <a:latin typeface="微軟正黑體" panose="020B0604030504040204" pitchFamily="34" charset="-120"/>
              <a:ea typeface="微軟正黑體" panose="020B0604030504040204" pitchFamily="34" charset="-120"/>
            </a:endParaRPr>
          </a:p>
          <a:p>
            <a:pPr marL="628650" indent="-628650">
              <a:buFont typeface="Arial" panose="020B0604020202020204" pitchFamily="34" charset="0"/>
              <a:buChar char="•"/>
            </a:pPr>
            <a:endParaRPr lang="en-US" altLang="zh-TW" sz="3200" b="1" i="0" dirty="0">
              <a:effectLst/>
              <a:latin typeface="微軟正黑體" panose="020B0604030504040204" pitchFamily="34" charset="-120"/>
              <a:ea typeface="微軟正黑體" panose="020B0604030504040204" pitchFamily="34" charset="-120"/>
            </a:endParaRPr>
          </a:p>
        </p:txBody>
      </p:sp>
      <p:sp>
        <p:nvSpPr>
          <p:cNvPr id="4" name="文字版面配置區 2"/>
          <p:cNvSpPr txBox="1">
            <a:spLocks/>
          </p:cNvSpPr>
          <p:nvPr/>
        </p:nvSpPr>
        <p:spPr>
          <a:xfrm>
            <a:off x="990600" y="609600"/>
            <a:ext cx="7315200" cy="990600"/>
          </a:xfrm>
          <a:prstGeom prst="rect">
            <a:avLst/>
          </a:prstGeom>
        </p:spPr>
        <p:txBody>
          <a:bodyPr tIns="91440" bIns="91440" anchor="b" anchorCtr="0">
            <a:noAutofit/>
          </a:bodyPr>
          <a:lstStyle/>
          <a:p>
            <a:pPr algn="ctr"/>
            <a:r>
              <a:rPr lang="zh-TW" altLang="en-US" sz="4800" b="1" dirty="0">
                <a:solidFill>
                  <a:srgbClr val="00B0F0"/>
                </a:solidFill>
                <a:latin typeface="微軟正黑體" panose="020B0604030504040204" pitchFamily="34" charset="-120"/>
                <a:ea typeface="微軟正黑體" panose="020B0604030504040204" pitchFamily="34" charset="-120"/>
              </a:rPr>
              <a:t>針對整個網路</a:t>
            </a:r>
            <a:endParaRPr lang="en-US" altLang="zh-TW" sz="4800" b="1" i="0" dirty="0">
              <a:solidFill>
                <a:srgbClr val="00B0F0"/>
              </a:solidFill>
              <a:effectLst/>
              <a:latin typeface="微軟正黑體" panose="020B0604030504040204" pitchFamily="34" charset="-120"/>
              <a:ea typeface="微軟正黑體" panose="020B0604030504040204" pitchFamily="34" charset="-120"/>
            </a:endParaRPr>
          </a:p>
        </p:txBody>
      </p:sp>
      <p:sp>
        <p:nvSpPr>
          <p:cNvPr id="2" name="文字方塊 1"/>
          <p:cNvSpPr txBox="1"/>
          <p:nvPr/>
        </p:nvSpPr>
        <p:spPr>
          <a:xfrm>
            <a:off x="3780064" y="5291622"/>
            <a:ext cx="184731" cy="369332"/>
          </a:xfrm>
          <a:prstGeom prst="rect">
            <a:avLst/>
          </a:prstGeom>
          <a:noFill/>
        </p:spPr>
        <p:txBody>
          <a:bodyPr wrap="none" rtlCol="0">
            <a:spAutoFit/>
          </a:bodyPr>
          <a:lstStyle/>
          <a:p>
            <a:endParaRPr kumimoji="1" lang="zh-TW" altLang="en-US" dirty="0"/>
          </a:p>
        </p:txBody>
      </p:sp>
    </p:spTree>
    <p:extLst>
      <p:ext uri="{BB962C8B-B14F-4D97-AF65-F5344CB8AC3E}">
        <p14:creationId xmlns:p14="http://schemas.microsoft.com/office/powerpoint/2010/main" val="1517408754"/>
      </p:ext>
    </p:extLst>
  </p:cSld>
  <p:clrMapOvr>
    <a:masterClrMapping/>
  </p:clrMapOvr>
  <p:transition>
    <p:fade/>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6FCC4286-6D04-F9D2-6E8C-6C4C0F1DB722}"/>
              </a:ext>
            </a:extLst>
          </p:cNvPr>
          <p:cNvSpPr txBox="1"/>
          <p:nvPr/>
        </p:nvSpPr>
        <p:spPr>
          <a:xfrm>
            <a:off x="1143000" y="3200400"/>
            <a:ext cx="7239000" cy="707886"/>
          </a:xfrm>
          <a:prstGeom prst="rect">
            <a:avLst/>
          </a:prstGeom>
          <a:noFill/>
        </p:spPr>
        <p:txBody>
          <a:bodyPr wrap="square">
            <a:spAutoFit/>
          </a:bodyPr>
          <a:lstStyle/>
          <a:p>
            <a:pPr algn="ctr"/>
            <a:r>
              <a:rPr lang="zh-TW" altLang="en-US" sz="4000" b="1" dirty="0">
                <a:solidFill>
                  <a:srgbClr val="FFFF00"/>
                </a:solidFill>
                <a:latin typeface="微軟正黑體" panose="020B0604030504040204" pitchFamily="34" charset="-120"/>
                <a:ea typeface="微軟正黑體" panose="020B0604030504040204" pitchFamily="34" charset="-120"/>
              </a:rPr>
              <a:t>使用別人設計的神經網路</a:t>
            </a:r>
            <a:endParaRPr lang="zh-TW" altLang="en-US" sz="4000" dirty="0">
              <a:solidFill>
                <a:srgbClr val="FFFF00"/>
              </a:solidFill>
            </a:endParaRPr>
          </a:p>
        </p:txBody>
      </p:sp>
    </p:spTree>
    <p:extLst>
      <p:ext uri="{BB962C8B-B14F-4D97-AF65-F5344CB8AC3E}">
        <p14:creationId xmlns:p14="http://schemas.microsoft.com/office/powerpoint/2010/main" val="1317103947"/>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914400" y="381000"/>
            <a:ext cx="7315200" cy="990600"/>
          </a:xfrm>
          <a:prstGeom prst="rect">
            <a:avLst/>
          </a:prstGeom>
        </p:spPr>
        <p:txBody>
          <a:bodyPr tIns="91440" bIns="91440" anchor="b" anchorCtr="0">
            <a:noAutofit/>
          </a:bodyPr>
          <a:lstStyle/>
          <a:p>
            <a:pPr algn="ctr">
              <a:spcBef>
                <a:spcPct val="20000"/>
              </a:spcBef>
              <a:defRPr/>
            </a:pPr>
            <a:r>
              <a:rPr lang="zh-TW" altLang="en-US" sz="4800" b="1" dirty="0">
                <a:solidFill>
                  <a:srgbClr val="00B0F0"/>
                </a:solidFill>
                <a:latin typeface="微軟正黑體" pitchFamily="34" charset="-120"/>
                <a:ea typeface="微軟正黑體" pitchFamily="34" charset="-120"/>
              </a:rPr>
              <a:t>以</a:t>
            </a:r>
            <a:r>
              <a:rPr lang="en-US" altLang="zh-TW" sz="4800" b="1" dirty="0">
                <a:solidFill>
                  <a:srgbClr val="00B0F0"/>
                </a:solidFill>
                <a:latin typeface="微軟正黑體" pitchFamily="34" charset="-120"/>
                <a:ea typeface="微軟正黑體" pitchFamily="34" charset="-120"/>
              </a:rPr>
              <a:t>iPhone</a:t>
            </a:r>
            <a:r>
              <a:rPr lang="zh-TW" altLang="en-US" sz="4800" b="1" dirty="0">
                <a:solidFill>
                  <a:srgbClr val="00B0F0"/>
                </a:solidFill>
                <a:latin typeface="微軟正黑體" pitchFamily="34" charset="-120"/>
                <a:ea typeface="微軟正黑體" pitchFamily="34" charset="-120"/>
              </a:rPr>
              <a:t>解鎖為例</a:t>
            </a:r>
            <a:endPar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endParaRPr>
          </a:p>
        </p:txBody>
      </p:sp>
      <p:pic>
        <p:nvPicPr>
          <p:cNvPr id="1026" name="Picture 2" descr="mechine_learning_measure.002">
            <a:extLst>
              <a:ext uri="{FF2B5EF4-FFF2-40B4-BE49-F238E27FC236}">
                <a16:creationId xmlns:a16="http://schemas.microsoft.com/office/drawing/2014/main" id="{C8CBE4C1-5339-C81B-9207-1D10ABA646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333500"/>
            <a:ext cx="914400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1618685"/>
      </p:ext>
    </p:extLst>
  </p:cSld>
  <p:clrMapOvr>
    <a:masterClrMapping/>
  </p:clrMapOvr>
  <p:transition>
    <p:fade/>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457200" y="1524000"/>
            <a:ext cx="8229600" cy="5016758"/>
          </a:xfrm>
          <a:prstGeom prst="rect">
            <a:avLst/>
          </a:prstGeom>
          <a:noFill/>
        </p:spPr>
        <p:txBody>
          <a:bodyPr wrap="square" rtlCol="0">
            <a:spAutoFit/>
          </a:bodyPr>
          <a:lstStyle/>
          <a:p>
            <a:pPr marL="628650" indent="-628650">
              <a:buFont typeface="Arial" panose="020B0604020202020204" pitchFamily="34" charset="0"/>
              <a:buChar char="•"/>
            </a:pPr>
            <a:r>
              <a:rPr lang="zh-TW" altLang="en-US" sz="3200" b="1" dirty="0">
                <a:latin typeface="微軟正黑體" panose="020B0604030504040204" pitchFamily="34" charset="-120"/>
                <a:ea typeface="微軟正黑體" panose="020B0604030504040204" pitchFamily="34" charset="-120"/>
              </a:rPr>
              <a:t>設計神經網路是一個非常大的學問，需要有大量的知識、資源、時間</a:t>
            </a:r>
            <a:endParaRPr lang="en-US" altLang="zh-TW" sz="3200" b="1" dirty="0">
              <a:latin typeface="微軟正黑體" panose="020B0604030504040204" pitchFamily="34" charset="-120"/>
              <a:ea typeface="微軟正黑體" panose="020B0604030504040204" pitchFamily="34" charset="-120"/>
            </a:endParaRPr>
          </a:p>
          <a:p>
            <a:pPr marL="628650" indent="-628650">
              <a:buFont typeface="Arial" panose="020B0604020202020204" pitchFamily="34" charset="0"/>
              <a:buChar char="•"/>
            </a:pPr>
            <a:r>
              <a:rPr lang="zh-TW" altLang="en-US" sz="3200" b="1" i="0" dirty="0">
                <a:effectLst/>
                <a:latin typeface="微軟正黑體" panose="020B0604030504040204" pitchFamily="34" charset="-120"/>
                <a:ea typeface="微軟正黑體" panose="020B0604030504040204" pitchFamily="34" charset="-120"/>
              </a:rPr>
              <a:t>各大公司及科學家，針對特定的問題，已設計出完美的神經網路，並已獲得商業應用的認證</a:t>
            </a:r>
            <a:endParaRPr lang="en-US" altLang="zh-TW" sz="3200" b="1" i="0" dirty="0">
              <a:effectLst/>
              <a:latin typeface="微軟正黑體" panose="020B0604030504040204" pitchFamily="34" charset="-120"/>
              <a:ea typeface="微軟正黑體" panose="020B0604030504040204" pitchFamily="34" charset="-120"/>
            </a:endParaRPr>
          </a:p>
          <a:p>
            <a:pPr marL="628650" indent="-628650">
              <a:buFont typeface="Arial" panose="020B0604020202020204" pitchFamily="34" charset="0"/>
              <a:buChar char="•"/>
            </a:pPr>
            <a:r>
              <a:rPr lang="zh-TW" altLang="en-US" sz="3200" b="1" dirty="0">
                <a:latin typeface="微軟正黑體" panose="020B0604030504040204" pitchFamily="34" charset="-120"/>
                <a:ea typeface="微軟正黑體" panose="020B0604030504040204" pitchFamily="34" charset="-120"/>
              </a:rPr>
              <a:t>可以將這些網路用在自己的應用上</a:t>
            </a:r>
            <a:endParaRPr lang="en-US" altLang="zh-TW" sz="3200" b="1" dirty="0">
              <a:latin typeface="微軟正黑體" panose="020B0604030504040204" pitchFamily="34" charset="-120"/>
              <a:ea typeface="微軟正黑體" panose="020B0604030504040204" pitchFamily="34" charset="-120"/>
            </a:endParaRPr>
          </a:p>
          <a:p>
            <a:pPr marL="628650" indent="-628650">
              <a:buFont typeface="Arial" panose="020B0604020202020204" pitchFamily="34" charset="0"/>
              <a:buChar char="•"/>
            </a:pPr>
            <a:r>
              <a:rPr lang="zh-TW" altLang="en-US" sz="3200" b="1" i="0" dirty="0">
                <a:effectLst/>
                <a:latin typeface="微軟正黑體" panose="020B0604030504040204" pitchFamily="34" charset="-120"/>
                <a:ea typeface="微軟正黑體" panose="020B0604030504040204" pitchFamily="34" charset="-120"/>
              </a:rPr>
              <a:t>常用</a:t>
            </a:r>
            <a:r>
              <a:rPr lang="en-US" altLang="zh-TW" sz="3200" b="1" i="0" dirty="0">
                <a:effectLst/>
                <a:latin typeface="微軟正黑體" panose="020B0604030504040204" pitchFamily="34" charset="-120"/>
                <a:ea typeface="微軟正黑體" panose="020B0604030504040204" pitchFamily="34" charset="-120"/>
              </a:rPr>
              <a:t>AI</a:t>
            </a:r>
            <a:r>
              <a:rPr lang="zh-TW" altLang="en-US" sz="3200" b="1" i="0" dirty="0">
                <a:effectLst/>
                <a:latin typeface="微軟正黑體" panose="020B0604030504040204" pitchFamily="34" charset="-120"/>
                <a:ea typeface="微軟正黑體" panose="020B0604030504040204" pitchFamily="34" charset="-120"/>
              </a:rPr>
              <a:t>框架都已經有這些網路可用</a:t>
            </a:r>
            <a:endParaRPr lang="en-US" altLang="zh-TW" sz="3200" b="1" i="0" dirty="0">
              <a:effectLst/>
              <a:latin typeface="微軟正黑體" panose="020B0604030504040204" pitchFamily="34" charset="-120"/>
              <a:ea typeface="微軟正黑體" panose="020B0604030504040204" pitchFamily="34" charset="-120"/>
            </a:endParaRPr>
          </a:p>
          <a:p>
            <a:pPr marL="628650" indent="-628650">
              <a:buFont typeface="Arial" panose="020B0604020202020204" pitchFamily="34" charset="0"/>
              <a:buChar char="•"/>
            </a:pPr>
            <a:r>
              <a:rPr lang="zh-TW" altLang="en-US" sz="3200" b="1" dirty="0">
                <a:latin typeface="微軟正黑體" panose="020B0604030504040204" pitchFamily="34" charset="-120"/>
                <a:ea typeface="微軟正黑體" panose="020B0604030504040204" pitchFamily="34" charset="-120"/>
              </a:rPr>
              <a:t>可重頭訓練</a:t>
            </a:r>
            <a:r>
              <a:rPr lang="en-US" altLang="zh-TW" sz="3200" b="1" dirty="0">
                <a:latin typeface="微軟正黑體" panose="020B0604030504040204" pitchFamily="34" charset="-120"/>
                <a:ea typeface="微軟正黑體" panose="020B0604030504040204" pitchFamily="34" charset="-120"/>
              </a:rPr>
              <a:t>(</a:t>
            </a:r>
            <a:r>
              <a:rPr lang="zh-TW" altLang="en-US" sz="3200" b="1" dirty="0">
                <a:latin typeface="微軟正黑體" panose="020B0604030504040204" pitchFamily="34" charset="-120"/>
                <a:ea typeface="微軟正黑體" panose="020B0604030504040204" pitchFamily="34" charset="-120"/>
              </a:rPr>
              <a:t>資料量夠</a:t>
            </a:r>
            <a:r>
              <a:rPr lang="en-US" altLang="zh-TW" sz="3200" b="1" dirty="0">
                <a:latin typeface="微軟正黑體" panose="020B0604030504040204" pitchFamily="34" charset="-120"/>
                <a:ea typeface="微軟正黑體" panose="020B0604030504040204" pitchFamily="34" charset="-120"/>
              </a:rPr>
              <a:t>)</a:t>
            </a:r>
            <a:r>
              <a:rPr lang="zh-TW" altLang="en-US" sz="3200" b="1" dirty="0">
                <a:latin typeface="微軟正黑體" panose="020B0604030504040204" pitchFamily="34" charset="-120"/>
                <a:ea typeface="微軟正黑體" panose="020B0604030504040204" pitchFamily="34" charset="-120"/>
              </a:rPr>
              <a:t>，也可套用其參數</a:t>
            </a:r>
            <a:r>
              <a:rPr lang="en-US" altLang="zh-TW" sz="3200" b="1" dirty="0">
                <a:latin typeface="微軟正黑體" panose="020B0604030504040204" pitchFamily="34" charset="-120"/>
                <a:ea typeface="微軟正黑體" panose="020B0604030504040204" pitchFamily="34" charset="-120"/>
              </a:rPr>
              <a:t>(</a:t>
            </a:r>
            <a:r>
              <a:rPr lang="zh-TW" altLang="en-US" sz="3200" b="1" dirty="0">
                <a:latin typeface="微軟正黑體" panose="020B0604030504040204" pitchFamily="34" charset="-120"/>
                <a:ea typeface="微軟正黑體" panose="020B0604030504040204" pitchFamily="34" charset="-120"/>
              </a:rPr>
              <a:t>資料量少</a:t>
            </a:r>
            <a:r>
              <a:rPr lang="en-US" altLang="zh-TW" sz="3200" b="1" dirty="0">
                <a:latin typeface="微軟正黑體" panose="020B0604030504040204" pitchFamily="34" charset="-120"/>
                <a:ea typeface="微軟正黑體" panose="020B0604030504040204" pitchFamily="34" charset="-120"/>
              </a:rPr>
              <a:t>)</a:t>
            </a:r>
            <a:r>
              <a:rPr lang="zh-TW" altLang="en-US" sz="3200" b="1" dirty="0">
                <a:latin typeface="微軟正黑體" panose="020B0604030504040204" pitchFamily="34" charset="-120"/>
                <a:ea typeface="微軟正黑體" panose="020B0604030504040204" pitchFamily="34" charset="-120"/>
              </a:rPr>
              <a:t>微調</a:t>
            </a:r>
            <a:endParaRPr lang="en-US" altLang="zh-TW" sz="3200" b="1" dirty="0">
              <a:latin typeface="微軟正黑體" panose="020B0604030504040204" pitchFamily="34" charset="-120"/>
              <a:ea typeface="微軟正黑體" panose="020B0604030504040204" pitchFamily="34" charset="-120"/>
            </a:endParaRPr>
          </a:p>
          <a:p>
            <a:pPr marL="628650" indent="-628650">
              <a:buFont typeface="Arial" panose="020B0604020202020204" pitchFamily="34" charset="0"/>
              <a:buChar char="•"/>
            </a:pPr>
            <a:r>
              <a:rPr lang="zh-TW" altLang="en-US" sz="3200" b="1" dirty="0">
                <a:latin typeface="微軟正黑體" panose="020B0604030504040204" pitchFamily="34" charset="-120"/>
                <a:ea typeface="微軟正黑體" panose="020B0604030504040204" pitchFamily="34" charset="-120"/>
              </a:rPr>
              <a:t>可用訓練好的參數，也可自行訓練參數</a:t>
            </a:r>
            <a:endParaRPr lang="en-US" altLang="zh-TW" sz="3200" b="1" i="0" dirty="0">
              <a:effectLst/>
              <a:latin typeface="微軟正黑體" panose="020B0604030504040204" pitchFamily="34" charset="-120"/>
              <a:ea typeface="微軟正黑體" panose="020B0604030504040204" pitchFamily="34" charset="-120"/>
            </a:endParaRPr>
          </a:p>
        </p:txBody>
      </p:sp>
      <p:sp>
        <p:nvSpPr>
          <p:cNvPr id="4" name="文字版面配置區 2"/>
          <p:cNvSpPr txBox="1">
            <a:spLocks/>
          </p:cNvSpPr>
          <p:nvPr/>
        </p:nvSpPr>
        <p:spPr>
          <a:xfrm>
            <a:off x="990600" y="241042"/>
            <a:ext cx="7315200" cy="990600"/>
          </a:xfrm>
          <a:prstGeom prst="rect">
            <a:avLst/>
          </a:prstGeom>
        </p:spPr>
        <p:txBody>
          <a:bodyPr tIns="91440" bIns="91440" anchor="b" anchorCtr="0">
            <a:noAutofit/>
          </a:bodyPr>
          <a:lstStyle/>
          <a:p>
            <a:pPr algn="ctr"/>
            <a:r>
              <a:rPr lang="zh-TW" altLang="en-US" sz="4800" b="1" dirty="0">
                <a:solidFill>
                  <a:srgbClr val="00B0F0"/>
                </a:solidFill>
                <a:latin typeface="微軟正黑體" panose="020B0604030504040204" pitchFamily="34" charset="-120"/>
                <a:ea typeface="微軟正黑體" panose="020B0604030504040204" pitchFamily="34" charset="-120"/>
              </a:rPr>
              <a:t>別人設計的網路</a:t>
            </a:r>
            <a:endParaRPr lang="en-US" altLang="zh-TW" sz="4800" b="1" i="0" dirty="0">
              <a:solidFill>
                <a:srgbClr val="00B0F0"/>
              </a:solidFill>
              <a:effectLst/>
              <a:latin typeface="微軟正黑體" panose="020B0604030504040204" pitchFamily="34" charset="-120"/>
              <a:ea typeface="微軟正黑體" panose="020B0604030504040204" pitchFamily="34" charset="-120"/>
            </a:endParaRPr>
          </a:p>
        </p:txBody>
      </p:sp>
      <p:sp>
        <p:nvSpPr>
          <p:cNvPr id="2" name="文字方塊 1"/>
          <p:cNvSpPr txBox="1"/>
          <p:nvPr/>
        </p:nvSpPr>
        <p:spPr>
          <a:xfrm>
            <a:off x="3780064" y="4923064"/>
            <a:ext cx="184731" cy="369332"/>
          </a:xfrm>
          <a:prstGeom prst="rect">
            <a:avLst/>
          </a:prstGeom>
          <a:noFill/>
        </p:spPr>
        <p:txBody>
          <a:bodyPr wrap="none" rtlCol="0">
            <a:spAutoFit/>
          </a:bodyPr>
          <a:lstStyle/>
          <a:p>
            <a:endParaRPr kumimoji="1" lang="zh-TW" altLang="en-US" dirty="0"/>
          </a:p>
        </p:txBody>
      </p:sp>
    </p:spTree>
    <p:extLst>
      <p:ext uri="{BB962C8B-B14F-4D97-AF65-F5344CB8AC3E}">
        <p14:creationId xmlns:p14="http://schemas.microsoft.com/office/powerpoint/2010/main" val="1803437576"/>
      </p:ext>
    </p:extLst>
  </p:cSld>
  <p:clrMapOvr>
    <a:masterClrMapping/>
  </p:clrMapOvr>
  <p:transition>
    <p:fade/>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p:cNvPicPr>
            <a:picLocks noChangeAspect="1"/>
          </p:cNvPicPr>
          <p:nvPr/>
        </p:nvPicPr>
        <p:blipFill>
          <a:blip r:embed="rId2"/>
          <a:stretch>
            <a:fillRect/>
          </a:stretch>
        </p:blipFill>
        <p:spPr>
          <a:xfrm>
            <a:off x="533400" y="228600"/>
            <a:ext cx="8346021" cy="6528508"/>
          </a:xfrm>
          <a:prstGeom prst="rect">
            <a:avLst/>
          </a:prstGeom>
        </p:spPr>
      </p:pic>
    </p:spTree>
    <p:extLst>
      <p:ext uri="{BB962C8B-B14F-4D97-AF65-F5344CB8AC3E}">
        <p14:creationId xmlns:p14="http://schemas.microsoft.com/office/powerpoint/2010/main" val="2108795305"/>
      </p:ext>
    </p:extLst>
  </p:cSld>
  <p:clrMapOvr>
    <a:masterClrMapping/>
  </p:clrMapOvr>
  <p:transition>
    <p:fade/>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a:picLocks noChangeAspect="1"/>
          </p:cNvPicPr>
          <p:nvPr/>
        </p:nvPicPr>
        <p:blipFill>
          <a:blip r:embed="rId2"/>
          <a:stretch>
            <a:fillRect/>
          </a:stretch>
        </p:blipFill>
        <p:spPr>
          <a:xfrm>
            <a:off x="1371600" y="381000"/>
            <a:ext cx="6641090" cy="6206186"/>
          </a:xfrm>
          <a:prstGeom prst="rect">
            <a:avLst/>
          </a:prstGeom>
        </p:spPr>
      </p:pic>
    </p:spTree>
    <p:extLst>
      <p:ext uri="{BB962C8B-B14F-4D97-AF65-F5344CB8AC3E}">
        <p14:creationId xmlns:p14="http://schemas.microsoft.com/office/powerpoint/2010/main" val="1238820715"/>
      </p:ext>
    </p:extLst>
  </p:cSld>
  <p:clrMapOvr>
    <a:masterClrMapping/>
  </p:clrMapOvr>
  <p:transition>
    <p:fade/>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6FCC4286-6D04-F9D2-6E8C-6C4C0F1DB722}"/>
              </a:ext>
            </a:extLst>
          </p:cNvPr>
          <p:cNvSpPr txBox="1"/>
          <p:nvPr/>
        </p:nvSpPr>
        <p:spPr>
          <a:xfrm>
            <a:off x="1143000" y="3200400"/>
            <a:ext cx="7239000" cy="707886"/>
          </a:xfrm>
          <a:prstGeom prst="rect">
            <a:avLst/>
          </a:prstGeom>
          <a:noFill/>
        </p:spPr>
        <p:txBody>
          <a:bodyPr wrap="square">
            <a:spAutoFit/>
          </a:bodyPr>
          <a:lstStyle/>
          <a:p>
            <a:pPr algn="ctr"/>
            <a:r>
              <a:rPr lang="zh-TW" altLang="en-US" sz="4000" b="1" dirty="0">
                <a:solidFill>
                  <a:srgbClr val="FFFF00"/>
                </a:solidFill>
                <a:latin typeface="微軟正黑體" panose="020B0604030504040204" pitchFamily="34" charset="-120"/>
                <a:ea typeface="微軟正黑體" panose="020B0604030504040204" pitchFamily="34" charset="-120"/>
              </a:rPr>
              <a:t>預訓練模型</a:t>
            </a:r>
            <a:endParaRPr lang="zh-TW" altLang="en-US" sz="4000" dirty="0">
              <a:solidFill>
                <a:srgbClr val="FFFF00"/>
              </a:solidFill>
            </a:endParaRPr>
          </a:p>
        </p:txBody>
      </p:sp>
    </p:spTree>
    <p:extLst>
      <p:ext uri="{BB962C8B-B14F-4D97-AF65-F5344CB8AC3E}">
        <p14:creationId xmlns:p14="http://schemas.microsoft.com/office/powerpoint/2010/main" val="286052640"/>
      </p:ext>
    </p:extLst>
  </p:cSld>
  <p:clrMapOvr>
    <a:masterClrMapping/>
  </p:clrMapOvr>
  <p:transition>
    <p:fade/>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457200" y="1524000"/>
            <a:ext cx="8229600" cy="4524315"/>
          </a:xfrm>
          <a:prstGeom prst="rect">
            <a:avLst/>
          </a:prstGeom>
          <a:noFill/>
        </p:spPr>
        <p:txBody>
          <a:bodyPr wrap="square" rtlCol="0">
            <a:spAutoFit/>
          </a:bodyPr>
          <a:lstStyle/>
          <a:p>
            <a:pPr marL="628650" indent="-628650">
              <a:buFont typeface="Arial" panose="020B0604020202020204" pitchFamily="34" charset="0"/>
              <a:buChar char="•"/>
            </a:pPr>
            <a:r>
              <a:rPr lang="zh-TW" altLang="en-US" sz="3200" b="1" dirty="0">
                <a:latin typeface="微軟正黑體" panose="020B0604030504040204" pitchFamily="34" charset="-120"/>
                <a:ea typeface="微軟正黑體" panose="020B0604030504040204" pitchFamily="34" charset="-120"/>
              </a:rPr>
              <a:t>別人的網路，別人在大量資料上訓練好的參數，存在一個檔案中稱為模型可下載</a:t>
            </a:r>
            <a:endParaRPr lang="en-US" altLang="zh-TW" sz="3200" b="1" dirty="0">
              <a:latin typeface="微軟正黑體" panose="020B0604030504040204" pitchFamily="34" charset="-120"/>
              <a:ea typeface="微軟正黑體" panose="020B0604030504040204" pitchFamily="34" charset="-120"/>
            </a:endParaRPr>
          </a:p>
          <a:p>
            <a:pPr marL="628650" indent="-628650">
              <a:buFont typeface="Arial" panose="020B0604020202020204" pitchFamily="34" charset="0"/>
              <a:buChar char="•"/>
            </a:pPr>
            <a:r>
              <a:rPr lang="zh-TW" altLang="en-US" sz="3200" b="1" dirty="0">
                <a:latin typeface="微軟正黑體" panose="020B0604030504040204" pitchFamily="34" charset="-120"/>
                <a:ea typeface="微軟正黑體" panose="020B0604030504040204" pitchFamily="34" charset="-120"/>
              </a:rPr>
              <a:t>直接將這個網路架構、參數值當做自己應用的初始化值</a:t>
            </a:r>
            <a:endParaRPr lang="en-US" altLang="zh-TW" sz="3200" b="1" dirty="0">
              <a:latin typeface="微軟正黑體" panose="020B0604030504040204" pitchFamily="34" charset="-120"/>
              <a:ea typeface="微軟正黑體" panose="020B0604030504040204" pitchFamily="34" charset="-120"/>
            </a:endParaRPr>
          </a:p>
          <a:p>
            <a:pPr marL="628650" indent="-628650">
              <a:buFont typeface="Arial" panose="020B0604020202020204" pitchFamily="34" charset="0"/>
              <a:buChar char="•"/>
            </a:pPr>
            <a:r>
              <a:rPr lang="zh-TW" altLang="en-US" sz="3200" b="1" dirty="0">
                <a:latin typeface="微軟正黑體" panose="020B0604030504040204" pitchFamily="34" charset="-120"/>
                <a:ea typeface="微軟正黑體" panose="020B0604030504040204" pitchFamily="34" charset="-120"/>
              </a:rPr>
              <a:t>將最後幾層換成自己的層</a:t>
            </a:r>
            <a:r>
              <a:rPr lang="en-US" altLang="zh-TW" sz="3200" b="1" dirty="0">
                <a:latin typeface="微軟正黑體" panose="020B0604030504040204" pitchFamily="34" charset="-120"/>
                <a:ea typeface="微軟正黑體" panose="020B0604030504040204" pitchFamily="34" charset="-120"/>
              </a:rPr>
              <a:t>(</a:t>
            </a:r>
            <a:r>
              <a:rPr lang="zh-TW" altLang="en-US" sz="3200" b="1" dirty="0">
                <a:latin typeface="微軟正黑體" panose="020B0604030504040204" pitchFamily="34" charset="-120"/>
                <a:ea typeface="微軟正黑體" panose="020B0604030504040204" pitchFamily="34" charset="-120"/>
              </a:rPr>
              <a:t>類別不同</a:t>
            </a:r>
            <a:r>
              <a:rPr lang="en-US" altLang="zh-TW" sz="3200" b="1" dirty="0">
                <a:latin typeface="微軟正黑體" panose="020B0604030504040204" pitchFamily="34" charset="-120"/>
                <a:ea typeface="微軟正黑體" panose="020B0604030504040204" pitchFamily="34" charset="-120"/>
              </a:rPr>
              <a:t>)</a:t>
            </a:r>
          </a:p>
          <a:p>
            <a:pPr marL="628650" indent="-628650">
              <a:buFont typeface="Arial" panose="020B0604020202020204" pitchFamily="34" charset="0"/>
              <a:buChar char="•"/>
            </a:pPr>
            <a:r>
              <a:rPr lang="zh-TW" altLang="en-US" sz="3200" b="1" dirty="0">
                <a:latin typeface="微軟正黑體" panose="020B0604030504040204" pitchFamily="34" charset="-120"/>
                <a:ea typeface="微軟正黑體" panose="020B0604030504040204" pitchFamily="34" charset="-120"/>
              </a:rPr>
              <a:t>再讓資料跑過這個新網路</a:t>
            </a:r>
            <a:endParaRPr lang="en-US" altLang="zh-TW" sz="3200" b="1" dirty="0">
              <a:latin typeface="微軟正黑體" panose="020B0604030504040204" pitchFamily="34" charset="-120"/>
              <a:ea typeface="微軟正黑體" panose="020B0604030504040204" pitchFamily="34" charset="-120"/>
            </a:endParaRPr>
          </a:p>
          <a:p>
            <a:pPr marL="628650" indent="-628650">
              <a:buFont typeface="Arial" panose="020B0604020202020204" pitchFamily="34" charset="0"/>
              <a:buChar char="•"/>
            </a:pPr>
            <a:r>
              <a:rPr lang="zh-TW" altLang="en-US" sz="3200" b="1" dirty="0">
                <a:latin typeface="微軟正黑體" panose="020B0604030504040204" pitchFamily="34" charset="-120"/>
                <a:ea typeface="微軟正黑體" panose="020B0604030504040204" pitchFamily="34" charset="-120"/>
              </a:rPr>
              <a:t>可以只讓自己的層參數更新，也可更新整個網路的參數</a:t>
            </a:r>
            <a:endParaRPr lang="en-US" altLang="zh-TW" sz="3200" b="1" dirty="0">
              <a:latin typeface="微軟正黑體" panose="020B0604030504040204" pitchFamily="34" charset="-120"/>
              <a:ea typeface="微軟正黑體" panose="020B0604030504040204" pitchFamily="34" charset="-120"/>
            </a:endParaRPr>
          </a:p>
          <a:p>
            <a:pPr marL="628650" indent="-628650">
              <a:buFont typeface="Arial" panose="020B0604020202020204" pitchFamily="34" charset="0"/>
              <a:buChar char="•"/>
            </a:pPr>
            <a:r>
              <a:rPr lang="zh-TW" altLang="en-US" sz="3200" b="1" dirty="0">
                <a:latin typeface="微軟正黑體" panose="020B0604030504040204" pitchFamily="34" charset="-120"/>
                <a:ea typeface="微軟正黑體" panose="020B0604030504040204" pitchFamily="34" charset="-120"/>
              </a:rPr>
              <a:t>分為</a:t>
            </a:r>
            <a:r>
              <a:rPr lang="en-US" altLang="zh-TW" sz="3200" b="1" dirty="0">
                <a:latin typeface="微軟正黑體" panose="020B0604030504040204" pitchFamily="34" charset="-120"/>
                <a:ea typeface="微軟正黑體" panose="020B0604030504040204" pitchFamily="34" charset="-120"/>
              </a:rPr>
              <a:t>From Scratch</a:t>
            </a:r>
            <a:r>
              <a:rPr lang="zh-TW" altLang="en-US" sz="3200" b="1" dirty="0">
                <a:latin typeface="微軟正黑體" panose="020B0604030504040204" pitchFamily="34" charset="-120"/>
                <a:ea typeface="微軟正黑體" panose="020B0604030504040204" pitchFamily="34" charset="-120"/>
              </a:rPr>
              <a:t>或</a:t>
            </a:r>
            <a:r>
              <a:rPr lang="en-US" altLang="zh-TW" sz="3200" b="1" dirty="0">
                <a:latin typeface="微軟正黑體" panose="020B0604030504040204" pitchFamily="34" charset="-120"/>
                <a:ea typeface="微軟正黑體" panose="020B0604030504040204" pitchFamily="34" charset="-120"/>
              </a:rPr>
              <a:t>Fine-tune</a:t>
            </a:r>
          </a:p>
        </p:txBody>
      </p:sp>
      <p:sp>
        <p:nvSpPr>
          <p:cNvPr id="4" name="文字版面配置區 2"/>
          <p:cNvSpPr txBox="1">
            <a:spLocks/>
          </p:cNvSpPr>
          <p:nvPr/>
        </p:nvSpPr>
        <p:spPr>
          <a:xfrm>
            <a:off x="990600" y="241042"/>
            <a:ext cx="7315200" cy="990600"/>
          </a:xfrm>
          <a:prstGeom prst="rect">
            <a:avLst/>
          </a:prstGeom>
        </p:spPr>
        <p:txBody>
          <a:bodyPr tIns="91440" bIns="91440" anchor="b" anchorCtr="0">
            <a:noAutofit/>
          </a:bodyPr>
          <a:lstStyle/>
          <a:p>
            <a:pPr algn="ctr"/>
            <a:r>
              <a:rPr lang="zh-TW" altLang="en-US" sz="4800" b="1" dirty="0">
                <a:solidFill>
                  <a:srgbClr val="00B0F0"/>
                </a:solidFill>
                <a:latin typeface="微軟正黑體" panose="020B0604030504040204" pitchFamily="34" charset="-120"/>
                <a:ea typeface="微軟正黑體" panose="020B0604030504040204" pitchFamily="34" charset="-120"/>
              </a:rPr>
              <a:t>預訓練模型</a:t>
            </a:r>
            <a:endParaRPr lang="en-US" altLang="zh-TW" sz="4800" b="1" i="0" dirty="0">
              <a:solidFill>
                <a:srgbClr val="00B0F0"/>
              </a:solidFill>
              <a:effectLst/>
              <a:latin typeface="微軟正黑體" panose="020B0604030504040204" pitchFamily="34" charset="-120"/>
              <a:ea typeface="微軟正黑體" panose="020B0604030504040204" pitchFamily="34" charset="-120"/>
            </a:endParaRPr>
          </a:p>
        </p:txBody>
      </p:sp>
      <p:sp>
        <p:nvSpPr>
          <p:cNvPr id="2" name="文字方塊 1"/>
          <p:cNvSpPr txBox="1"/>
          <p:nvPr/>
        </p:nvSpPr>
        <p:spPr>
          <a:xfrm>
            <a:off x="3780064" y="4923064"/>
            <a:ext cx="184731" cy="369332"/>
          </a:xfrm>
          <a:prstGeom prst="rect">
            <a:avLst/>
          </a:prstGeom>
          <a:noFill/>
        </p:spPr>
        <p:txBody>
          <a:bodyPr wrap="none" rtlCol="0">
            <a:spAutoFit/>
          </a:bodyPr>
          <a:lstStyle/>
          <a:p>
            <a:endParaRPr kumimoji="1" lang="zh-TW" altLang="en-US" dirty="0"/>
          </a:p>
        </p:txBody>
      </p:sp>
    </p:spTree>
    <p:extLst>
      <p:ext uri="{BB962C8B-B14F-4D97-AF65-F5344CB8AC3E}">
        <p14:creationId xmlns:p14="http://schemas.microsoft.com/office/powerpoint/2010/main" val="1834764732"/>
      </p:ext>
    </p:extLst>
  </p:cSld>
  <p:clrMapOvr>
    <a:masterClrMapping/>
  </p:clrMapOvr>
  <p:transition>
    <p:fade/>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990600" y="241042"/>
            <a:ext cx="7315200" cy="990600"/>
          </a:xfrm>
          <a:prstGeom prst="rect">
            <a:avLst/>
          </a:prstGeom>
        </p:spPr>
        <p:txBody>
          <a:bodyPr tIns="91440" bIns="91440" anchor="b" anchorCtr="0">
            <a:noAutofit/>
          </a:bodyPr>
          <a:lstStyle/>
          <a:p>
            <a:pPr algn="ctr"/>
            <a:r>
              <a:rPr lang="zh-TW" altLang="en-US" sz="4800" b="1" dirty="0">
                <a:solidFill>
                  <a:srgbClr val="00B0F0"/>
                </a:solidFill>
                <a:latin typeface="微軟正黑體" panose="020B0604030504040204" pitchFamily="34" charset="-120"/>
                <a:ea typeface="微軟正黑體" panose="020B0604030504040204" pitchFamily="34" charset="-120"/>
              </a:rPr>
              <a:t>預訓練模型</a:t>
            </a:r>
            <a:endParaRPr lang="en-US" altLang="zh-TW" sz="4800" b="1" i="0" dirty="0">
              <a:solidFill>
                <a:srgbClr val="00B0F0"/>
              </a:solidFill>
              <a:effectLst/>
              <a:latin typeface="微軟正黑體" panose="020B0604030504040204" pitchFamily="34" charset="-120"/>
              <a:ea typeface="微軟正黑體" panose="020B0604030504040204" pitchFamily="34" charset="-120"/>
            </a:endParaRPr>
          </a:p>
        </p:txBody>
      </p:sp>
      <p:sp>
        <p:nvSpPr>
          <p:cNvPr id="2" name="文字方塊 1"/>
          <p:cNvSpPr txBox="1"/>
          <p:nvPr/>
        </p:nvSpPr>
        <p:spPr>
          <a:xfrm>
            <a:off x="3780064" y="4923064"/>
            <a:ext cx="184731" cy="369332"/>
          </a:xfrm>
          <a:prstGeom prst="rect">
            <a:avLst/>
          </a:prstGeom>
          <a:noFill/>
        </p:spPr>
        <p:txBody>
          <a:bodyPr wrap="none" rtlCol="0">
            <a:spAutoFit/>
          </a:bodyPr>
          <a:lstStyle/>
          <a:p>
            <a:endParaRPr kumimoji="1" lang="zh-TW" altLang="en-US" dirty="0"/>
          </a:p>
        </p:txBody>
      </p:sp>
      <p:pic>
        <p:nvPicPr>
          <p:cNvPr id="9218" name="Picture 2">
            <a:extLst>
              <a:ext uri="{FF2B5EF4-FFF2-40B4-BE49-F238E27FC236}">
                <a16:creationId xmlns:a16="http://schemas.microsoft.com/office/drawing/2014/main" id="{0C3D0130-54FF-7DC4-BBF0-F4061BA95E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799" y="1933380"/>
            <a:ext cx="8484179" cy="35530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2896045"/>
      </p:ext>
    </p:extLst>
  </p:cSld>
  <p:clrMapOvr>
    <a:masterClrMapping/>
  </p:clrMapOvr>
  <p:transition>
    <p:fade/>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457200" y="1524000"/>
            <a:ext cx="8229600" cy="1077218"/>
          </a:xfrm>
          <a:prstGeom prst="rect">
            <a:avLst/>
          </a:prstGeom>
          <a:noFill/>
        </p:spPr>
        <p:txBody>
          <a:bodyPr wrap="square" rtlCol="0">
            <a:spAutoFit/>
          </a:bodyPr>
          <a:lstStyle/>
          <a:p>
            <a:pPr marL="628650" indent="-628650">
              <a:buFont typeface="Arial" panose="020B0604020202020204" pitchFamily="34" charset="0"/>
              <a:buChar char="•"/>
            </a:pPr>
            <a:r>
              <a:rPr lang="zh-TW" altLang="en-US" sz="3200" b="1" dirty="0">
                <a:latin typeface="微軟正黑體" panose="020B0604030504040204" pitchFamily="34" charset="-120"/>
                <a:ea typeface="微軟正黑體" panose="020B0604030504040204" pitchFamily="34" charset="-120"/>
              </a:rPr>
              <a:t>減少訓練時間</a:t>
            </a:r>
            <a:endParaRPr lang="en-US" altLang="zh-TW" sz="3200" b="1" dirty="0">
              <a:latin typeface="微軟正黑體" panose="020B0604030504040204" pitchFamily="34" charset="-120"/>
              <a:ea typeface="微軟正黑體" panose="020B0604030504040204" pitchFamily="34" charset="-120"/>
            </a:endParaRPr>
          </a:p>
          <a:p>
            <a:pPr marL="628650" indent="-628650">
              <a:buFont typeface="Arial" panose="020B0604020202020204" pitchFamily="34" charset="0"/>
              <a:buChar char="•"/>
            </a:pPr>
            <a:r>
              <a:rPr lang="zh-TW" altLang="en-US" sz="3200" b="1" dirty="0">
                <a:latin typeface="微軟正黑體" panose="020B0604030504040204" pitchFamily="34" charset="-120"/>
                <a:ea typeface="微軟正黑體" panose="020B0604030504040204" pitchFamily="34" charset="-120"/>
              </a:rPr>
              <a:t>減少</a:t>
            </a:r>
            <a:r>
              <a:rPr lang="en-US" altLang="zh-TW" sz="3200" b="1" dirty="0">
                <a:latin typeface="微軟正黑體" panose="020B0604030504040204" pitchFamily="34" charset="-120"/>
                <a:ea typeface="微軟正黑體" panose="020B0604030504040204" pitchFamily="34" charset="-120"/>
              </a:rPr>
              <a:t>target domain</a:t>
            </a:r>
            <a:r>
              <a:rPr lang="zh-TW" altLang="en-US" sz="3200" b="1" dirty="0">
                <a:latin typeface="微軟正黑體" panose="020B0604030504040204" pitchFamily="34" charset="-120"/>
                <a:ea typeface="微軟正黑體" panose="020B0604030504040204" pitchFamily="34" charset="-120"/>
              </a:rPr>
              <a:t>所需資料數量</a:t>
            </a:r>
            <a:endParaRPr lang="en-US" altLang="zh-TW" sz="3200" b="1" dirty="0">
              <a:latin typeface="微軟正黑體" panose="020B0604030504040204" pitchFamily="34" charset="-120"/>
              <a:ea typeface="微軟正黑體" panose="020B0604030504040204" pitchFamily="34" charset="-120"/>
            </a:endParaRPr>
          </a:p>
        </p:txBody>
      </p:sp>
      <p:sp>
        <p:nvSpPr>
          <p:cNvPr id="4" name="文字版面配置區 2"/>
          <p:cNvSpPr txBox="1">
            <a:spLocks/>
          </p:cNvSpPr>
          <p:nvPr/>
        </p:nvSpPr>
        <p:spPr>
          <a:xfrm>
            <a:off x="990600" y="241042"/>
            <a:ext cx="7315200" cy="990600"/>
          </a:xfrm>
          <a:prstGeom prst="rect">
            <a:avLst/>
          </a:prstGeom>
        </p:spPr>
        <p:txBody>
          <a:bodyPr tIns="91440" bIns="91440" anchor="b" anchorCtr="0">
            <a:noAutofit/>
          </a:bodyPr>
          <a:lstStyle/>
          <a:p>
            <a:pPr algn="ctr"/>
            <a:r>
              <a:rPr lang="zh-TW" altLang="en-US" sz="4800" b="1" dirty="0">
                <a:solidFill>
                  <a:srgbClr val="00B0F0"/>
                </a:solidFill>
                <a:latin typeface="微軟正黑體" panose="020B0604030504040204" pitchFamily="34" charset="-120"/>
                <a:ea typeface="微軟正黑體" panose="020B0604030504040204" pitchFamily="34" charset="-120"/>
              </a:rPr>
              <a:t>預訓練模型的優點</a:t>
            </a:r>
            <a:endParaRPr lang="en-US" altLang="zh-TW" sz="4800" b="1" i="0" dirty="0">
              <a:solidFill>
                <a:srgbClr val="00B0F0"/>
              </a:solidFill>
              <a:effectLst/>
              <a:latin typeface="微軟正黑體" panose="020B0604030504040204" pitchFamily="34" charset="-120"/>
              <a:ea typeface="微軟正黑體" panose="020B0604030504040204" pitchFamily="34" charset="-120"/>
            </a:endParaRPr>
          </a:p>
        </p:txBody>
      </p:sp>
      <p:sp>
        <p:nvSpPr>
          <p:cNvPr id="2" name="文字方塊 1"/>
          <p:cNvSpPr txBox="1"/>
          <p:nvPr/>
        </p:nvSpPr>
        <p:spPr>
          <a:xfrm>
            <a:off x="3780064" y="4923064"/>
            <a:ext cx="184731" cy="369332"/>
          </a:xfrm>
          <a:prstGeom prst="rect">
            <a:avLst/>
          </a:prstGeom>
          <a:noFill/>
        </p:spPr>
        <p:txBody>
          <a:bodyPr wrap="none" rtlCol="0">
            <a:spAutoFit/>
          </a:bodyPr>
          <a:lstStyle/>
          <a:p>
            <a:endParaRPr kumimoji="1" lang="zh-TW" altLang="en-US" dirty="0"/>
          </a:p>
        </p:txBody>
      </p:sp>
      <p:pic>
        <p:nvPicPr>
          <p:cNvPr id="10242" name="Picture 2">
            <a:extLst>
              <a:ext uri="{FF2B5EF4-FFF2-40B4-BE49-F238E27FC236}">
                <a16:creationId xmlns:a16="http://schemas.microsoft.com/office/drawing/2014/main" id="{F023FED0-BD63-61AC-300D-221047E847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000" y="2971800"/>
            <a:ext cx="4981575" cy="35792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7338637"/>
      </p:ext>
    </p:extLst>
  </p:cSld>
  <p:clrMapOvr>
    <a:masterClrMapping/>
  </p:clrMapOvr>
  <p:transition>
    <p:fade/>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457200" y="1524000"/>
            <a:ext cx="8229600" cy="3046988"/>
          </a:xfrm>
          <a:prstGeom prst="rect">
            <a:avLst/>
          </a:prstGeom>
          <a:noFill/>
        </p:spPr>
        <p:txBody>
          <a:bodyPr wrap="square" rtlCol="0">
            <a:spAutoFit/>
          </a:bodyPr>
          <a:lstStyle/>
          <a:p>
            <a:pPr marL="514350" indent="-514350">
              <a:buFont typeface="Arial" panose="020B0604020202020204" pitchFamily="34" charset="0"/>
              <a:buChar char="•"/>
            </a:pPr>
            <a:r>
              <a:rPr lang="zh-TW" altLang="en-US" sz="3200" b="1" dirty="0">
                <a:latin typeface="微軟正黑體" panose="020B0604030504040204" pitchFamily="34" charset="-120"/>
                <a:ea typeface="微軟正黑體" panose="020B0604030504040204" pitchFamily="34" charset="-120"/>
              </a:rPr>
              <a:t>若使用非常見網路架構，而必須自己</a:t>
            </a:r>
            <a:r>
              <a:rPr lang="en-US" altLang="zh-TW" sz="3200" b="1" dirty="0">
                <a:latin typeface="微軟正黑體" panose="020B0604030504040204" pitchFamily="34" charset="-120"/>
                <a:ea typeface="微軟正黑體" panose="020B0604030504040204" pitchFamily="34" charset="-120"/>
              </a:rPr>
              <a:t>pre-training</a:t>
            </a:r>
          </a:p>
          <a:p>
            <a:pPr marL="514350" indent="-514350">
              <a:buFont typeface="Arial" panose="020B0604020202020204" pitchFamily="34" charset="0"/>
              <a:buChar char="•"/>
            </a:pPr>
            <a:r>
              <a:rPr lang="en-US" altLang="zh-TW" sz="3200" b="1" dirty="0" err="1">
                <a:latin typeface="微軟正黑體" panose="020B0604030504040204" pitchFamily="34" charset="-120"/>
                <a:ea typeface="微軟正黑體" panose="020B0604030504040204" pitchFamily="34" charset="-120"/>
              </a:rPr>
              <a:t>pre-training+fine-tune</a:t>
            </a:r>
            <a:r>
              <a:rPr lang="zh-TW" altLang="en-US" sz="3200" b="1" dirty="0">
                <a:latin typeface="微軟正黑體" panose="020B0604030504040204" pitchFamily="34" charset="-120"/>
                <a:ea typeface="微軟正黑體" panose="020B0604030504040204" pitchFamily="34" charset="-120"/>
              </a:rPr>
              <a:t>時間大於</a:t>
            </a:r>
            <a:r>
              <a:rPr lang="en-US" altLang="zh-TW" sz="3200" b="1" dirty="0">
                <a:latin typeface="微軟正黑體" panose="020B0604030504040204" pitchFamily="34" charset="-120"/>
                <a:ea typeface="微軟正黑體" panose="020B0604030504040204" pitchFamily="34" charset="-120"/>
              </a:rPr>
              <a:t>train from scratch</a:t>
            </a:r>
          </a:p>
          <a:p>
            <a:pPr marL="514350" indent="-514350">
              <a:buFont typeface="Arial" panose="020B0604020202020204" pitchFamily="34" charset="0"/>
              <a:buChar char="•"/>
            </a:pPr>
            <a:r>
              <a:rPr lang="zh-TW" altLang="en-US" sz="3200" b="1" dirty="0">
                <a:latin typeface="微軟正黑體" panose="020B0604030504040204" pitchFamily="34" charset="-120"/>
                <a:ea typeface="微軟正黑體" panose="020B0604030504040204" pitchFamily="34" charset="-120"/>
              </a:rPr>
              <a:t>使用</a:t>
            </a:r>
            <a:r>
              <a:rPr lang="en-US" altLang="zh-TW" sz="3200" b="1" dirty="0">
                <a:latin typeface="微軟正黑體" panose="020B0604030504040204" pitchFamily="34" charset="-120"/>
                <a:ea typeface="微軟正黑體" panose="020B0604030504040204" pitchFamily="34" charset="-120"/>
              </a:rPr>
              <a:t>pre-training</a:t>
            </a:r>
            <a:r>
              <a:rPr lang="zh-TW" altLang="en-US" sz="3200" b="1" dirty="0">
                <a:latin typeface="微軟正黑體" panose="020B0604030504040204" pitchFamily="34" charset="-120"/>
                <a:ea typeface="微軟正黑體" panose="020B0604030504040204" pitchFamily="34" charset="-120"/>
              </a:rPr>
              <a:t>的模型表現相比</a:t>
            </a:r>
            <a:r>
              <a:rPr lang="en-US" altLang="zh-TW" sz="3200" b="1" dirty="0">
                <a:latin typeface="微軟正黑體" panose="020B0604030504040204" pitchFamily="34" charset="-120"/>
                <a:ea typeface="微軟正黑體" panose="020B0604030504040204" pitchFamily="34" charset="-120"/>
              </a:rPr>
              <a:t>train from scratch</a:t>
            </a:r>
            <a:r>
              <a:rPr lang="zh-TW" altLang="en-US" sz="3200" b="1" dirty="0">
                <a:latin typeface="微軟正黑體" panose="020B0604030504040204" pitchFamily="34" charset="-120"/>
                <a:ea typeface="微軟正黑體" panose="020B0604030504040204" pitchFamily="34" charset="-120"/>
              </a:rPr>
              <a:t>沒有明顯優勢</a:t>
            </a:r>
            <a:endParaRPr lang="en-US" altLang="zh-TW" sz="3200" b="1" dirty="0">
              <a:latin typeface="微軟正黑體" panose="020B0604030504040204" pitchFamily="34" charset="-120"/>
              <a:ea typeface="微軟正黑體" panose="020B0604030504040204" pitchFamily="34" charset="-120"/>
            </a:endParaRPr>
          </a:p>
        </p:txBody>
      </p:sp>
      <p:sp>
        <p:nvSpPr>
          <p:cNvPr id="4" name="文字版面配置區 2"/>
          <p:cNvSpPr txBox="1">
            <a:spLocks/>
          </p:cNvSpPr>
          <p:nvPr/>
        </p:nvSpPr>
        <p:spPr>
          <a:xfrm>
            <a:off x="990600" y="241042"/>
            <a:ext cx="7315200" cy="990600"/>
          </a:xfrm>
          <a:prstGeom prst="rect">
            <a:avLst/>
          </a:prstGeom>
        </p:spPr>
        <p:txBody>
          <a:bodyPr tIns="91440" bIns="91440" anchor="b" anchorCtr="0">
            <a:noAutofit/>
          </a:bodyPr>
          <a:lstStyle/>
          <a:p>
            <a:pPr algn="ctr"/>
            <a:r>
              <a:rPr lang="zh-TW" altLang="en-US" sz="4800" b="1" dirty="0">
                <a:solidFill>
                  <a:srgbClr val="00B0F0"/>
                </a:solidFill>
                <a:latin typeface="微軟正黑體" panose="020B0604030504040204" pitchFamily="34" charset="-120"/>
                <a:ea typeface="微軟正黑體" panose="020B0604030504040204" pitchFamily="34" charset="-120"/>
              </a:rPr>
              <a:t>預訓練模型的缺點</a:t>
            </a:r>
            <a:endParaRPr lang="en-US" altLang="zh-TW" sz="4800" b="1" i="0" dirty="0">
              <a:solidFill>
                <a:srgbClr val="00B0F0"/>
              </a:solidFill>
              <a:effectLst/>
              <a:latin typeface="微軟正黑體" panose="020B0604030504040204" pitchFamily="34" charset="-120"/>
              <a:ea typeface="微軟正黑體" panose="020B0604030504040204" pitchFamily="34" charset="-120"/>
            </a:endParaRPr>
          </a:p>
        </p:txBody>
      </p:sp>
      <p:sp>
        <p:nvSpPr>
          <p:cNvPr id="2" name="文字方塊 1"/>
          <p:cNvSpPr txBox="1"/>
          <p:nvPr/>
        </p:nvSpPr>
        <p:spPr>
          <a:xfrm>
            <a:off x="3780064" y="4923064"/>
            <a:ext cx="184731" cy="369332"/>
          </a:xfrm>
          <a:prstGeom prst="rect">
            <a:avLst/>
          </a:prstGeom>
          <a:noFill/>
        </p:spPr>
        <p:txBody>
          <a:bodyPr wrap="none" rtlCol="0">
            <a:spAutoFit/>
          </a:bodyPr>
          <a:lstStyle/>
          <a:p>
            <a:endParaRPr kumimoji="1" lang="zh-TW" altLang="en-US" dirty="0"/>
          </a:p>
        </p:txBody>
      </p:sp>
    </p:spTree>
    <p:extLst>
      <p:ext uri="{BB962C8B-B14F-4D97-AF65-F5344CB8AC3E}">
        <p14:creationId xmlns:p14="http://schemas.microsoft.com/office/powerpoint/2010/main" val="3782785807"/>
      </p:ext>
    </p:extLst>
  </p:cSld>
  <p:clrMapOvr>
    <a:masterClrMapping/>
  </p:clrMapOvr>
  <p:transition>
    <p:fade/>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457200" y="1524000"/>
            <a:ext cx="8229600" cy="2554545"/>
          </a:xfrm>
          <a:prstGeom prst="rect">
            <a:avLst/>
          </a:prstGeom>
          <a:noFill/>
        </p:spPr>
        <p:txBody>
          <a:bodyPr wrap="square" rtlCol="0">
            <a:spAutoFit/>
          </a:bodyPr>
          <a:lstStyle/>
          <a:p>
            <a:pPr marL="514350" indent="-514350">
              <a:buFont typeface="Arial" panose="020B0604020202020204" pitchFamily="34" charset="0"/>
              <a:buChar char="•"/>
            </a:pPr>
            <a:r>
              <a:rPr lang="en-US" altLang="zh-TW" sz="3200" b="1" dirty="0">
                <a:latin typeface="微軟正黑體" panose="020B0604030504040204" pitchFamily="34" charset="-120"/>
                <a:ea typeface="微軟正黑體" panose="020B0604030504040204" pitchFamily="34" charset="-120"/>
              </a:rPr>
              <a:t>Train from scratch</a:t>
            </a:r>
            <a:r>
              <a:rPr lang="zh-TW" altLang="en-US" sz="3200" b="1" dirty="0">
                <a:latin typeface="微軟正黑體" panose="020B0604030504040204" pitchFamily="34" charset="-120"/>
                <a:ea typeface="微軟正黑體" panose="020B0604030504040204" pitchFamily="34" charset="-120"/>
              </a:rPr>
              <a:t>並不會比較差</a:t>
            </a:r>
            <a:endParaRPr lang="en-US" altLang="zh-TW" sz="3200" b="1" dirty="0">
              <a:latin typeface="微軟正黑體" panose="020B0604030504040204" pitchFamily="34" charset="-120"/>
              <a:ea typeface="微軟正黑體" panose="020B0604030504040204" pitchFamily="34" charset="-120"/>
            </a:endParaRPr>
          </a:p>
          <a:p>
            <a:pPr marL="514350" indent="-514350">
              <a:buFont typeface="Arial" panose="020B0604020202020204" pitchFamily="34" charset="0"/>
              <a:buChar char="•"/>
            </a:pPr>
            <a:r>
              <a:rPr lang="en-US" altLang="zh-TW" sz="3200" b="1" dirty="0">
                <a:latin typeface="微軟正黑體" panose="020B0604030504040204" pitchFamily="34" charset="-120"/>
                <a:ea typeface="微軟正黑體" panose="020B0604030504040204" pitchFamily="34" charset="-120"/>
              </a:rPr>
              <a:t>Pre-training</a:t>
            </a:r>
            <a:r>
              <a:rPr lang="zh-TW" altLang="en-US" sz="3200" b="1" dirty="0">
                <a:latin typeface="微軟正黑體" panose="020B0604030504040204" pitchFamily="34" charset="-120"/>
                <a:ea typeface="微軟正黑體" panose="020B0604030504040204" pitchFamily="34" charset="-120"/>
              </a:rPr>
              <a:t>可以使模型提早收斂</a:t>
            </a:r>
            <a:endParaRPr lang="en-US" altLang="zh-TW" sz="3200" b="1" dirty="0">
              <a:latin typeface="微軟正黑體" panose="020B0604030504040204" pitchFamily="34" charset="-120"/>
              <a:ea typeface="微軟正黑體" panose="020B0604030504040204" pitchFamily="34" charset="-120"/>
            </a:endParaRPr>
          </a:p>
          <a:p>
            <a:pPr marL="514350" indent="-514350">
              <a:buFont typeface="Arial" panose="020B0604020202020204" pitchFamily="34" charset="0"/>
              <a:buChar char="•"/>
            </a:pPr>
            <a:r>
              <a:rPr lang="en-US" altLang="zh-TW" sz="3200" b="1" dirty="0">
                <a:latin typeface="微軟正黑體" panose="020B0604030504040204" pitchFamily="34" charset="-120"/>
                <a:ea typeface="微軟正黑體" panose="020B0604030504040204" pitchFamily="34" charset="-120"/>
              </a:rPr>
              <a:t>Pre-training</a:t>
            </a:r>
            <a:r>
              <a:rPr lang="zh-TW" altLang="en-US" sz="3200" b="1" dirty="0">
                <a:latin typeface="微軟正黑體" panose="020B0604030504040204" pitchFamily="34" charset="-120"/>
                <a:ea typeface="微軟正黑體" panose="020B0604030504040204" pitchFamily="34" charset="-120"/>
              </a:rPr>
              <a:t>不見得會減緩</a:t>
            </a:r>
            <a:r>
              <a:rPr lang="en-US" altLang="zh-TW" sz="3200" b="1" dirty="0">
                <a:latin typeface="微軟正黑體" panose="020B0604030504040204" pitchFamily="34" charset="-120"/>
                <a:ea typeface="微軟正黑體" panose="020B0604030504040204" pitchFamily="34" charset="-120"/>
              </a:rPr>
              <a:t>over-fitting (</a:t>
            </a:r>
            <a:r>
              <a:rPr lang="zh-TW" altLang="en-US" sz="3200" b="1" dirty="0">
                <a:latin typeface="微軟正黑體" panose="020B0604030504040204" pitchFamily="34" charset="-120"/>
                <a:ea typeface="微軟正黑體" panose="020B0604030504040204" pitchFamily="34" charset="-120"/>
              </a:rPr>
              <a:t>除非</a:t>
            </a:r>
            <a:r>
              <a:rPr lang="en-US" altLang="zh-TW" sz="3200" b="1" dirty="0">
                <a:latin typeface="微軟正黑體" panose="020B0604030504040204" pitchFamily="34" charset="-120"/>
                <a:ea typeface="微軟正黑體" panose="020B0604030504040204" pitchFamily="34" charset="-120"/>
              </a:rPr>
              <a:t>dataset</a:t>
            </a:r>
            <a:r>
              <a:rPr lang="zh-TW" altLang="en-US" sz="3200" b="1" dirty="0">
                <a:latin typeface="微軟正黑體" panose="020B0604030504040204" pitchFamily="34" charset="-120"/>
                <a:ea typeface="微軟正黑體" panose="020B0604030504040204" pitchFamily="34" charset="-120"/>
              </a:rPr>
              <a:t>很小</a:t>
            </a:r>
            <a:r>
              <a:rPr lang="en-US" altLang="zh-TW" sz="3200" b="1" dirty="0">
                <a:latin typeface="微軟正黑體" panose="020B0604030504040204" pitchFamily="34" charset="-120"/>
                <a:ea typeface="微軟正黑體" panose="020B0604030504040204" pitchFamily="34" charset="-120"/>
              </a:rPr>
              <a:t>)</a:t>
            </a:r>
          </a:p>
          <a:p>
            <a:pPr marL="514350" indent="-514350">
              <a:buFont typeface="Arial" panose="020B0604020202020204" pitchFamily="34" charset="0"/>
              <a:buChar char="•"/>
            </a:pPr>
            <a:r>
              <a:rPr lang="en-US" altLang="zh-TW" sz="3200" b="1" dirty="0">
                <a:latin typeface="微軟正黑體" panose="020B0604030504040204" pitchFamily="34" charset="-120"/>
                <a:ea typeface="微軟正黑體" panose="020B0604030504040204" pitchFamily="34" charset="-120"/>
              </a:rPr>
              <a:t>Pre-</a:t>
            </a:r>
            <a:r>
              <a:rPr lang="en-US" altLang="zh-TW" sz="3200" b="1" dirty="0" err="1">
                <a:latin typeface="微軟正黑體" panose="020B0604030504040204" pitchFamily="34" charset="-120"/>
                <a:ea typeface="微軟正黑體" panose="020B0604030504040204" pitchFamily="34" charset="-120"/>
              </a:rPr>
              <a:t>taining</a:t>
            </a:r>
            <a:r>
              <a:rPr lang="zh-TW" altLang="en-US" sz="3200" b="1" dirty="0">
                <a:latin typeface="微軟正黑體" panose="020B0604030504040204" pitchFamily="34" charset="-120"/>
                <a:ea typeface="微軟正黑體" panose="020B0604030504040204" pitchFamily="34" charset="-120"/>
              </a:rPr>
              <a:t>對同質性不高的任務幫助較小</a:t>
            </a:r>
            <a:endParaRPr lang="en-US" altLang="zh-TW" sz="3200" b="1" dirty="0">
              <a:latin typeface="微軟正黑體" panose="020B0604030504040204" pitchFamily="34" charset="-120"/>
              <a:ea typeface="微軟正黑體" panose="020B0604030504040204" pitchFamily="34" charset="-120"/>
            </a:endParaRPr>
          </a:p>
        </p:txBody>
      </p:sp>
      <p:sp>
        <p:nvSpPr>
          <p:cNvPr id="4" name="文字版面配置區 2"/>
          <p:cNvSpPr txBox="1">
            <a:spLocks/>
          </p:cNvSpPr>
          <p:nvPr/>
        </p:nvSpPr>
        <p:spPr>
          <a:xfrm>
            <a:off x="990600" y="241042"/>
            <a:ext cx="7315200" cy="990600"/>
          </a:xfrm>
          <a:prstGeom prst="rect">
            <a:avLst/>
          </a:prstGeom>
        </p:spPr>
        <p:txBody>
          <a:bodyPr tIns="91440" bIns="91440" anchor="b" anchorCtr="0">
            <a:noAutofit/>
          </a:bodyPr>
          <a:lstStyle/>
          <a:p>
            <a:pPr algn="ctr"/>
            <a:r>
              <a:rPr lang="zh-TW" altLang="en-US" sz="4800" b="1" dirty="0">
                <a:solidFill>
                  <a:srgbClr val="00B0F0"/>
                </a:solidFill>
                <a:latin typeface="微軟正黑體" panose="020B0604030504040204" pitchFamily="34" charset="-120"/>
                <a:ea typeface="微軟正黑體" panose="020B0604030504040204" pitchFamily="34" charset="-120"/>
              </a:rPr>
              <a:t>預訓練模型使用</a:t>
            </a:r>
            <a:endParaRPr lang="en-US" altLang="zh-TW" sz="4800" b="1" i="0" dirty="0">
              <a:solidFill>
                <a:srgbClr val="00B0F0"/>
              </a:solidFill>
              <a:effectLst/>
              <a:latin typeface="微軟正黑體" panose="020B0604030504040204" pitchFamily="34" charset="-120"/>
              <a:ea typeface="微軟正黑體" panose="020B0604030504040204" pitchFamily="34" charset="-120"/>
            </a:endParaRPr>
          </a:p>
        </p:txBody>
      </p:sp>
      <p:sp>
        <p:nvSpPr>
          <p:cNvPr id="2" name="文字方塊 1"/>
          <p:cNvSpPr txBox="1"/>
          <p:nvPr/>
        </p:nvSpPr>
        <p:spPr>
          <a:xfrm>
            <a:off x="3780064" y="4923064"/>
            <a:ext cx="184731" cy="369332"/>
          </a:xfrm>
          <a:prstGeom prst="rect">
            <a:avLst/>
          </a:prstGeom>
          <a:noFill/>
        </p:spPr>
        <p:txBody>
          <a:bodyPr wrap="none" rtlCol="0">
            <a:spAutoFit/>
          </a:bodyPr>
          <a:lstStyle/>
          <a:p>
            <a:endParaRPr kumimoji="1" lang="zh-TW" altLang="en-US" dirty="0"/>
          </a:p>
        </p:txBody>
      </p:sp>
      <p:pic>
        <p:nvPicPr>
          <p:cNvPr id="11266" name="Picture 2">
            <a:extLst>
              <a:ext uri="{FF2B5EF4-FFF2-40B4-BE49-F238E27FC236}">
                <a16:creationId xmlns:a16="http://schemas.microsoft.com/office/drawing/2014/main" id="{4B024EB1-C2D2-0F4A-1E1B-0D7C23F24D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1150" y="4038600"/>
            <a:ext cx="6134100" cy="27167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3069493"/>
      </p:ext>
    </p:extLst>
  </p:cSld>
  <p:clrMapOvr>
    <a:masterClrMapping/>
  </p:clrMapOvr>
  <p:transition>
    <p:fade/>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6FCC4286-6D04-F9D2-6E8C-6C4C0F1DB722}"/>
              </a:ext>
            </a:extLst>
          </p:cNvPr>
          <p:cNvSpPr txBox="1"/>
          <p:nvPr/>
        </p:nvSpPr>
        <p:spPr>
          <a:xfrm>
            <a:off x="1143000" y="3200400"/>
            <a:ext cx="7239000" cy="707886"/>
          </a:xfrm>
          <a:prstGeom prst="rect">
            <a:avLst/>
          </a:prstGeom>
          <a:noFill/>
        </p:spPr>
        <p:txBody>
          <a:bodyPr wrap="square">
            <a:spAutoFit/>
          </a:bodyPr>
          <a:lstStyle/>
          <a:p>
            <a:pPr algn="ctr"/>
            <a:r>
              <a:rPr lang="zh-TW" altLang="en-US" sz="4000" b="1" dirty="0">
                <a:solidFill>
                  <a:srgbClr val="FFFF00"/>
                </a:solidFill>
                <a:latin typeface="微軟正黑體" panose="020B0604030504040204" pitchFamily="34" charset="-120"/>
                <a:ea typeface="微軟正黑體" panose="020B0604030504040204" pitchFamily="34" charset="-120"/>
              </a:rPr>
              <a:t>遷移學習</a:t>
            </a:r>
            <a:endParaRPr lang="zh-TW" altLang="en-US" sz="4000" dirty="0">
              <a:solidFill>
                <a:srgbClr val="FFFF00"/>
              </a:solidFill>
            </a:endParaRPr>
          </a:p>
        </p:txBody>
      </p:sp>
    </p:spTree>
    <p:extLst>
      <p:ext uri="{BB962C8B-B14F-4D97-AF65-F5344CB8AC3E}">
        <p14:creationId xmlns:p14="http://schemas.microsoft.com/office/powerpoint/2010/main" val="211913394"/>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990600" y="1828800"/>
            <a:ext cx="7620000" cy="2554545"/>
          </a:xfrm>
          <a:prstGeom prst="rect">
            <a:avLst/>
          </a:prstGeom>
          <a:noFill/>
        </p:spPr>
        <p:txBody>
          <a:bodyPr wrap="square" rtlCol="0">
            <a:spAutoFit/>
          </a:bodyPr>
          <a:lstStyle/>
          <a:p>
            <a:pPr marL="742950" indent="-742950">
              <a:buFont typeface="+mj-lt"/>
              <a:buAutoNum type="arabicPeriod"/>
            </a:pPr>
            <a:r>
              <a:rPr lang="en-US" altLang="zh-TW" sz="3200" b="1" dirty="0">
                <a:latin typeface="微軟正黑體" pitchFamily="34" charset="-120"/>
                <a:ea typeface="微軟正黑體" pitchFamily="34" charset="-120"/>
              </a:rPr>
              <a:t>Accuracy(TP+FN/Samples)</a:t>
            </a:r>
          </a:p>
          <a:p>
            <a:pPr marL="742950" indent="-742950">
              <a:buFont typeface="+mj-lt"/>
              <a:buAutoNum type="arabicPeriod"/>
            </a:pPr>
            <a:r>
              <a:rPr lang="zh-TW" altLang="en-US" sz="3200" b="1" i="0" dirty="0">
                <a:effectLst/>
                <a:latin typeface="微軟正黑體" panose="020B0604030504040204" pitchFamily="34" charset="-120"/>
                <a:ea typeface="微軟正黑體" panose="020B0604030504040204" pitchFamily="34" charset="-120"/>
              </a:rPr>
              <a:t>盜刷偵測看了</a:t>
            </a:r>
            <a:r>
              <a:rPr lang="en-US" altLang="zh-TW" sz="3200" b="1" i="0" dirty="0">
                <a:effectLst/>
                <a:latin typeface="微軟正黑體" panose="020B0604030504040204" pitchFamily="34" charset="-120"/>
                <a:ea typeface="微軟正黑體" panose="020B0604030504040204" pitchFamily="34" charset="-120"/>
              </a:rPr>
              <a:t>1</a:t>
            </a:r>
            <a:r>
              <a:rPr lang="zh-TW" altLang="en-US" sz="3200" b="1" i="0" dirty="0">
                <a:effectLst/>
                <a:latin typeface="微軟正黑體" panose="020B0604030504040204" pitchFamily="34" charset="-120"/>
                <a:ea typeface="微軟正黑體" panose="020B0604030504040204" pitchFamily="34" charset="-120"/>
              </a:rPr>
              <a:t>億筆交易記錄，真正盜刷資料筆數極少</a:t>
            </a:r>
            <a:endParaRPr lang="en-US" altLang="zh-TW" sz="3200" b="1" i="0" dirty="0">
              <a:effectLst/>
              <a:latin typeface="微軟正黑體" panose="020B0604030504040204" pitchFamily="34" charset="-120"/>
              <a:ea typeface="微軟正黑體" panose="020B0604030504040204" pitchFamily="34" charset="-120"/>
            </a:endParaRPr>
          </a:p>
          <a:p>
            <a:pPr marL="742950" indent="-742950">
              <a:buFont typeface="+mj-lt"/>
              <a:buAutoNum type="arabicPeriod"/>
            </a:pPr>
            <a:r>
              <a:rPr lang="zh-TW" altLang="en-US" sz="3200" b="1" i="0" dirty="0">
                <a:effectLst/>
                <a:latin typeface="微軟正黑體" panose="020B0604030504040204" pitchFamily="34" charset="-120"/>
                <a:ea typeface="微軟正黑體" panose="020B0604030504040204" pitchFamily="34" charset="-120"/>
              </a:rPr>
              <a:t>模型</a:t>
            </a:r>
            <a:r>
              <a:rPr lang="en-US" altLang="zh-TW" sz="3200" b="1" i="0" dirty="0">
                <a:effectLst/>
                <a:latin typeface="微軟正黑體" panose="020B0604030504040204" pitchFamily="34" charset="-120"/>
                <a:ea typeface="微軟正黑體" panose="020B0604030504040204" pitchFamily="34" charset="-120"/>
              </a:rPr>
              <a:t>Accuracy</a:t>
            </a:r>
            <a:r>
              <a:rPr lang="zh-TW" altLang="en-US" sz="3200" b="1" i="0" dirty="0">
                <a:effectLst/>
                <a:latin typeface="微軟正黑體" panose="020B0604030504040204" pitchFamily="34" charset="-120"/>
                <a:ea typeface="微軟正黑體" panose="020B0604030504040204" pitchFamily="34" charset="-120"/>
              </a:rPr>
              <a:t>達到</a:t>
            </a:r>
            <a:r>
              <a:rPr lang="en-US" altLang="zh-TW" sz="3200" b="1" i="0" dirty="0">
                <a:effectLst/>
                <a:latin typeface="微軟正黑體" panose="020B0604030504040204" pitchFamily="34" charset="-120"/>
                <a:ea typeface="微軟正黑體" panose="020B0604030504040204" pitchFamily="34" charset="-120"/>
              </a:rPr>
              <a:t>99.99%</a:t>
            </a:r>
            <a:r>
              <a:rPr lang="zh-TW" altLang="en-US" sz="3200" b="1" i="0" dirty="0">
                <a:effectLst/>
                <a:latin typeface="微軟正黑體" panose="020B0604030504040204" pitchFamily="34" charset="-120"/>
                <a:ea typeface="微軟正黑體" panose="020B0604030504040204" pitchFamily="34" charset="-120"/>
              </a:rPr>
              <a:t>以上</a:t>
            </a:r>
            <a:endParaRPr lang="en-US" altLang="zh-TW" sz="3200" b="1" i="0" dirty="0">
              <a:effectLst/>
              <a:latin typeface="微軟正黑體" panose="020B0604030504040204" pitchFamily="34" charset="-120"/>
              <a:ea typeface="微軟正黑體" panose="020B0604030504040204" pitchFamily="34" charset="-120"/>
            </a:endParaRPr>
          </a:p>
          <a:p>
            <a:pPr marL="742950" indent="-742950">
              <a:buFont typeface="+mj-lt"/>
              <a:buAutoNum type="arabicPeriod"/>
            </a:pPr>
            <a:r>
              <a:rPr lang="zh-TW" altLang="en-US" sz="3200" b="1" i="0" dirty="0">
                <a:effectLst/>
                <a:latin typeface="微軟正黑體" panose="020B0604030504040204" pitchFamily="34" charset="-120"/>
                <a:ea typeface="微軟正黑體" panose="020B0604030504040204" pitchFamily="34" charset="-120"/>
              </a:rPr>
              <a:t>通通預測非盜刷即可</a:t>
            </a:r>
            <a:endParaRPr lang="zh-TW" altLang="en-US" sz="3200" b="1" dirty="0">
              <a:latin typeface="微軟正黑體" panose="020B0604030504040204" pitchFamily="34" charset="-120"/>
              <a:ea typeface="微軟正黑體" panose="020B0604030504040204" pitchFamily="34" charset="-120"/>
            </a:endParaRPr>
          </a:p>
        </p:txBody>
      </p:sp>
      <p:sp>
        <p:nvSpPr>
          <p:cNvPr id="4" name="文字版面配置區 2"/>
          <p:cNvSpPr txBox="1">
            <a:spLocks/>
          </p:cNvSpPr>
          <p:nvPr/>
        </p:nvSpPr>
        <p:spPr>
          <a:xfrm>
            <a:off x="914400" y="609600"/>
            <a:ext cx="7315200" cy="990600"/>
          </a:xfrm>
          <a:prstGeom prst="rect">
            <a:avLst/>
          </a:prstGeom>
        </p:spPr>
        <p:txBody>
          <a:bodyPr tIns="91440" bIns="91440" anchor="b" anchorCtr="0">
            <a:noAutofit/>
          </a:bodyPr>
          <a:lstStyle/>
          <a:p>
            <a:pPr algn="ctr">
              <a:spcBef>
                <a:spcPct val="20000"/>
              </a:spcBef>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準確率</a:t>
            </a:r>
          </a:p>
        </p:txBody>
      </p:sp>
    </p:spTree>
    <p:extLst>
      <p:ext uri="{BB962C8B-B14F-4D97-AF65-F5344CB8AC3E}">
        <p14:creationId xmlns:p14="http://schemas.microsoft.com/office/powerpoint/2010/main" val="1985943737"/>
      </p:ext>
    </p:extLst>
  </p:cSld>
  <p:clrMapOvr>
    <a:masterClrMapping/>
  </p:clrMapOvr>
  <p:transition>
    <p:fade/>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457200" y="1524000"/>
            <a:ext cx="8229600" cy="4031873"/>
          </a:xfrm>
          <a:prstGeom prst="rect">
            <a:avLst/>
          </a:prstGeom>
          <a:noFill/>
        </p:spPr>
        <p:txBody>
          <a:bodyPr wrap="square" rtlCol="0">
            <a:spAutoFit/>
          </a:bodyPr>
          <a:lstStyle/>
          <a:p>
            <a:pPr marL="628650" indent="-628650">
              <a:buFont typeface="Arial" panose="020B0604020202020204" pitchFamily="34" charset="0"/>
              <a:buChar char="•"/>
            </a:pPr>
            <a:r>
              <a:rPr lang="zh-TW" altLang="en-US" sz="3200" b="1" dirty="0">
                <a:latin typeface="微軟正黑體" panose="020B0604030504040204" pitchFamily="34" charset="-120"/>
                <a:ea typeface="微軟正黑體" panose="020B0604030504040204" pitchFamily="34" charset="-120"/>
              </a:rPr>
              <a:t>把一個源領域</a:t>
            </a:r>
            <a:r>
              <a:rPr lang="en-US" altLang="zh-TW" sz="3200" b="1" dirty="0">
                <a:latin typeface="微軟正黑體" panose="020B0604030504040204" pitchFamily="34" charset="-120"/>
                <a:ea typeface="微軟正黑體" panose="020B0604030504040204" pitchFamily="34" charset="-120"/>
              </a:rPr>
              <a:t>(Source domain)</a:t>
            </a:r>
            <a:r>
              <a:rPr lang="zh-TW" altLang="en-US" sz="3200" b="1" dirty="0">
                <a:latin typeface="微軟正黑體" panose="020B0604030504040204" pitchFamily="34" charset="-120"/>
                <a:ea typeface="微軟正黑體" panose="020B0604030504040204" pitchFamily="34" charset="-120"/>
              </a:rPr>
              <a:t>已經訓練好的知識轉移到另一個目標領域</a:t>
            </a:r>
            <a:r>
              <a:rPr lang="en-US" altLang="zh-TW" sz="3200" b="1" dirty="0">
                <a:latin typeface="微軟正黑體" panose="020B0604030504040204" pitchFamily="34" charset="-120"/>
                <a:ea typeface="微軟正黑體" panose="020B0604030504040204" pitchFamily="34" charset="-120"/>
              </a:rPr>
              <a:t>(Target domain)</a:t>
            </a:r>
          </a:p>
          <a:p>
            <a:pPr marL="628650" indent="-628650">
              <a:buFont typeface="Arial" panose="020B0604020202020204" pitchFamily="34" charset="0"/>
              <a:buChar char="•"/>
            </a:pPr>
            <a:r>
              <a:rPr lang="zh-TW" altLang="en-US" sz="3200" b="1" dirty="0">
                <a:latin typeface="微軟正黑體" panose="020B0604030504040204" pitchFamily="34" charset="-120"/>
                <a:ea typeface="微軟正黑體" panose="020B0604030504040204" pitchFamily="34" charset="-120"/>
              </a:rPr>
              <a:t>辦認貓狗等模型，遷移到識別癌細胞影像</a:t>
            </a:r>
            <a:endParaRPr lang="en-US" altLang="zh-TW" sz="3200" b="1" dirty="0">
              <a:latin typeface="微軟正黑體" panose="020B0604030504040204" pitchFamily="34" charset="-120"/>
              <a:ea typeface="微軟正黑體" panose="020B0604030504040204" pitchFamily="34" charset="-120"/>
            </a:endParaRPr>
          </a:p>
          <a:p>
            <a:pPr marL="628650" indent="-628650">
              <a:buFont typeface="Arial" panose="020B0604020202020204" pitchFamily="34" charset="0"/>
              <a:buChar char="•"/>
            </a:pPr>
            <a:r>
              <a:rPr lang="zh-TW" altLang="en-US" sz="3200" b="1" dirty="0">
                <a:latin typeface="微軟正黑體" panose="020B0604030504040204" pitchFamily="34" charset="-120"/>
                <a:ea typeface="微軟正黑體" panose="020B0604030504040204" pitchFamily="34" charset="-120"/>
              </a:rPr>
              <a:t>源領域的訓練資料充足，且有標記，但目標領域的資料量小或是不易做標記，並與目標領域訓練資料有高度相關</a:t>
            </a:r>
            <a:endParaRPr lang="en-US" altLang="zh-TW" sz="3200" b="1" dirty="0">
              <a:latin typeface="微軟正黑體" panose="020B0604030504040204" pitchFamily="34" charset="-120"/>
              <a:ea typeface="微軟正黑體" panose="020B0604030504040204" pitchFamily="34" charset="-120"/>
            </a:endParaRPr>
          </a:p>
          <a:p>
            <a:pPr marL="628650" indent="-628650">
              <a:buFont typeface="Arial" panose="020B0604020202020204" pitchFamily="34" charset="0"/>
              <a:buChar char="•"/>
            </a:pPr>
            <a:r>
              <a:rPr lang="zh-TW" altLang="en-US" sz="3200" b="1" dirty="0">
                <a:latin typeface="微軟正黑體" panose="020B0604030504040204" pitchFamily="34" charset="-120"/>
                <a:ea typeface="微軟正黑體" panose="020B0604030504040204" pitchFamily="34" charset="-120"/>
              </a:rPr>
              <a:t>解決領域目標樣本不足的問題</a:t>
            </a:r>
            <a:endParaRPr lang="en-US" altLang="zh-TW" sz="3200" b="1" dirty="0">
              <a:latin typeface="微軟正黑體" panose="020B0604030504040204" pitchFamily="34" charset="-120"/>
              <a:ea typeface="微軟正黑體" panose="020B0604030504040204" pitchFamily="34" charset="-120"/>
            </a:endParaRPr>
          </a:p>
        </p:txBody>
      </p:sp>
      <p:sp>
        <p:nvSpPr>
          <p:cNvPr id="4" name="文字版面配置區 2"/>
          <p:cNvSpPr txBox="1">
            <a:spLocks/>
          </p:cNvSpPr>
          <p:nvPr/>
        </p:nvSpPr>
        <p:spPr>
          <a:xfrm>
            <a:off x="990600" y="241042"/>
            <a:ext cx="7315200" cy="990600"/>
          </a:xfrm>
          <a:prstGeom prst="rect">
            <a:avLst/>
          </a:prstGeom>
        </p:spPr>
        <p:txBody>
          <a:bodyPr tIns="91440" bIns="91440" anchor="b" anchorCtr="0">
            <a:noAutofit/>
          </a:bodyPr>
          <a:lstStyle/>
          <a:p>
            <a:pPr algn="ctr"/>
            <a:r>
              <a:rPr lang="zh-TW" altLang="en-US" sz="4800" b="1" dirty="0">
                <a:solidFill>
                  <a:srgbClr val="00B0F0"/>
                </a:solidFill>
                <a:latin typeface="微軟正黑體" panose="020B0604030504040204" pitchFamily="34" charset="-120"/>
                <a:ea typeface="微軟正黑體" panose="020B0604030504040204" pitchFamily="34" charset="-120"/>
              </a:rPr>
              <a:t>遷移學習</a:t>
            </a:r>
            <a:endParaRPr lang="en-US" altLang="zh-TW" sz="4800" b="1" i="0" dirty="0">
              <a:solidFill>
                <a:srgbClr val="00B0F0"/>
              </a:solidFill>
              <a:effectLst/>
              <a:latin typeface="微軟正黑體" panose="020B0604030504040204" pitchFamily="34" charset="-120"/>
              <a:ea typeface="微軟正黑體" panose="020B0604030504040204" pitchFamily="34" charset="-120"/>
            </a:endParaRPr>
          </a:p>
        </p:txBody>
      </p:sp>
      <p:sp>
        <p:nvSpPr>
          <p:cNvPr id="2" name="文字方塊 1"/>
          <p:cNvSpPr txBox="1"/>
          <p:nvPr/>
        </p:nvSpPr>
        <p:spPr>
          <a:xfrm>
            <a:off x="3780064" y="4923064"/>
            <a:ext cx="184731" cy="369332"/>
          </a:xfrm>
          <a:prstGeom prst="rect">
            <a:avLst/>
          </a:prstGeom>
          <a:noFill/>
        </p:spPr>
        <p:txBody>
          <a:bodyPr wrap="none" rtlCol="0">
            <a:spAutoFit/>
          </a:bodyPr>
          <a:lstStyle/>
          <a:p>
            <a:endParaRPr kumimoji="1" lang="zh-TW" altLang="en-US" dirty="0"/>
          </a:p>
        </p:txBody>
      </p:sp>
    </p:spTree>
    <p:extLst>
      <p:ext uri="{BB962C8B-B14F-4D97-AF65-F5344CB8AC3E}">
        <p14:creationId xmlns:p14="http://schemas.microsoft.com/office/powerpoint/2010/main" val="1229093526"/>
      </p:ext>
    </p:extLst>
  </p:cSld>
  <p:clrMapOvr>
    <a:masterClrMapping/>
  </p:clrMapOvr>
  <p:transition>
    <p:fade/>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990600" y="241042"/>
            <a:ext cx="7315200" cy="990600"/>
          </a:xfrm>
          <a:prstGeom prst="rect">
            <a:avLst/>
          </a:prstGeom>
        </p:spPr>
        <p:txBody>
          <a:bodyPr tIns="91440" bIns="91440" anchor="b" anchorCtr="0">
            <a:noAutofit/>
          </a:bodyPr>
          <a:lstStyle/>
          <a:p>
            <a:pPr algn="ctr"/>
            <a:r>
              <a:rPr lang="zh-TW" altLang="en-US" sz="4800" b="1" dirty="0">
                <a:solidFill>
                  <a:srgbClr val="00B0F0"/>
                </a:solidFill>
                <a:latin typeface="微軟正黑體" panose="020B0604030504040204" pitchFamily="34" charset="-120"/>
                <a:ea typeface="微軟正黑體" panose="020B0604030504040204" pitchFamily="34" charset="-120"/>
              </a:rPr>
              <a:t>遷移學習</a:t>
            </a:r>
            <a:endParaRPr lang="en-US" altLang="zh-TW" sz="4800" b="1" i="0" dirty="0">
              <a:solidFill>
                <a:srgbClr val="00B0F0"/>
              </a:solidFill>
              <a:effectLst/>
              <a:latin typeface="微軟正黑體" panose="020B0604030504040204" pitchFamily="34" charset="-120"/>
              <a:ea typeface="微軟正黑體" panose="020B0604030504040204" pitchFamily="34" charset="-120"/>
            </a:endParaRPr>
          </a:p>
        </p:txBody>
      </p:sp>
      <p:sp>
        <p:nvSpPr>
          <p:cNvPr id="2" name="文字方塊 1"/>
          <p:cNvSpPr txBox="1"/>
          <p:nvPr/>
        </p:nvSpPr>
        <p:spPr>
          <a:xfrm>
            <a:off x="3780064" y="4923064"/>
            <a:ext cx="184731" cy="369332"/>
          </a:xfrm>
          <a:prstGeom prst="rect">
            <a:avLst/>
          </a:prstGeom>
          <a:noFill/>
        </p:spPr>
        <p:txBody>
          <a:bodyPr wrap="none" rtlCol="0">
            <a:spAutoFit/>
          </a:bodyPr>
          <a:lstStyle/>
          <a:p>
            <a:endParaRPr kumimoji="1" lang="zh-TW" altLang="en-US" dirty="0"/>
          </a:p>
        </p:txBody>
      </p:sp>
      <p:pic>
        <p:nvPicPr>
          <p:cNvPr id="3" name="圖片 2"/>
          <p:cNvPicPr>
            <a:picLocks noChangeAspect="1"/>
          </p:cNvPicPr>
          <p:nvPr/>
        </p:nvPicPr>
        <p:blipFill>
          <a:blip r:embed="rId3"/>
          <a:stretch>
            <a:fillRect/>
          </a:stretch>
        </p:blipFill>
        <p:spPr>
          <a:xfrm>
            <a:off x="457200" y="1600200"/>
            <a:ext cx="8382000" cy="4247995"/>
          </a:xfrm>
          <a:prstGeom prst="rect">
            <a:avLst/>
          </a:prstGeom>
        </p:spPr>
      </p:pic>
    </p:spTree>
    <p:extLst>
      <p:ext uri="{BB962C8B-B14F-4D97-AF65-F5344CB8AC3E}">
        <p14:creationId xmlns:p14="http://schemas.microsoft.com/office/powerpoint/2010/main" val="873569119"/>
      </p:ext>
    </p:extLst>
  </p:cSld>
  <p:clrMapOvr>
    <a:masterClrMapping/>
  </p:clrMapOvr>
  <p:transition>
    <p:fade/>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457200" y="1524000"/>
            <a:ext cx="8229600" cy="4524315"/>
          </a:xfrm>
          <a:prstGeom prst="rect">
            <a:avLst/>
          </a:prstGeom>
          <a:noFill/>
        </p:spPr>
        <p:txBody>
          <a:bodyPr wrap="square" rtlCol="0">
            <a:spAutoFit/>
          </a:bodyPr>
          <a:lstStyle/>
          <a:p>
            <a:pPr marL="628650" indent="-628650">
              <a:buFont typeface="Arial" panose="020B0604020202020204" pitchFamily="34" charset="0"/>
              <a:buChar char="•"/>
            </a:pPr>
            <a:r>
              <a:rPr lang="zh-TW" altLang="en-US" sz="3200" b="1" dirty="0">
                <a:latin typeface="微軟正黑體" panose="020B0604030504040204" pitchFamily="34" charset="-120"/>
                <a:ea typeface="微軟正黑體" panose="020B0604030504040204" pitchFamily="34" charset="-120"/>
              </a:rPr>
              <a:t>所有影像都源自人眼</a:t>
            </a:r>
            <a:r>
              <a:rPr lang="en-US" altLang="zh-TW" sz="3200" b="1" dirty="0">
                <a:latin typeface="微軟正黑體" panose="020B0604030504040204" pitchFamily="34" charset="-120"/>
                <a:ea typeface="微軟正黑體" panose="020B0604030504040204" pitchFamily="34" charset="-120"/>
              </a:rPr>
              <a:t>(</a:t>
            </a:r>
            <a:r>
              <a:rPr lang="zh-TW" altLang="en-US" sz="3200" b="1" dirty="0">
                <a:latin typeface="微軟正黑體" panose="020B0604030504040204" pitchFamily="34" charset="-120"/>
                <a:ea typeface="微軟正黑體" panose="020B0604030504040204" pitchFamily="34" charset="-120"/>
              </a:rPr>
              <a:t>相機</a:t>
            </a:r>
            <a:r>
              <a:rPr lang="en-US" altLang="zh-TW" sz="3200" b="1" dirty="0">
                <a:latin typeface="微軟正黑體" panose="020B0604030504040204" pitchFamily="34" charset="-120"/>
                <a:ea typeface="微軟正黑體" panose="020B0604030504040204" pitchFamily="34" charset="-120"/>
              </a:rPr>
              <a:t>)</a:t>
            </a:r>
            <a:r>
              <a:rPr lang="zh-TW" altLang="en-US" sz="3200" b="1" dirty="0">
                <a:latin typeface="微軟正黑體" panose="020B0604030504040204" pitchFamily="34" charset="-120"/>
                <a:ea typeface="微軟正黑體" panose="020B0604030504040204" pitchFamily="34" charset="-120"/>
              </a:rPr>
              <a:t>拍到這個世界的事物</a:t>
            </a:r>
            <a:endParaRPr lang="en-US" altLang="zh-TW" sz="3200" b="1" dirty="0">
              <a:latin typeface="微軟正黑體" panose="020B0604030504040204" pitchFamily="34" charset="-120"/>
              <a:ea typeface="微軟正黑體" panose="020B0604030504040204" pitchFamily="34" charset="-120"/>
            </a:endParaRPr>
          </a:p>
          <a:p>
            <a:pPr marL="628650" indent="-628650">
              <a:buFont typeface="Arial" panose="020B0604020202020204" pitchFamily="34" charset="0"/>
              <a:buChar char="•"/>
            </a:pPr>
            <a:r>
              <a:rPr lang="zh-TW" altLang="en-US" sz="3200" b="1" dirty="0">
                <a:latin typeface="微軟正黑體" panose="020B0604030504040204" pitchFamily="34" charset="-120"/>
                <a:ea typeface="微軟正黑體" panose="020B0604030504040204" pitchFamily="34" charset="-120"/>
              </a:rPr>
              <a:t>全世界的事物都有一些最小的影像單位所組成</a:t>
            </a:r>
            <a:r>
              <a:rPr lang="en-US" altLang="zh-TW" sz="3200" b="1" dirty="0">
                <a:latin typeface="微軟正黑體" panose="020B0604030504040204" pitchFamily="34" charset="-120"/>
                <a:ea typeface="微軟正黑體" panose="020B0604030504040204" pitchFamily="34" charset="-120"/>
              </a:rPr>
              <a:t>(</a:t>
            </a:r>
            <a:r>
              <a:rPr lang="zh-TW" altLang="en-US" sz="3200" b="1" dirty="0">
                <a:latin typeface="微軟正黑體" panose="020B0604030504040204" pitchFamily="34" charset="-120"/>
                <a:ea typeface="微軟正黑體" panose="020B0604030504040204" pitchFamily="34" charset="-120"/>
              </a:rPr>
              <a:t>像素</a:t>
            </a:r>
            <a:r>
              <a:rPr lang="en-US" altLang="zh-TW" sz="3200" b="1" dirty="0">
                <a:latin typeface="微軟正黑體" panose="020B0604030504040204" pitchFamily="34" charset="-120"/>
                <a:ea typeface="微軟正黑體" panose="020B0604030504040204" pitchFamily="34" charset="-120"/>
              </a:rPr>
              <a:t>)</a:t>
            </a:r>
          </a:p>
          <a:p>
            <a:pPr marL="628650" indent="-628650">
              <a:buFont typeface="Arial" panose="020B0604020202020204" pitchFamily="34" charset="0"/>
              <a:buChar char="•"/>
            </a:pPr>
            <a:r>
              <a:rPr lang="zh-TW" altLang="en-US" sz="3200" b="1" dirty="0">
                <a:latin typeface="微軟正黑體" panose="020B0604030504040204" pitchFamily="34" charset="-120"/>
                <a:ea typeface="微軟正黑體" panose="020B0604030504040204" pitchFamily="34" charset="-120"/>
              </a:rPr>
              <a:t>像素再組成基本特徵</a:t>
            </a:r>
            <a:r>
              <a:rPr lang="en-US" altLang="zh-TW" sz="3200" b="1" dirty="0">
                <a:latin typeface="微軟正黑體" panose="020B0604030504040204" pitchFamily="34" charset="-120"/>
                <a:ea typeface="微軟正黑體" panose="020B0604030504040204" pitchFamily="34" charset="-120"/>
              </a:rPr>
              <a:t>(</a:t>
            </a:r>
            <a:r>
              <a:rPr lang="zh-TW" altLang="en-US" sz="3200" b="1" dirty="0">
                <a:latin typeface="微軟正黑體" panose="020B0604030504040204" pitchFamily="34" charset="-120"/>
                <a:ea typeface="微軟正黑體" panose="020B0604030504040204" pitchFamily="34" charset="-120"/>
              </a:rPr>
              <a:t>線、邊、角</a:t>
            </a:r>
            <a:r>
              <a:rPr lang="en-US" altLang="zh-TW" sz="3200" b="1" dirty="0">
                <a:latin typeface="微軟正黑體" panose="020B0604030504040204" pitchFamily="34" charset="-120"/>
                <a:ea typeface="微軟正黑體" panose="020B0604030504040204" pitchFamily="34" charset="-120"/>
              </a:rPr>
              <a:t>)</a:t>
            </a:r>
            <a:r>
              <a:rPr lang="zh-TW" altLang="en-US" sz="3200" b="1" dirty="0">
                <a:latin typeface="微軟正黑體" panose="020B0604030504040204" pitchFamily="34" charset="-120"/>
                <a:ea typeface="微軟正黑體" panose="020B0604030504040204" pitchFamily="34" charset="-120"/>
              </a:rPr>
              <a:t>，再變成更抽象的特徵</a:t>
            </a:r>
            <a:endParaRPr lang="en-US" altLang="zh-TW" sz="3200" b="1" dirty="0">
              <a:latin typeface="微軟正黑體" panose="020B0604030504040204" pitchFamily="34" charset="-120"/>
              <a:ea typeface="微軟正黑體" panose="020B0604030504040204" pitchFamily="34" charset="-120"/>
            </a:endParaRPr>
          </a:p>
          <a:p>
            <a:pPr marL="628650" indent="-628650">
              <a:buFont typeface="Arial" panose="020B0604020202020204" pitchFamily="34" charset="0"/>
              <a:buChar char="•"/>
            </a:pPr>
            <a:r>
              <a:rPr lang="zh-TW" altLang="en-US" sz="3200" b="1" dirty="0">
                <a:latin typeface="微軟正黑體" panose="020B0604030504040204" pitchFamily="34" charset="-120"/>
                <a:ea typeface="微軟正黑體" panose="020B0604030504040204" pitchFamily="34" charset="-120"/>
              </a:rPr>
              <a:t>深層神經網路越前面的層越能抽取特徵</a:t>
            </a:r>
            <a:endParaRPr lang="en-US" altLang="zh-TW" sz="3200" b="1" dirty="0">
              <a:latin typeface="微軟正黑體" panose="020B0604030504040204" pitchFamily="34" charset="-120"/>
              <a:ea typeface="微軟正黑體" panose="020B0604030504040204" pitchFamily="34" charset="-120"/>
            </a:endParaRPr>
          </a:p>
          <a:p>
            <a:pPr marL="628650" indent="-628650">
              <a:buFont typeface="Arial" panose="020B0604020202020204" pitchFamily="34" charset="0"/>
              <a:buChar char="•"/>
            </a:pPr>
            <a:r>
              <a:rPr lang="zh-TW" altLang="en-US" sz="3200" b="1" dirty="0">
                <a:latin typeface="微軟正黑體" panose="020B0604030504040204" pitchFamily="34" charset="-120"/>
                <a:ea typeface="微軟正黑體" panose="020B0604030504040204" pitchFamily="34" charset="-120"/>
              </a:rPr>
              <a:t>所有類別影像深層網路的前幾層的特徵都一樣，只是最後組成的東西不一樣</a:t>
            </a:r>
            <a:endParaRPr lang="en-US" altLang="zh-TW" sz="3200" b="1" dirty="0">
              <a:latin typeface="微軟正黑體" panose="020B0604030504040204" pitchFamily="34" charset="-120"/>
              <a:ea typeface="微軟正黑體" panose="020B0604030504040204" pitchFamily="34" charset="-120"/>
            </a:endParaRPr>
          </a:p>
        </p:txBody>
      </p:sp>
      <p:sp>
        <p:nvSpPr>
          <p:cNvPr id="4" name="文字版面配置區 2"/>
          <p:cNvSpPr txBox="1">
            <a:spLocks/>
          </p:cNvSpPr>
          <p:nvPr/>
        </p:nvSpPr>
        <p:spPr>
          <a:xfrm>
            <a:off x="990600" y="241042"/>
            <a:ext cx="7315200" cy="990600"/>
          </a:xfrm>
          <a:prstGeom prst="rect">
            <a:avLst/>
          </a:prstGeom>
        </p:spPr>
        <p:txBody>
          <a:bodyPr tIns="91440" bIns="91440" anchor="b" anchorCtr="0">
            <a:noAutofit/>
          </a:bodyPr>
          <a:lstStyle/>
          <a:p>
            <a:pPr algn="ctr"/>
            <a:r>
              <a:rPr lang="zh-TW" altLang="en-US" sz="4800" b="1" dirty="0">
                <a:solidFill>
                  <a:srgbClr val="00B0F0"/>
                </a:solidFill>
                <a:latin typeface="微軟正黑體" panose="020B0604030504040204" pitchFamily="34" charset="-120"/>
                <a:ea typeface="微軟正黑體" panose="020B0604030504040204" pitchFamily="34" charset="-120"/>
              </a:rPr>
              <a:t>以影像辨識為例</a:t>
            </a:r>
            <a:endParaRPr lang="en-US" altLang="zh-TW" sz="4800" b="1" i="0" dirty="0">
              <a:solidFill>
                <a:srgbClr val="00B0F0"/>
              </a:solidFill>
              <a:effectLst/>
              <a:latin typeface="微軟正黑體" panose="020B0604030504040204" pitchFamily="34" charset="-120"/>
              <a:ea typeface="微軟正黑體" panose="020B0604030504040204" pitchFamily="34" charset="-120"/>
            </a:endParaRPr>
          </a:p>
        </p:txBody>
      </p:sp>
      <p:sp>
        <p:nvSpPr>
          <p:cNvPr id="2" name="文字方塊 1"/>
          <p:cNvSpPr txBox="1"/>
          <p:nvPr/>
        </p:nvSpPr>
        <p:spPr>
          <a:xfrm>
            <a:off x="3780064" y="4923064"/>
            <a:ext cx="184731" cy="369332"/>
          </a:xfrm>
          <a:prstGeom prst="rect">
            <a:avLst/>
          </a:prstGeom>
          <a:noFill/>
        </p:spPr>
        <p:txBody>
          <a:bodyPr wrap="none" rtlCol="0">
            <a:spAutoFit/>
          </a:bodyPr>
          <a:lstStyle/>
          <a:p>
            <a:endParaRPr kumimoji="1" lang="zh-TW" altLang="en-US" dirty="0"/>
          </a:p>
        </p:txBody>
      </p:sp>
    </p:spTree>
    <p:extLst>
      <p:ext uri="{BB962C8B-B14F-4D97-AF65-F5344CB8AC3E}">
        <p14:creationId xmlns:p14="http://schemas.microsoft.com/office/powerpoint/2010/main" val="295872636"/>
      </p:ext>
    </p:extLst>
  </p:cSld>
  <p:clrMapOvr>
    <a:masterClrMapping/>
  </p:clrMapOvr>
  <p:transition>
    <p:fade/>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990600" y="241042"/>
            <a:ext cx="7315200" cy="990600"/>
          </a:xfrm>
          <a:prstGeom prst="rect">
            <a:avLst/>
          </a:prstGeom>
        </p:spPr>
        <p:txBody>
          <a:bodyPr tIns="91440" bIns="91440" anchor="b" anchorCtr="0">
            <a:noAutofit/>
          </a:bodyPr>
          <a:lstStyle/>
          <a:p>
            <a:pPr algn="ctr"/>
            <a:r>
              <a:rPr lang="zh-TW" altLang="en-US" sz="4800" b="1" dirty="0">
                <a:solidFill>
                  <a:srgbClr val="00B0F0"/>
                </a:solidFill>
                <a:latin typeface="微軟正黑體" panose="020B0604030504040204" pitchFamily="34" charset="-120"/>
                <a:ea typeface="微軟正黑體" panose="020B0604030504040204" pitchFamily="34" charset="-120"/>
              </a:rPr>
              <a:t>以影像辨識為例</a:t>
            </a:r>
            <a:endParaRPr lang="en-US" altLang="zh-TW" sz="4800" b="1" i="0" dirty="0">
              <a:solidFill>
                <a:srgbClr val="00B0F0"/>
              </a:solidFill>
              <a:effectLst/>
              <a:latin typeface="微軟正黑體" panose="020B0604030504040204" pitchFamily="34" charset="-120"/>
              <a:ea typeface="微軟正黑體" panose="020B0604030504040204" pitchFamily="34" charset="-120"/>
            </a:endParaRPr>
          </a:p>
        </p:txBody>
      </p:sp>
      <p:sp>
        <p:nvSpPr>
          <p:cNvPr id="2" name="文字方塊 1"/>
          <p:cNvSpPr txBox="1"/>
          <p:nvPr/>
        </p:nvSpPr>
        <p:spPr>
          <a:xfrm>
            <a:off x="3780064" y="4923064"/>
            <a:ext cx="184731" cy="369332"/>
          </a:xfrm>
          <a:prstGeom prst="rect">
            <a:avLst/>
          </a:prstGeom>
          <a:noFill/>
        </p:spPr>
        <p:txBody>
          <a:bodyPr wrap="none" rtlCol="0">
            <a:spAutoFit/>
          </a:bodyPr>
          <a:lstStyle/>
          <a:p>
            <a:endParaRPr kumimoji="1" lang="zh-TW" altLang="en-US" dirty="0"/>
          </a:p>
        </p:txBody>
      </p:sp>
      <p:pic>
        <p:nvPicPr>
          <p:cNvPr id="8194" name="Picture 2" descr="eature extraction with a CNN framework. Training samples are extracte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2057400"/>
            <a:ext cx="8549640" cy="2514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2677232"/>
      </p:ext>
    </p:extLst>
  </p:cSld>
  <p:clrMapOvr>
    <a:masterClrMapping/>
  </p:clrMapOvr>
  <p:transition>
    <p:fade/>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457200" y="1524000"/>
            <a:ext cx="8229600" cy="4031873"/>
          </a:xfrm>
          <a:prstGeom prst="rect">
            <a:avLst/>
          </a:prstGeom>
          <a:noFill/>
        </p:spPr>
        <p:txBody>
          <a:bodyPr wrap="square" rtlCol="0">
            <a:spAutoFit/>
          </a:bodyPr>
          <a:lstStyle/>
          <a:p>
            <a:pPr marL="628650" indent="-628650">
              <a:buFont typeface="Arial" panose="020B0604020202020204" pitchFamily="34" charset="0"/>
              <a:buChar char="•"/>
            </a:pPr>
            <a:r>
              <a:rPr lang="zh-TW" altLang="en-US" sz="3200" b="1" dirty="0">
                <a:latin typeface="微軟正黑體" panose="020B0604030504040204" pitchFamily="34" charset="-120"/>
                <a:ea typeface="微軟正黑體" panose="020B0604030504040204" pitchFamily="34" charset="-120"/>
              </a:rPr>
              <a:t>遊戲：如棋類</a:t>
            </a:r>
            <a:r>
              <a:rPr lang="en-US" altLang="zh-TW" sz="3200" b="1" dirty="0">
                <a:latin typeface="微軟正黑體" panose="020B0604030504040204" pitchFamily="34" charset="-120"/>
                <a:ea typeface="微軟正黑體" panose="020B0604030504040204" pitchFamily="34" charset="-120"/>
              </a:rPr>
              <a:t>(</a:t>
            </a:r>
            <a:r>
              <a:rPr lang="en-US" altLang="zh-TW" sz="3200" b="1" dirty="0" err="1">
                <a:latin typeface="微軟正黑體" panose="020B0604030504040204" pitchFamily="34" charset="-120"/>
                <a:ea typeface="微軟正黑體" panose="020B0604030504040204" pitchFamily="34" charset="-120"/>
              </a:rPr>
              <a:t>AlphaGo</a:t>
            </a:r>
            <a:r>
              <a:rPr lang="en-US" altLang="zh-TW" sz="3200" b="1" dirty="0">
                <a:latin typeface="微軟正黑體" panose="020B0604030504040204" pitchFamily="34" charset="-120"/>
                <a:ea typeface="微軟正黑體" panose="020B0604030504040204" pitchFamily="34" charset="-120"/>
              </a:rPr>
              <a:t>)</a:t>
            </a:r>
          </a:p>
          <a:p>
            <a:pPr marL="628650" indent="-628650">
              <a:buFont typeface="Arial" panose="020B0604020202020204" pitchFamily="34" charset="0"/>
              <a:buChar char="•"/>
            </a:pPr>
            <a:r>
              <a:rPr lang="zh-TW" altLang="en-US" sz="3200" b="1" dirty="0">
                <a:latin typeface="微軟正黑體" panose="020B0604030504040204" pitchFamily="34" charset="-120"/>
                <a:ea typeface="微軟正黑體" panose="020B0604030504040204" pitchFamily="34" charset="-120"/>
              </a:rPr>
              <a:t>影像辨識：使用</a:t>
            </a:r>
            <a:r>
              <a:rPr lang="en-US" altLang="zh-TW" sz="3200" b="1" dirty="0" err="1">
                <a:latin typeface="微軟正黑體" panose="020B0604030504040204" pitchFamily="34" charset="-120"/>
                <a:ea typeface="微軟正黑體" panose="020B0604030504040204" pitchFamily="34" charset="-120"/>
              </a:rPr>
              <a:t>ImageNet</a:t>
            </a:r>
            <a:r>
              <a:rPr lang="zh-TW" altLang="en-US" sz="3200" b="1" dirty="0">
                <a:latin typeface="微軟正黑體" panose="020B0604030504040204" pitchFamily="34" charset="-120"/>
                <a:ea typeface="微軟正黑體" panose="020B0604030504040204" pitchFamily="34" charset="-120"/>
              </a:rPr>
              <a:t>的模型</a:t>
            </a:r>
            <a:endParaRPr lang="en-US" altLang="zh-TW" sz="3200" b="1" dirty="0">
              <a:latin typeface="微軟正黑體" panose="020B0604030504040204" pitchFamily="34" charset="-120"/>
              <a:ea typeface="微軟正黑體" panose="020B0604030504040204" pitchFamily="34" charset="-120"/>
            </a:endParaRPr>
          </a:p>
          <a:p>
            <a:pPr marL="628650" indent="-628650">
              <a:buFont typeface="Arial" panose="020B0604020202020204" pitchFamily="34" charset="0"/>
              <a:buChar char="•"/>
            </a:pPr>
            <a:r>
              <a:rPr lang="zh-TW" altLang="en-US" sz="3200" b="1" dirty="0">
                <a:latin typeface="微軟正黑體" panose="020B0604030504040204" pitchFamily="34" charset="-120"/>
                <a:ea typeface="微軟正黑體" panose="020B0604030504040204" pitchFamily="34" charset="-120"/>
              </a:rPr>
              <a:t>零樣本學習：無樣本可學時</a:t>
            </a:r>
            <a:endParaRPr lang="en-US" altLang="zh-TW" sz="3200" b="1" dirty="0">
              <a:latin typeface="微軟正黑體" panose="020B0604030504040204" pitchFamily="34" charset="-120"/>
              <a:ea typeface="微軟正黑體" panose="020B0604030504040204" pitchFamily="34" charset="-120"/>
            </a:endParaRPr>
          </a:p>
          <a:p>
            <a:pPr marL="628650" indent="-628650">
              <a:buFont typeface="Arial" panose="020B0604020202020204" pitchFamily="34" charset="0"/>
              <a:buChar char="•"/>
            </a:pPr>
            <a:r>
              <a:rPr lang="zh-TW" altLang="en-US" sz="3200" b="1" dirty="0">
                <a:latin typeface="微軟正黑體" panose="020B0604030504040204" pitchFamily="34" charset="-120"/>
                <a:ea typeface="微軟正黑體" panose="020B0604030504040204" pitchFamily="34" charset="-120"/>
              </a:rPr>
              <a:t>少樣本學習：樣本數極少時</a:t>
            </a:r>
            <a:endParaRPr lang="en-US" altLang="zh-TW" sz="3200" b="1" dirty="0">
              <a:latin typeface="微軟正黑體" panose="020B0604030504040204" pitchFamily="34" charset="-120"/>
              <a:ea typeface="微軟正黑體" panose="020B0604030504040204" pitchFamily="34" charset="-120"/>
            </a:endParaRPr>
          </a:p>
          <a:p>
            <a:pPr marL="628650" indent="-628650">
              <a:buFont typeface="Arial" panose="020B0604020202020204" pitchFamily="34" charset="0"/>
              <a:buChar char="•"/>
            </a:pPr>
            <a:r>
              <a:rPr lang="zh-TW" altLang="en-US" sz="3200" b="1" dirty="0">
                <a:latin typeface="微軟正黑體" panose="020B0604030504040204" pitchFamily="34" charset="-120"/>
                <a:ea typeface="微軟正黑體" panose="020B0604030504040204" pitchFamily="34" charset="-120"/>
              </a:rPr>
              <a:t>自然語言處理：如預訓練語言模型的微調</a:t>
            </a:r>
            <a:endParaRPr lang="en-US" altLang="zh-TW" sz="3200" b="1" dirty="0">
              <a:latin typeface="微軟正黑體" panose="020B0604030504040204" pitchFamily="34" charset="-120"/>
              <a:ea typeface="微軟正黑體" panose="020B0604030504040204" pitchFamily="34" charset="-120"/>
            </a:endParaRPr>
          </a:p>
          <a:p>
            <a:pPr marL="628650" indent="-628650">
              <a:buFont typeface="Arial" panose="020B0604020202020204" pitchFamily="34" charset="0"/>
              <a:buChar char="•"/>
            </a:pPr>
            <a:endParaRPr lang="en-US" altLang="zh-TW" sz="3200" b="1" dirty="0">
              <a:latin typeface="微軟正黑體" panose="020B0604030504040204" pitchFamily="34" charset="-120"/>
              <a:ea typeface="微軟正黑體" panose="020B0604030504040204" pitchFamily="34" charset="-120"/>
            </a:endParaRPr>
          </a:p>
          <a:p>
            <a:pPr marL="628650" indent="-628650">
              <a:buFont typeface="Arial" panose="020B0604020202020204" pitchFamily="34" charset="0"/>
              <a:buChar char="•"/>
            </a:pPr>
            <a:endParaRPr lang="en-US" altLang="zh-TW" sz="3200" b="1" dirty="0">
              <a:latin typeface="微軟正黑體" panose="020B0604030504040204" pitchFamily="34" charset="-120"/>
              <a:ea typeface="微軟正黑體" panose="020B0604030504040204" pitchFamily="34" charset="-120"/>
            </a:endParaRPr>
          </a:p>
          <a:p>
            <a:pPr marL="628650" indent="-628650">
              <a:buFont typeface="Arial" panose="020B0604020202020204" pitchFamily="34" charset="0"/>
              <a:buChar char="•"/>
            </a:pPr>
            <a:endParaRPr lang="en-US" altLang="zh-TW" sz="3200" b="1" dirty="0">
              <a:latin typeface="微軟正黑體" panose="020B0604030504040204" pitchFamily="34" charset="-120"/>
              <a:ea typeface="微軟正黑體" panose="020B0604030504040204" pitchFamily="34" charset="-120"/>
            </a:endParaRPr>
          </a:p>
        </p:txBody>
      </p:sp>
      <p:sp>
        <p:nvSpPr>
          <p:cNvPr id="4" name="文字版面配置區 2"/>
          <p:cNvSpPr txBox="1">
            <a:spLocks/>
          </p:cNvSpPr>
          <p:nvPr/>
        </p:nvSpPr>
        <p:spPr>
          <a:xfrm>
            <a:off x="990600" y="241042"/>
            <a:ext cx="7315200" cy="990600"/>
          </a:xfrm>
          <a:prstGeom prst="rect">
            <a:avLst/>
          </a:prstGeom>
        </p:spPr>
        <p:txBody>
          <a:bodyPr tIns="91440" bIns="91440" anchor="b" anchorCtr="0">
            <a:noAutofit/>
          </a:bodyPr>
          <a:lstStyle/>
          <a:p>
            <a:pPr algn="ctr"/>
            <a:r>
              <a:rPr lang="zh-TW" altLang="en-US" sz="4800" b="1" dirty="0">
                <a:solidFill>
                  <a:srgbClr val="00B0F0"/>
                </a:solidFill>
                <a:latin typeface="微軟正黑體" panose="020B0604030504040204" pitchFamily="34" charset="-120"/>
                <a:ea typeface="微軟正黑體" panose="020B0604030504040204" pitchFamily="34" charset="-120"/>
              </a:rPr>
              <a:t>常用場景</a:t>
            </a:r>
            <a:endParaRPr lang="en-US" altLang="zh-TW" sz="4800" b="1" i="0" dirty="0">
              <a:solidFill>
                <a:srgbClr val="00B0F0"/>
              </a:solidFill>
              <a:effectLst/>
              <a:latin typeface="微軟正黑體" panose="020B0604030504040204" pitchFamily="34" charset="-120"/>
              <a:ea typeface="微軟正黑體" panose="020B0604030504040204" pitchFamily="34" charset="-120"/>
            </a:endParaRPr>
          </a:p>
        </p:txBody>
      </p:sp>
      <p:sp>
        <p:nvSpPr>
          <p:cNvPr id="2" name="文字方塊 1"/>
          <p:cNvSpPr txBox="1"/>
          <p:nvPr/>
        </p:nvSpPr>
        <p:spPr>
          <a:xfrm>
            <a:off x="3780064" y="4923064"/>
            <a:ext cx="184731" cy="369332"/>
          </a:xfrm>
          <a:prstGeom prst="rect">
            <a:avLst/>
          </a:prstGeom>
          <a:noFill/>
        </p:spPr>
        <p:txBody>
          <a:bodyPr wrap="none" rtlCol="0">
            <a:spAutoFit/>
          </a:bodyPr>
          <a:lstStyle/>
          <a:p>
            <a:endParaRPr kumimoji="1" lang="zh-TW" altLang="en-US" dirty="0"/>
          </a:p>
        </p:txBody>
      </p:sp>
    </p:spTree>
    <p:extLst>
      <p:ext uri="{BB962C8B-B14F-4D97-AF65-F5344CB8AC3E}">
        <p14:creationId xmlns:p14="http://schemas.microsoft.com/office/powerpoint/2010/main" val="1163032641"/>
      </p:ext>
    </p:extLst>
  </p:cSld>
  <p:clrMapOvr>
    <a:masterClrMapping/>
  </p:clrMapOvr>
  <p:transition>
    <p:fade/>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6FCC4286-6D04-F9D2-6E8C-6C4C0F1DB722}"/>
              </a:ext>
            </a:extLst>
          </p:cNvPr>
          <p:cNvSpPr txBox="1"/>
          <p:nvPr/>
        </p:nvSpPr>
        <p:spPr>
          <a:xfrm>
            <a:off x="1143000" y="3200400"/>
            <a:ext cx="7239000" cy="707886"/>
          </a:xfrm>
          <a:prstGeom prst="rect">
            <a:avLst/>
          </a:prstGeom>
          <a:noFill/>
        </p:spPr>
        <p:txBody>
          <a:bodyPr wrap="square">
            <a:spAutoFit/>
          </a:bodyPr>
          <a:lstStyle/>
          <a:p>
            <a:pPr algn="ctr"/>
            <a:r>
              <a:rPr lang="en-US" altLang="zh-TW" sz="4000" b="1" dirty="0">
                <a:solidFill>
                  <a:srgbClr val="FFFF00"/>
                </a:solidFill>
                <a:latin typeface="微軟正黑體" panose="020B0604030504040204" pitchFamily="34" charset="-120"/>
                <a:ea typeface="微軟正黑體" panose="020B0604030504040204" pitchFamily="34" charset="-120"/>
              </a:rPr>
              <a:t>Early Stopping</a:t>
            </a:r>
            <a:endParaRPr lang="zh-TW" altLang="en-US" sz="4000" dirty="0">
              <a:solidFill>
                <a:srgbClr val="FFFF00"/>
              </a:solidFill>
            </a:endParaRPr>
          </a:p>
        </p:txBody>
      </p:sp>
    </p:spTree>
    <p:extLst>
      <p:ext uri="{BB962C8B-B14F-4D97-AF65-F5344CB8AC3E}">
        <p14:creationId xmlns:p14="http://schemas.microsoft.com/office/powerpoint/2010/main" val="853120639"/>
      </p:ext>
    </p:extLst>
  </p:cSld>
  <p:clrMapOvr>
    <a:masterClrMapping/>
  </p:clrMapOvr>
  <p:transition>
    <p:fade/>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457200" y="1524000"/>
            <a:ext cx="8229600" cy="5016758"/>
          </a:xfrm>
          <a:prstGeom prst="rect">
            <a:avLst/>
          </a:prstGeom>
          <a:noFill/>
        </p:spPr>
        <p:txBody>
          <a:bodyPr wrap="square" rtlCol="0">
            <a:spAutoFit/>
          </a:bodyPr>
          <a:lstStyle/>
          <a:p>
            <a:pPr marL="628650" indent="-628650">
              <a:buFont typeface="Arial" panose="020B0604020202020204" pitchFamily="34" charset="0"/>
              <a:buChar char="•"/>
            </a:pPr>
            <a:r>
              <a:rPr lang="en-US" altLang="zh-TW" sz="3200" b="1" dirty="0">
                <a:latin typeface="微軟正黑體" panose="020B0604030504040204" pitchFamily="34" charset="-120"/>
                <a:ea typeface="微軟正黑體" panose="020B0604030504040204" pitchFamily="34" charset="-120"/>
              </a:rPr>
              <a:t>Callbacks </a:t>
            </a:r>
            <a:r>
              <a:rPr lang="zh-TW" altLang="en-US" sz="3200" b="1" dirty="0">
                <a:latin typeface="微軟正黑體" panose="020B0604030504040204" pitchFamily="34" charset="-120"/>
                <a:ea typeface="微軟正黑體" panose="020B0604030504040204" pitchFamily="34" charset="-120"/>
              </a:rPr>
              <a:t>可用來指定在 </a:t>
            </a:r>
            <a:r>
              <a:rPr lang="en-US" altLang="zh-TW" sz="3200" b="1" dirty="0">
                <a:latin typeface="微軟正黑體" panose="020B0604030504040204" pitchFamily="34" charset="-120"/>
                <a:ea typeface="微軟正黑體" panose="020B0604030504040204" pitchFamily="34" charset="-120"/>
              </a:rPr>
              <a:t>train/predict/test </a:t>
            </a:r>
            <a:r>
              <a:rPr lang="zh-TW" altLang="en-US" sz="3200" b="1" dirty="0">
                <a:latin typeface="微軟正黑體" panose="020B0604030504040204" pitchFamily="34" charset="-120"/>
                <a:ea typeface="微軟正黑體" panose="020B0604030504040204" pitchFamily="34" charset="-120"/>
              </a:rPr>
              <a:t>的 </a:t>
            </a:r>
            <a:r>
              <a:rPr lang="en-US" altLang="zh-TW" sz="3200" b="1" dirty="0">
                <a:latin typeface="微軟正黑體" panose="020B0604030504040204" pitchFamily="34" charset="-120"/>
                <a:ea typeface="微軟正黑體" panose="020B0604030504040204" pitchFamily="34" charset="-120"/>
              </a:rPr>
              <a:t>epoch </a:t>
            </a:r>
            <a:r>
              <a:rPr lang="zh-TW" altLang="en-US" sz="3200" b="1" dirty="0">
                <a:latin typeface="微軟正黑體" panose="020B0604030504040204" pitchFamily="34" charset="-120"/>
                <a:ea typeface="微軟正黑體" panose="020B0604030504040204" pitchFamily="34" charset="-120"/>
              </a:rPr>
              <a:t>或 </a:t>
            </a:r>
            <a:r>
              <a:rPr lang="en-US" altLang="zh-TW" sz="3200" b="1" dirty="0">
                <a:latin typeface="微軟正黑體" panose="020B0604030504040204" pitchFamily="34" charset="-120"/>
                <a:ea typeface="微軟正黑體" panose="020B0604030504040204" pitchFamily="34" charset="-120"/>
              </a:rPr>
              <a:t>batch </a:t>
            </a:r>
            <a:r>
              <a:rPr lang="zh-TW" altLang="en-US" sz="3200" b="1" dirty="0">
                <a:latin typeface="微軟正黑體" panose="020B0604030504040204" pitchFamily="34" charset="-120"/>
                <a:ea typeface="微軟正黑體" panose="020B0604030504040204" pitchFamily="34" charset="-120"/>
              </a:rPr>
              <a:t>的前後進行如存檔等操作</a:t>
            </a:r>
            <a:endParaRPr lang="en-US" altLang="zh-TW" sz="3200" b="1" dirty="0">
              <a:latin typeface="微軟正黑體" panose="020B0604030504040204" pitchFamily="34" charset="-120"/>
              <a:ea typeface="微軟正黑體" panose="020B0604030504040204" pitchFamily="34" charset="-120"/>
            </a:endParaRPr>
          </a:p>
          <a:p>
            <a:pPr marL="628650" indent="-628650">
              <a:buFont typeface="Arial" panose="020B0604020202020204" pitchFamily="34" charset="0"/>
              <a:buChar char="•"/>
            </a:pPr>
            <a:r>
              <a:rPr lang="en-US" altLang="zh-TW" sz="3200" b="1" dirty="0" err="1">
                <a:latin typeface="微軟正黑體" panose="020B0604030504040204" pitchFamily="34" charset="-120"/>
                <a:ea typeface="微軟正黑體" panose="020B0604030504040204" pitchFamily="34" charset="-120"/>
              </a:rPr>
              <a:t>EarlyStopping</a:t>
            </a:r>
            <a:r>
              <a:rPr lang="en-US" altLang="zh-TW" sz="3200" b="1" dirty="0">
                <a:latin typeface="微軟正黑體" panose="020B0604030504040204" pitchFamily="34" charset="-120"/>
                <a:ea typeface="微軟正黑體" panose="020B0604030504040204" pitchFamily="34" charset="-120"/>
              </a:rPr>
              <a:t> </a:t>
            </a:r>
            <a:r>
              <a:rPr lang="zh-TW" altLang="en-US" sz="3200" b="1" dirty="0">
                <a:latin typeface="微軟正黑體" panose="020B0604030504040204" pitchFamily="34" charset="-120"/>
                <a:ea typeface="微軟正黑體" panose="020B0604030504040204" pitchFamily="34" charset="-120"/>
              </a:rPr>
              <a:t>顧名思義就是提前中止訓練，執行</a:t>
            </a:r>
            <a:r>
              <a:rPr lang="en-US" altLang="zh-TW" sz="3200" b="1" dirty="0">
                <a:latin typeface="微軟正黑體" panose="020B0604030504040204" pitchFamily="34" charset="-120"/>
                <a:ea typeface="微軟正黑體" panose="020B0604030504040204" pitchFamily="34" charset="-120"/>
              </a:rPr>
              <a:t>Callbacks</a:t>
            </a:r>
          </a:p>
          <a:p>
            <a:pPr marL="628650" indent="-628650">
              <a:buFont typeface="Arial" panose="020B0604020202020204" pitchFamily="34" charset="0"/>
              <a:buChar char="•"/>
            </a:pPr>
            <a:r>
              <a:rPr lang="zh-TW" altLang="en-US" sz="3200" b="1" dirty="0">
                <a:latin typeface="微軟正黑體" panose="020B0604030504040204" pitchFamily="34" charset="-120"/>
                <a:ea typeface="微軟正黑體" panose="020B0604030504040204" pitchFamily="34" charset="-120"/>
              </a:rPr>
              <a:t>出現 </a:t>
            </a:r>
            <a:r>
              <a:rPr lang="en-US" altLang="zh-TW" sz="3200" b="1" dirty="0">
                <a:latin typeface="微軟正黑體" panose="020B0604030504040204" pitchFamily="34" charset="-120"/>
                <a:ea typeface="微軟正黑體" panose="020B0604030504040204" pitchFamily="34" charset="-120"/>
              </a:rPr>
              <a:t>Overfitting </a:t>
            </a:r>
            <a:r>
              <a:rPr lang="zh-TW" altLang="en-US" sz="3200" b="1" dirty="0">
                <a:latin typeface="微軟正黑體" panose="020B0604030504040204" pitchFamily="34" charset="-120"/>
                <a:ea typeface="微軟正黑體" panose="020B0604030504040204" pitchFamily="34" charset="-120"/>
              </a:rPr>
              <a:t>的現象</a:t>
            </a:r>
          </a:p>
          <a:p>
            <a:pPr marL="628650" indent="-628650">
              <a:buFont typeface="Arial" panose="020B0604020202020204" pitchFamily="34" charset="0"/>
              <a:buChar char="•"/>
            </a:pPr>
            <a:r>
              <a:rPr lang="zh-TW" altLang="en-US" sz="3200" b="1" dirty="0">
                <a:latin typeface="微軟正黑體" panose="020B0604030504040204" pitchFamily="34" charset="-120"/>
                <a:ea typeface="微軟正黑體" panose="020B0604030504040204" pitchFamily="34" charset="-120"/>
              </a:rPr>
              <a:t>模型指標沒有明顯改進例如：</a:t>
            </a:r>
            <a:r>
              <a:rPr lang="en-US" altLang="zh-TW" sz="3200" b="1" dirty="0">
                <a:latin typeface="微軟正黑體" panose="020B0604030504040204" pitchFamily="34" charset="-120"/>
                <a:ea typeface="微軟正黑體" panose="020B0604030504040204" pitchFamily="34" charset="-120"/>
              </a:rPr>
              <a:t>loss </a:t>
            </a:r>
            <a:r>
              <a:rPr lang="zh-TW" altLang="en-US" sz="3200" b="1" dirty="0">
                <a:latin typeface="微軟正黑體" panose="020B0604030504040204" pitchFamily="34" charset="-120"/>
                <a:ea typeface="微軟正黑體" panose="020B0604030504040204" pitchFamily="34" charset="-120"/>
              </a:rPr>
              <a:t>不降、</a:t>
            </a:r>
            <a:r>
              <a:rPr lang="en-US" altLang="zh-TW" sz="3200" b="1" dirty="0">
                <a:latin typeface="微軟正黑體" panose="020B0604030504040204" pitchFamily="34" charset="-120"/>
                <a:ea typeface="微軟正黑體" panose="020B0604030504040204" pitchFamily="34" charset="-120"/>
              </a:rPr>
              <a:t>acc </a:t>
            </a:r>
            <a:r>
              <a:rPr lang="zh-TW" altLang="en-US" sz="3200" b="1" dirty="0">
                <a:latin typeface="微軟正黑體" panose="020B0604030504040204" pitchFamily="34" charset="-120"/>
                <a:ea typeface="微軟正黑體" panose="020B0604030504040204" pitchFamily="34" charset="-120"/>
              </a:rPr>
              <a:t>不升</a:t>
            </a:r>
          </a:p>
          <a:p>
            <a:pPr marL="628650" indent="-628650">
              <a:buFont typeface="Arial" panose="020B0604020202020204" pitchFamily="34" charset="0"/>
              <a:buChar char="•"/>
            </a:pPr>
            <a:r>
              <a:rPr lang="zh-TW" altLang="en-US" sz="3200" b="1" dirty="0">
                <a:latin typeface="微軟正黑體" panose="020B0604030504040204" pitchFamily="34" charset="-120"/>
                <a:ea typeface="微軟正黑體" panose="020B0604030504040204" pitchFamily="34" charset="-120"/>
              </a:rPr>
              <a:t>模型收斂不了或收斂過慢</a:t>
            </a:r>
            <a:endParaRPr lang="en-US" altLang="zh-TW" sz="3200" b="1" dirty="0">
              <a:latin typeface="微軟正黑體" panose="020B0604030504040204" pitchFamily="34" charset="-120"/>
              <a:ea typeface="微軟正黑體" panose="020B0604030504040204" pitchFamily="34" charset="-120"/>
            </a:endParaRPr>
          </a:p>
          <a:p>
            <a:pPr marL="628650" indent="-628650">
              <a:buFont typeface="Arial" panose="020B0604020202020204" pitchFamily="34" charset="0"/>
              <a:buChar char="•"/>
            </a:pPr>
            <a:endParaRPr lang="en-US" altLang="zh-TW" sz="3200" b="1" dirty="0">
              <a:latin typeface="微軟正黑體" panose="020B0604030504040204" pitchFamily="34" charset="-120"/>
              <a:ea typeface="微軟正黑體" panose="020B0604030504040204" pitchFamily="34" charset="-120"/>
            </a:endParaRPr>
          </a:p>
        </p:txBody>
      </p:sp>
      <p:sp>
        <p:nvSpPr>
          <p:cNvPr id="4" name="文字版面配置區 2"/>
          <p:cNvSpPr txBox="1">
            <a:spLocks/>
          </p:cNvSpPr>
          <p:nvPr/>
        </p:nvSpPr>
        <p:spPr>
          <a:xfrm>
            <a:off x="990600" y="241042"/>
            <a:ext cx="7315200" cy="990600"/>
          </a:xfrm>
          <a:prstGeom prst="rect">
            <a:avLst/>
          </a:prstGeom>
        </p:spPr>
        <p:txBody>
          <a:bodyPr tIns="91440" bIns="91440" anchor="b" anchorCtr="0">
            <a:noAutofit/>
          </a:bodyPr>
          <a:lstStyle/>
          <a:p>
            <a:pPr algn="ctr"/>
            <a:r>
              <a:rPr lang="en-US" altLang="zh-TW" sz="4800" b="1" dirty="0">
                <a:solidFill>
                  <a:srgbClr val="00B0F0"/>
                </a:solidFill>
                <a:latin typeface="微軟正黑體" panose="020B0604030504040204" pitchFamily="34" charset="-120"/>
                <a:ea typeface="微軟正黑體" panose="020B0604030504040204" pitchFamily="34" charset="-120"/>
              </a:rPr>
              <a:t>Early Stopping</a:t>
            </a:r>
            <a:endParaRPr lang="en-US" altLang="zh-TW" sz="4800" b="1" i="0" dirty="0">
              <a:solidFill>
                <a:srgbClr val="00B0F0"/>
              </a:solidFill>
              <a:effectLst/>
              <a:latin typeface="微軟正黑體" panose="020B0604030504040204" pitchFamily="34" charset="-120"/>
              <a:ea typeface="微軟正黑體" panose="020B0604030504040204" pitchFamily="34" charset="-120"/>
            </a:endParaRPr>
          </a:p>
        </p:txBody>
      </p:sp>
      <p:sp>
        <p:nvSpPr>
          <p:cNvPr id="2" name="文字方塊 1"/>
          <p:cNvSpPr txBox="1"/>
          <p:nvPr/>
        </p:nvSpPr>
        <p:spPr>
          <a:xfrm>
            <a:off x="3780064" y="4923064"/>
            <a:ext cx="184731" cy="369332"/>
          </a:xfrm>
          <a:prstGeom prst="rect">
            <a:avLst/>
          </a:prstGeom>
          <a:noFill/>
        </p:spPr>
        <p:txBody>
          <a:bodyPr wrap="none" rtlCol="0">
            <a:spAutoFit/>
          </a:bodyPr>
          <a:lstStyle/>
          <a:p>
            <a:endParaRPr kumimoji="1" lang="zh-TW" altLang="en-US" dirty="0"/>
          </a:p>
        </p:txBody>
      </p:sp>
    </p:spTree>
    <p:extLst>
      <p:ext uri="{BB962C8B-B14F-4D97-AF65-F5344CB8AC3E}">
        <p14:creationId xmlns:p14="http://schemas.microsoft.com/office/powerpoint/2010/main" val="3465344039"/>
      </p:ext>
    </p:extLst>
  </p:cSld>
  <p:clrMapOvr>
    <a:masterClrMapping/>
  </p:clrMapOvr>
  <p:transition>
    <p:fade/>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990600" y="241042"/>
            <a:ext cx="7315200" cy="990600"/>
          </a:xfrm>
          <a:prstGeom prst="rect">
            <a:avLst/>
          </a:prstGeom>
        </p:spPr>
        <p:txBody>
          <a:bodyPr tIns="91440" bIns="91440" anchor="b" anchorCtr="0">
            <a:noAutofit/>
          </a:bodyPr>
          <a:lstStyle/>
          <a:p>
            <a:pPr algn="ctr"/>
            <a:r>
              <a:rPr lang="en-US" altLang="zh-TW" sz="4800" b="1" dirty="0">
                <a:solidFill>
                  <a:srgbClr val="00B0F0"/>
                </a:solidFill>
                <a:latin typeface="微軟正黑體" panose="020B0604030504040204" pitchFamily="34" charset="-120"/>
                <a:ea typeface="微軟正黑體" panose="020B0604030504040204" pitchFamily="34" charset="-120"/>
              </a:rPr>
              <a:t>Early Stopping</a:t>
            </a:r>
            <a:endParaRPr lang="en-US" altLang="zh-TW" sz="4800" b="1" i="0" dirty="0">
              <a:solidFill>
                <a:srgbClr val="00B0F0"/>
              </a:solidFill>
              <a:effectLst/>
              <a:latin typeface="微軟正黑體" panose="020B0604030504040204" pitchFamily="34" charset="-120"/>
              <a:ea typeface="微軟正黑體" panose="020B0604030504040204" pitchFamily="34" charset="-120"/>
            </a:endParaRPr>
          </a:p>
        </p:txBody>
      </p:sp>
      <p:sp>
        <p:nvSpPr>
          <p:cNvPr id="2" name="文字方塊 1"/>
          <p:cNvSpPr txBox="1"/>
          <p:nvPr/>
        </p:nvSpPr>
        <p:spPr>
          <a:xfrm>
            <a:off x="3780064" y="4923064"/>
            <a:ext cx="184731" cy="369332"/>
          </a:xfrm>
          <a:prstGeom prst="rect">
            <a:avLst/>
          </a:prstGeom>
          <a:noFill/>
        </p:spPr>
        <p:txBody>
          <a:bodyPr wrap="none" rtlCol="0">
            <a:spAutoFit/>
          </a:bodyPr>
          <a:lstStyle/>
          <a:p>
            <a:endParaRPr kumimoji="1" lang="zh-TW" altLang="en-US" dirty="0"/>
          </a:p>
        </p:txBody>
      </p:sp>
      <p:pic>
        <p:nvPicPr>
          <p:cNvPr id="8194" name="Picture 2" descr="Early Stopping">
            <a:extLst>
              <a:ext uri="{FF2B5EF4-FFF2-40B4-BE49-F238E27FC236}">
                <a16:creationId xmlns:a16="http://schemas.microsoft.com/office/drawing/2014/main" id="{850789B1-FEF9-F4A8-7F06-38458438F8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1828800"/>
            <a:ext cx="7620000" cy="4286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9611993"/>
      </p:ext>
    </p:extLst>
  </p:cSld>
  <p:clrMapOvr>
    <a:masterClrMapping/>
  </p:clrMapOvr>
  <p:transition>
    <p:fade/>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457200" y="1524000"/>
            <a:ext cx="8229600" cy="1938992"/>
          </a:xfrm>
          <a:prstGeom prst="rect">
            <a:avLst/>
          </a:prstGeom>
          <a:noFill/>
        </p:spPr>
        <p:txBody>
          <a:bodyPr wrap="square" rtlCol="0">
            <a:spAutoFit/>
          </a:bodyPr>
          <a:lstStyle/>
          <a:p>
            <a:pPr marL="628650" indent="-628650">
              <a:buFont typeface="Arial" panose="020B0604020202020204" pitchFamily="34" charset="0"/>
              <a:buChar char="•"/>
            </a:pPr>
            <a:r>
              <a:rPr lang="en-US" altLang="zh-TW" sz="2000" b="1" dirty="0">
                <a:latin typeface="微軟正黑體" panose="020B0604030504040204" pitchFamily="34" charset="-120"/>
                <a:ea typeface="微軟正黑體" panose="020B0604030504040204" pitchFamily="34" charset="-120"/>
                <a:hlinkClick r:id="rId3"/>
              </a:rPr>
              <a:t>https://medium.com/ai-blog-tw/deep-learning-%E4%BD%BF%E7%94%A8pre-training%E7%9A%84%E6%96%B9%E6%B3%95%E8%88%87%E6%99%82%E6%A9%9F-b0ef14e777e9</a:t>
            </a:r>
            <a:endParaRPr lang="en-US" altLang="zh-TW" sz="2000" b="1" dirty="0">
              <a:latin typeface="微軟正黑體" panose="020B0604030504040204" pitchFamily="34" charset="-120"/>
              <a:ea typeface="微軟正黑體" panose="020B0604030504040204" pitchFamily="34" charset="-120"/>
            </a:endParaRPr>
          </a:p>
          <a:p>
            <a:pPr marL="628650" indent="-628650">
              <a:buFont typeface="Arial" panose="020B0604020202020204" pitchFamily="34" charset="0"/>
              <a:buChar char="•"/>
            </a:pPr>
            <a:endParaRPr lang="en-US" altLang="zh-TW" sz="2000" b="1" dirty="0">
              <a:latin typeface="微軟正黑體" panose="020B0604030504040204" pitchFamily="34" charset="-120"/>
              <a:ea typeface="微軟正黑體" panose="020B0604030504040204" pitchFamily="34" charset="-120"/>
            </a:endParaRPr>
          </a:p>
          <a:p>
            <a:pPr marL="628650" indent="-628650">
              <a:buFont typeface="Arial" panose="020B0604020202020204" pitchFamily="34" charset="0"/>
              <a:buChar char="•"/>
            </a:pPr>
            <a:r>
              <a:rPr lang="en-US" altLang="zh-TW" sz="2000" b="1" dirty="0">
                <a:latin typeface="微軟正黑體" panose="020B0604030504040204" pitchFamily="34" charset="-120"/>
                <a:ea typeface="微軟正黑體" panose="020B0604030504040204" pitchFamily="34" charset="-120"/>
                <a:hlinkClick r:id="rId4"/>
              </a:rPr>
              <a:t>https://cynthiachuang.github.io/EarlyStopping-Callback/</a:t>
            </a:r>
            <a:endParaRPr lang="en-US" altLang="zh-TW" sz="2000" b="1" dirty="0">
              <a:latin typeface="微軟正黑體" panose="020B0604030504040204" pitchFamily="34" charset="-120"/>
              <a:ea typeface="微軟正黑體" panose="020B0604030504040204" pitchFamily="34" charset="-120"/>
            </a:endParaRPr>
          </a:p>
        </p:txBody>
      </p:sp>
      <p:sp>
        <p:nvSpPr>
          <p:cNvPr id="4" name="文字版面配置區 2"/>
          <p:cNvSpPr txBox="1">
            <a:spLocks/>
          </p:cNvSpPr>
          <p:nvPr/>
        </p:nvSpPr>
        <p:spPr>
          <a:xfrm>
            <a:off x="990600" y="241042"/>
            <a:ext cx="7315200" cy="990600"/>
          </a:xfrm>
          <a:prstGeom prst="rect">
            <a:avLst/>
          </a:prstGeom>
        </p:spPr>
        <p:txBody>
          <a:bodyPr tIns="91440" bIns="91440" anchor="b" anchorCtr="0">
            <a:noAutofit/>
          </a:bodyPr>
          <a:lstStyle/>
          <a:p>
            <a:pPr algn="ctr"/>
            <a:r>
              <a:rPr lang="zh-TW" altLang="en-US" sz="4800" b="1" dirty="0">
                <a:solidFill>
                  <a:srgbClr val="00B0F0"/>
                </a:solidFill>
                <a:latin typeface="微軟正黑體" panose="020B0604030504040204" pitchFamily="34" charset="-120"/>
                <a:ea typeface="微軟正黑體" panose="020B0604030504040204" pitchFamily="34" charset="-120"/>
              </a:rPr>
              <a:t>參考資料</a:t>
            </a:r>
            <a:endParaRPr lang="en-US" altLang="zh-TW" sz="4800" b="1" i="0" dirty="0">
              <a:solidFill>
                <a:srgbClr val="00B0F0"/>
              </a:solidFill>
              <a:effectLst/>
              <a:latin typeface="微軟正黑體" panose="020B0604030504040204" pitchFamily="34" charset="-120"/>
              <a:ea typeface="微軟正黑體" panose="020B0604030504040204" pitchFamily="34" charset="-120"/>
            </a:endParaRPr>
          </a:p>
        </p:txBody>
      </p:sp>
      <p:sp>
        <p:nvSpPr>
          <p:cNvPr id="2" name="文字方塊 1"/>
          <p:cNvSpPr txBox="1"/>
          <p:nvPr/>
        </p:nvSpPr>
        <p:spPr>
          <a:xfrm>
            <a:off x="3780064" y="4923064"/>
            <a:ext cx="184731" cy="369332"/>
          </a:xfrm>
          <a:prstGeom prst="rect">
            <a:avLst/>
          </a:prstGeom>
          <a:noFill/>
        </p:spPr>
        <p:txBody>
          <a:bodyPr wrap="none" rtlCol="0">
            <a:spAutoFit/>
          </a:bodyPr>
          <a:lstStyle/>
          <a:p>
            <a:endParaRPr kumimoji="1" lang="zh-TW" altLang="en-US" dirty="0"/>
          </a:p>
        </p:txBody>
      </p:sp>
    </p:spTree>
    <p:extLst>
      <p:ext uri="{BB962C8B-B14F-4D97-AF65-F5344CB8AC3E}">
        <p14:creationId xmlns:p14="http://schemas.microsoft.com/office/powerpoint/2010/main" val="2585062030"/>
      </p:ext>
    </p:extLst>
  </p:cSld>
  <p:clrMapOvr>
    <a:masterClrMapping/>
  </p:clrMapOvr>
  <p:transition>
    <p:fade/>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609600" y="1447800"/>
            <a:ext cx="8229600" cy="4031873"/>
          </a:xfrm>
          <a:prstGeom prst="rect">
            <a:avLst/>
          </a:prstGeom>
          <a:noFill/>
        </p:spPr>
        <p:txBody>
          <a:bodyPr wrap="square" rtlCol="0">
            <a:spAutoFit/>
          </a:bodyPr>
          <a:lstStyle/>
          <a:p>
            <a:pPr marL="742950" indent="-742950">
              <a:buFont typeface="+mj-lt"/>
              <a:buAutoNum type="arabicPeriod"/>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使用這些技術的目的</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742950" indent="-742950">
              <a:buFont typeface="+mj-lt"/>
              <a:buAutoNum type="arabicPeriod"/>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針對資料</a:t>
            </a:r>
          </a:p>
          <a:p>
            <a:pPr marL="742950" indent="-742950">
              <a:buFont typeface="+mj-lt"/>
              <a:buAutoNum type="arabicPeriod"/>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針對層</a:t>
            </a:r>
          </a:p>
          <a:p>
            <a:pPr marL="742950" indent="-742950">
              <a:buFont typeface="+mj-lt"/>
              <a:buAutoNum type="arabicPeriod"/>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針對神經元</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742950" indent="-742950">
              <a:buFont typeface="+mj-lt"/>
              <a:buAutoNum type="arabicPeriod"/>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針對整個神經網路</a:t>
            </a:r>
          </a:p>
          <a:p>
            <a:pPr marL="742950" indent="-742950">
              <a:buFont typeface="+mj-lt"/>
              <a:buAutoNum type="arabicPeriod"/>
            </a:pPr>
            <a:r>
              <a:rPr kumimoji="1" lang="zh-TW" altLang="en-US" sz="32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針對最佳化器</a:t>
            </a:r>
            <a:endParaRPr kumimoji="1" lang="en-US" altLang="zh-TW" sz="32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742950" indent="-742950">
              <a:buFont typeface="+mj-lt"/>
              <a:buAutoNum type="arabicPeriod"/>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針對損失函數</a:t>
            </a:r>
          </a:p>
          <a:p>
            <a:pPr marL="742950" indent="-742950">
              <a:buFont typeface="+mj-lt"/>
              <a:buAutoNum type="arabicPeriod"/>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針對超參數</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990600" y="228600"/>
            <a:ext cx="7315200" cy="990600"/>
          </a:xfrm>
          <a:prstGeom prst="rect">
            <a:avLst/>
          </a:prstGeom>
        </p:spPr>
        <p:txBody>
          <a:bodyPr tIns="91440" bIns="91440" anchor="b" anchorCtr="0">
            <a:noAutofit/>
          </a:bodyPr>
          <a:lstStyle/>
          <a:p>
            <a:pPr algn="ctr">
              <a:spcBef>
                <a:spcPct val="20000"/>
              </a:spcBef>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本課程目錄</a:t>
            </a:r>
          </a:p>
        </p:txBody>
      </p:sp>
    </p:spTree>
    <p:extLst>
      <p:ext uri="{BB962C8B-B14F-4D97-AF65-F5344CB8AC3E}">
        <p14:creationId xmlns:p14="http://schemas.microsoft.com/office/powerpoint/2010/main" val="265321092"/>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990600" y="1828800"/>
            <a:ext cx="7620000" cy="2554545"/>
          </a:xfrm>
          <a:prstGeom prst="rect">
            <a:avLst/>
          </a:prstGeom>
          <a:noFill/>
        </p:spPr>
        <p:txBody>
          <a:bodyPr wrap="square" rtlCol="0">
            <a:spAutoFit/>
          </a:bodyPr>
          <a:lstStyle/>
          <a:p>
            <a:pPr marL="742950" indent="-742950">
              <a:buFont typeface="+mj-lt"/>
              <a:buAutoNum type="arabicPeriod"/>
            </a:pPr>
            <a:r>
              <a:rPr lang="en-US" altLang="zh-TW" sz="3200" b="1" dirty="0">
                <a:latin typeface="微軟正黑體" pitchFamily="34" charset="-120"/>
                <a:ea typeface="微軟正黑體" pitchFamily="34" charset="-120"/>
              </a:rPr>
              <a:t>Precision(TP/TP+FP)</a:t>
            </a:r>
          </a:p>
          <a:p>
            <a:pPr marL="742950" indent="-742950">
              <a:buFont typeface="+mj-lt"/>
              <a:buAutoNum type="arabicPeriod"/>
            </a:pPr>
            <a:r>
              <a:rPr lang="en-US" altLang="zh-TW" sz="3200" b="1" dirty="0">
                <a:latin typeface="微軟正黑體" pitchFamily="34" charset="-120"/>
                <a:ea typeface="微軟正黑體" pitchFamily="34" charset="-120"/>
              </a:rPr>
              <a:t>Recall(TP/TP+FN)</a:t>
            </a:r>
          </a:p>
          <a:p>
            <a:pPr marL="742950" indent="-742950">
              <a:buFont typeface="+mj-lt"/>
              <a:buAutoNum type="arabicPeriod"/>
            </a:pPr>
            <a:r>
              <a:rPr lang="en-US" altLang="zh-TW" sz="3200" b="1" dirty="0">
                <a:latin typeface="微軟正黑體" pitchFamily="34" charset="-120"/>
                <a:ea typeface="微軟正黑體" pitchFamily="34" charset="-120"/>
              </a:rPr>
              <a:t>iPhone</a:t>
            </a:r>
            <a:r>
              <a:rPr lang="zh-TW" altLang="en-US" sz="3200" b="1" dirty="0">
                <a:latin typeface="微軟正黑體" panose="020B0604030504040204" pitchFamily="34" charset="-120"/>
                <a:ea typeface="微軟正黑體" panose="020B0604030504040204" pitchFamily="34" charset="-120"/>
              </a:rPr>
              <a:t>解鎖</a:t>
            </a:r>
            <a:endParaRPr lang="en-US" altLang="zh-TW" sz="3200" b="1" dirty="0">
              <a:latin typeface="微軟正黑體" panose="020B0604030504040204" pitchFamily="34" charset="-120"/>
              <a:ea typeface="微軟正黑體" panose="020B0604030504040204" pitchFamily="34" charset="-120"/>
            </a:endParaRPr>
          </a:p>
          <a:p>
            <a:pPr marL="742950" indent="-742950">
              <a:buFont typeface="+mj-lt"/>
              <a:buAutoNum type="arabicPeriod"/>
            </a:pPr>
            <a:r>
              <a:rPr lang="zh-TW" altLang="en-US" sz="3200" b="1" dirty="0">
                <a:latin typeface="微軟正黑體" panose="020B0604030504040204" pitchFamily="34" charset="-120"/>
                <a:ea typeface="微軟正黑體" panose="020B0604030504040204" pitchFamily="34" charset="-120"/>
              </a:rPr>
              <a:t>我開</a:t>
            </a:r>
            <a:r>
              <a:rPr lang="en-US" altLang="zh-TW" sz="3200" b="1" dirty="0">
                <a:latin typeface="微軟正黑體" panose="020B0604030504040204" pitchFamily="34" charset="-120"/>
                <a:ea typeface="微軟正黑體" panose="020B0604030504040204" pitchFamily="34" charset="-120"/>
              </a:rPr>
              <a:t>/(</a:t>
            </a:r>
            <a:r>
              <a:rPr lang="zh-TW" altLang="en-US" sz="3200" b="1" dirty="0">
                <a:latin typeface="微軟正黑體" panose="020B0604030504040204" pitchFamily="34" charset="-120"/>
                <a:ea typeface="微軟正黑體" panose="020B0604030504040204" pitchFamily="34" charset="-120"/>
              </a:rPr>
              <a:t>我開</a:t>
            </a:r>
            <a:r>
              <a:rPr lang="en-US" altLang="zh-TW" sz="3200" b="1" dirty="0">
                <a:latin typeface="微軟正黑體" panose="020B0604030504040204" pitchFamily="34" charset="-120"/>
                <a:ea typeface="微軟正黑體" panose="020B0604030504040204" pitchFamily="34" charset="-120"/>
              </a:rPr>
              <a:t>+</a:t>
            </a:r>
            <a:r>
              <a:rPr lang="zh-TW" altLang="en-US" sz="3200" b="1" dirty="0">
                <a:latin typeface="微軟正黑體" panose="020B0604030504040204" pitchFamily="34" charset="-120"/>
                <a:ea typeface="微軟正黑體" panose="020B0604030504040204" pitchFamily="34" charset="-120"/>
              </a:rPr>
              <a:t>他開</a:t>
            </a:r>
            <a:r>
              <a:rPr lang="en-US" altLang="zh-TW" sz="3200" b="1" dirty="0">
                <a:latin typeface="微軟正黑體" panose="020B0604030504040204" pitchFamily="34" charset="-120"/>
                <a:ea typeface="微軟正黑體" panose="020B0604030504040204" pitchFamily="34" charset="-120"/>
              </a:rPr>
              <a:t>) </a:t>
            </a:r>
            <a:r>
              <a:rPr lang="en-US" altLang="zh-TW" sz="3200" b="1" dirty="0">
                <a:latin typeface="微軟正黑體" panose="020B0604030504040204" pitchFamily="34" charset="-120"/>
                <a:ea typeface="微軟正黑體" panose="020B0604030504040204" pitchFamily="34" charset="-120"/>
                <a:sym typeface="Wingdings" panose="05000000000000000000" pitchFamily="2" charset="2"/>
              </a:rPr>
              <a:t></a:t>
            </a:r>
            <a:r>
              <a:rPr lang="zh-TW" altLang="en-US" sz="3200" b="1" dirty="0">
                <a:latin typeface="微軟正黑體" panose="020B0604030504040204" pitchFamily="34" charset="-120"/>
                <a:ea typeface="微軟正黑體" panose="020B0604030504040204" pitchFamily="34" charset="-120"/>
                <a:sym typeface="Wingdings" panose="05000000000000000000" pitchFamily="2" charset="2"/>
              </a:rPr>
              <a:t>重要</a:t>
            </a:r>
            <a:endParaRPr lang="en-US" altLang="zh-TW" sz="3200" b="1" dirty="0">
              <a:latin typeface="微軟正黑體" panose="020B0604030504040204" pitchFamily="34" charset="-120"/>
              <a:ea typeface="微軟正黑體" panose="020B0604030504040204" pitchFamily="34" charset="-120"/>
              <a:sym typeface="Wingdings" panose="05000000000000000000" pitchFamily="2" charset="2"/>
            </a:endParaRPr>
          </a:p>
          <a:p>
            <a:pPr marL="742950" indent="-742950">
              <a:buFont typeface="+mj-lt"/>
              <a:buAutoNum type="arabicPeriod"/>
            </a:pPr>
            <a:r>
              <a:rPr lang="zh-TW" altLang="en-US" sz="3200" b="1" dirty="0">
                <a:latin typeface="微軟正黑體" panose="020B0604030504040204" pitchFamily="34" charset="-120"/>
                <a:ea typeface="微軟正黑體" panose="020B0604030504040204" pitchFamily="34" charset="-120"/>
              </a:rPr>
              <a:t>我開</a:t>
            </a:r>
            <a:r>
              <a:rPr lang="en-US" altLang="zh-TW" sz="3200" b="1" dirty="0">
                <a:latin typeface="微軟正黑體" panose="020B0604030504040204" pitchFamily="34" charset="-120"/>
                <a:ea typeface="微軟正黑體" panose="020B0604030504040204" pitchFamily="34" charset="-120"/>
              </a:rPr>
              <a:t>/(</a:t>
            </a:r>
            <a:r>
              <a:rPr lang="zh-TW" altLang="en-US" sz="3200" b="1" dirty="0">
                <a:latin typeface="微軟正黑體" panose="020B0604030504040204" pitchFamily="34" charset="-120"/>
                <a:ea typeface="微軟正黑體" panose="020B0604030504040204" pitchFamily="34" charset="-120"/>
              </a:rPr>
              <a:t>我開</a:t>
            </a:r>
            <a:r>
              <a:rPr lang="en-US" altLang="zh-TW" sz="3200" b="1" dirty="0">
                <a:latin typeface="微軟正黑體" panose="020B0604030504040204" pitchFamily="34" charset="-120"/>
                <a:ea typeface="微軟正黑體" panose="020B0604030504040204" pitchFamily="34" charset="-120"/>
              </a:rPr>
              <a:t>+</a:t>
            </a:r>
            <a:r>
              <a:rPr lang="zh-TW" altLang="en-US" sz="3200" b="1" dirty="0">
                <a:latin typeface="微軟正黑體" panose="020B0604030504040204" pitchFamily="34" charset="-120"/>
                <a:ea typeface="微軟正黑體" panose="020B0604030504040204" pitchFamily="34" charset="-120"/>
              </a:rPr>
              <a:t>我不開</a:t>
            </a:r>
            <a:r>
              <a:rPr lang="en-US" altLang="zh-TW" sz="3200" b="1" dirty="0">
                <a:latin typeface="微軟正黑體" panose="020B0604030504040204" pitchFamily="34" charset="-120"/>
                <a:ea typeface="微軟正黑體" panose="020B0604030504040204" pitchFamily="34" charset="-120"/>
              </a:rPr>
              <a:t>)</a:t>
            </a:r>
            <a:r>
              <a:rPr lang="en-US" altLang="zh-TW" sz="3200" b="1" dirty="0">
                <a:latin typeface="微軟正黑體" panose="020B0604030504040204" pitchFamily="34" charset="-120"/>
                <a:ea typeface="微軟正黑體" panose="020B0604030504040204" pitchFamily="34" charset="-120"/>
                <a:sym typeface="Wingdings" panose="05000000000000000000" pitchFamily="2" charset="2"/>
              </a:rPr>
              <a:t></a:t>
            </a:r>
            <a:r>
              <a:rPr lang="zh-TW" altLang="en-US" sz="3200" b="1" dirty="0">
                <a:latin typeface="微軟正黑體" panose="020B0604030504040204" pitchFamily="34" charset="-120"/>
                <a:ea typeface="微軟正黑體" panose="020B0604030504040204" pitchFamily="34" charset="-120"/>
                <a:sym typeface="Wingdings" panose="05000000000000000000" pitchFamily="2" charset="2"/>
              </a:rPr>
              <a:t>不重要</a:t>
            </a:r>
            <a:endParaRPr lang="zh-TW" altLang="en-US" sz="3200" b="1" dirty="0">
              <a:latin typeface="微軟正黑體" panose="020B0604030504040204" pitchFamily="34" charset="-120"/>
              <a:ea typeface="微軟正黑體" panose="020B0604030504040204" pitchFamily="34" charset="-120"/>
            </a:endParaRPr>
          </a:p>
        </p:txBody>
      </p:sp>
      <p:sp>
        <p:nvSpPr>
          <p:cNvPr id="4" name="文字版面配置區 2"/>
          <p:cNvSpPr txBox="1">
            <a:spLocks/>
          </p:cNvSpPr>
          <p:nvPr/>
        </p:nvSpPr>
        <p:spPr>
          <a:xfrm>
            <a:off x="914400" y="609600"/>
            <a:ext cx="7315200" cy="990600"/>
          </a:xfrm>
          <a:prstGeom prst="rect">
            <a:avLst/>
          </a:prstGeom>
        </p:spPr>
        <p:txBody>
          <a:bodyPr tIns="91440" bIns="91440" anchor="b" anchorCtr="0">
            <a:noAutofit/>
          </a:bodyPr>
          <a:lstStyle/>
          <a:p>
            <a:pPr algn="ctr">
              <a:spcBef>
                <a:spcPct val="20000"/>
              </a:spcBef>
              <a:defRPr/>
            </a:pPr>
            <a:r>
              <a:rPr kumimoji="0" lang="en-US" altLang="zh-TW"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Precision</a:t>
            </a: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a:t>
            </a:r>
            <a:r>
              <a:rPr kumimoji="0" lang="en-US" altLang="zh-TW"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Recall</a:t>
            </a:r>
            <a:endPar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endParaRPr>
          </a:p>
        </p:txBody>
      </p:sp>
    </p:spTree>
    <p:extLst>
      <p:ext uri="{BB962C8B-B14F-4D97-AF65-F5344CB8AC3E}">
        <p14:creationId xmlns:p14="http://schemas.microsoft.com/office/powerpoint/2010/main" val="1758424164"/>
      </p:ext>
    </p:extLst>
  </p:cSld>
  <p:clrMapOvr>
    <a:masterClrMapping/>
  </p:clrMapOvr>
  <p:transition>
    <p:fade/>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457200" y="1524000"/>
            <a:ext cx="8229600" cy="4031873"/>
          </a:xfrm>
          <a:prstGeom prst="rect">
            <a:avLst/>
          </a:prstGeom>
          <a:noFill/>
        </p:spPr>
        <p:txBody>
          <a:bodyPr wrap="square" rtlCol="0">
            <a:spAutoFit/>
          </a:bodyPr>
          <a:lstStyle/>
          <a:p>
            <a:pPr marL="628650" indent="-628650">
              <a:buFont typeface="Arial" panose="020B0604020202020204" pitchFamily="34" charset="0"/>
              <a:buChar char="•"/>
            </a:pPr>
            <a:r>
              <a:rPr lang="zh-TW" altLang="en-US" sz="3200" b="1" dirty="0">
                <a:latin typeface="微軟正黑體" panose="020B0604030504040204" pitchFamily="34" charset="-120"/>
                <a:ea typeface="微軟正黑體" panose="020B0604030504040204" pitchFamily="34" charset="-120"/>
              </a:rPr>
              <a:t>遊戲：如棋類</a:t>
            </a:r>
            <a:r>
              <a:rPr lang="en-US" altLang="zh-TW" sz="3200" b="1" dirty="0">
                <a:latin typeface="微軟正黑體" panose="020B0604030504040204" pitchFamily="34" charset="-120"/>
                <a:ea typeface="微軟正黑體" panose="020B0604030504040204" pitchFamily="34" charset="-120"/>
              </a:rPr>
              <a:t>(</a:t>
            </a:r>
            <a:r>
              <a:rPr lang="en-US" altLang="zh-TW" sz="3200" b="1" dirty="0" err="1">
                <a:latin typeface="微軟正黑體" panose="020B0604030504040204" pitchFamily="34" charset="-120"/>
                <a:ea typeface="微軟正黑體" panose="020B0604030504040204" pitchFamily="34" charset="-120"/>
              </a:rPr>
              <a:t>AlphaGo</a:t>
            </a:r>
            <a:r>
              <a:rPr lang="en-US" altLang="zh-TW" sz="3200" b="1" dirty="0">
                <a:latin typeface="微軟正黑體" panose="020B0604030504040204" pitchFamily="34" charset="-120"/>
                <a:ea typeface="微軟正黑體" panose="020B0604030504040204" pitchFamily="34" charset="-120"/>
              </a:rPr>
              <a:t>)</a:t>
            </a:r>
          </a:p>
          <a:p>
            <a:pPr marL="628650" indent="-628650">
              <a:buFont typeface="Arial" panose="020B0604020202020204" pitchFamily="34" charset="0"/>
              <a:buChar char="•"/>
            </a:pPr>
            <a:r>
              <a:rPr lang="zh-TW" altLang="en-US" sz="3200" b="1" dirty="0">
                <a:latin typeface="微軟正黑體" panose="020B0604030504040204" pitchFamily="34" charset="-120"/>
                <a:ea typeface="微軟正黑體" panose="020B0604030504040204" pitchFamily="34" charset="-120"/>
              </a:rPr>
              <a:t>影像辨識：使用</a:t>
            </a:r>
            <a:r>
              <a:rPr lang="en-US" altLang="zh-TW" sz="3200" b="1" dirty="0" err="1">
                <a:latin typeface="微軟正黑體" panose="020B0604030504040204" pitchFamily="34" charset="-120"/>
                <a:ea typeface="微軟正黑體" panose="020B0604030504040204" pitchFamily="34" charset="-120"/>
              </a:rPr>
              <a:t>ImageNet</a:t>
            </a:r>
            <a:r>
              <a:rPr lang="zh-TW" altLang="en-US" sz="3200" b="1" dirty="0">
                <a:latin typeface="微軟正黑體" panose="020B0604030504040204" pitchFamily="34" charset="-120"/>
                <a:ea typeface="微軟正黑體" panose="020B0604030504040204" pitchFamily="34" charset="-120"/>
              </a:rPr>
              <a:t>的模型</a:t>
            </a:r>
            <a:endParaRPr lang="en-US" altLang="zh-TW" sz="3200" b="1" dirty="0">
              <a:latin typeface="微軟正黑體" panose="020B0604030504040204" pitchFamily="34" charset="-120"/>
              <a:ea typeface="微軟正黑體" panose="020B0604030504040204" pitchFamily="34" charset="-120"/>
            </a:endParaRPr>
          </a:p>
          <a:p>
            <a:pPr marL="628650" indent="-628650">
              <a:buFont typeface="Arial" panose="020B0604020202020204" pitchFamily="34" charset="0"/>
              <a:buChar char="•"/>
            </a:pPr>
            <a:r>
              <a:rPr lang="zh-TW" altLang="en-US" sz="3200" b="1" dirty="0">
                <a:latin typeface="微軟正黑體" panose="020B0604030504040204" pitchFamily="34" charset="-120"/>
                <a:ea typeface="微軟正黑體" panose="020B0604030504040204" pitchFamily="34" charset="-120"/>
              </a:rPr>
              <a:t>零樣本學習：無樣本可學時</a:t>
            </a:r>
            <a:endParaRPr lang="en-US" altLang="zh-TW" sz="3200" b="1" dirty="0">
              <a:latin typeface="微軟正黑體" panose="020B0604030504040204" pitchFamily="34" charset="-120"/>
              <a:ea typeface="微軟正黑體" panose="020B0604030504040204" pitchFamily="34" charset="-120"/>
            </a:endParaRPr>
          </a:p>
          <a:p>
            <a:pPr marL="628650" indent="-628650">
              <a:buFont typeface="Arial" panose="020B0604020202020204" pitchFamily="34" charset="0"/>
              <a:buChar char="•"/>
            </a:pPr>
            <a:r>
              <a:rPr lang="zh-TW" altLang="en-US" sz="3200" b="1" dirty="0">
                <a:latin typeface="微軟正黑體" panose="020B0604030504040204" pitchFamily="34" charset="-120"/>
                <a:ea typeface="微軟正黑體" panose="020B0604030504040204" pitchFamily="34" charset="-120"/>
              </a:rPr>
              <a:t>少樣本學習：樣本數極少時</a:t>
            </a:r>
            <a:endParaRPr lang="en-US" altLang="zh-TW" sz="3200" b="1" dirty="0">
              <a:latin typeface="微軟正黑體" panose="020B0604030504040204" pitchFamily="34" charset="-120"/>
              <a:ea typeface="微軟正黑體" panose="020B0604030504040204" pitchFamily="34" charset="-120"/>
            </a:endParaRPr>
          </a:p>
          <a:p>
            <a:pPr marL="628650" indent="-628650">
              <a:buFont typeface="Arial" panose="020B0604020202020204" pitchFamily="34" charset="0"/>
              <a:buChar char="•"/>
            </a:pPr>
            <a:r>
              <a:rPr lang="zh-TW" altLang="en-US" sz="3200" b="1" dirty="0">
                <a:latin typeface="微軟正黑體" panose="020B0604030504040204" pitchFamily="34" charset="-120"/>
                <a:ea typeface="微軟正黑體" panose="020B0604030504040204" pitchFamily="34" charset="-120"/>
              </a:rPr>
              <a:t>自然語言處理：如預訓練語言模型的微調</a:t>
            </a:r>
            <a:endParaRPr lang="en-US" altLang="zh-TW" sz="3200" b="1" dirty="0">
              <a:latin typeface="微軟正黑體" panose="020B0604030504040204" pitchFamily="34" charset="-120"/>
              <a:ea typeface="微軟正黑體" panose="020B0604030504040204" pitchFamily="34" charset="-120"/>
            </a:endParaRPr>
          </a:p>
          <a:p>
            <a:pPr marL="628650" indent="-628650">
              <a:buFont typeface="Arial" panose="020B0604020202020204" pitchFamily="34" charset="0"/>
              <a:buChar char="•"/>
            </a:pPr>
            <a:endParaRPr lang="en-US" altLang="zh-TW" sz="3200" b="1" dirty="0">
              <a:latin typeface="微軟正黑體" panose="020B0604030504040204" pitchFamily="34" charset="-120"/>
              <a:ea typeface="微軟正黑體" panose="020B0604030504040204" pitchFamily="34" charset="-120"/>
            </a:endParaRPr>
          </a:p>
          <a:p>
            <a:pPr marL="628650" indent="-628650">
              <a:buFont typeface="Arial" panose="020B0604020202020204" pitchFamily="34" charset="0"/>
              <a:buChar char="•"/>
            </a:pPr>
            <a:endParaRPr lang="en-US" altLang="zh-TW" sz="3200" b="1" dirty="0">
              <a:latin typeface="微軟正黑體" panose="020B0604030504040204" pitchFamily="34" charset="-120"/>
              <a:ea typeface="微軟正黑體" panose="020B0604030504040204" pitchFamily="34" charset="-120"/>
            </a:endParaRPr>
          </a:p>
          <a:p>
            <a:pPr marL="628650" indent="-628650">
              <a:buFont typeface="Arial" panose="020B0604020202020204" pitchFamily="34" charset="0"/>
              <a:buChar char="•"/>
            </a:pPr>
            <a:endParaRPr lang="en-US" altLang="zh-TW" sz="3200" b="1" dirty="0">
              <a:latin typeface="微軟正黑體" panose="020B0604030504040204" pitchFamily="34" charset="-120"/>
              <a:ea typeface="微軟正黑體" panose="020B0604030504040204" pitchFamily="34" charset="-120"/>
            </a:endParaRPr>
          </a:p>
        </p:txBody>
      </p:sp>
      <p:sp>
        <p:nvSpPr>
          <p:cNvPr id="4" name="文字版面配置區 2"/>
          <p:cNvSpPr txBox="1">
            <a:spLocks/>
          </p:cNvSpPr>
          <p:nvPr/>
        </p:nvSpPr>
        <p:spPr>
          <a:xfrm>
            <a:off x="990600" y="241042"/>
            <a:ext cx="7315200" cy="990600"/>
          </a:xfrm>
          <a:prstGeom prst="rect">
            <a:avLst/>
          </a:prstGeom>
        </p:spPr>
        <p:txBody>
          <a:bodyPr tIns="91440" bIns="91440" anchor="b" anchorCtr="0">
            <a:noAutofit/>
          </a:bodyPr>
          <a:lstStyle/>
          <a:p>
            <a:pPr algn="ctr"/>
            <a:r>
              <a:rPr lang="zh-TW" altLang="en-US" sz="4800" b="1" dirty="0">
                <a:solidFill>
                  <a:srgbClr val="00B0F0"/>
                </a:solidFill>
                <a:latin typeface="微軟正黑體" panose="020B0604030504040204" pitchFamily="34" charset="-120"/>
                <a:ea typeface="微軟正黑體" panose="020B0604030504040204" pitchFamily="34" charset="-120"/>
              </a:rPr>
              <a:t>常用場景</a:t>
            </a:r>
            <a:endParaRPr lang="en-US" altLang="zh-TW" sz="4800" b="1" i="0" dirty="0">
              <a:solidFill>
                <a:srgbClr val="00B0F0"/>
              </a:solidFill>
              <a:effectLst/>
              <a:latin typeface="微軟正黑體" panose="020B0604030504040204" pitchFamily="34" charset="-120"/>
              <a:ea typeface="微軟正黑體" panose="020B0604030504040204" pitchFamily="34" charset="-120"/>
            </a:endParaRPr>
          </a:p>
        </p:txBody>
      </p:sp>
      <p:sp>
        <p:nvSpPr>
          <p:cNvPr id="2" name="文字方塊 1"/>
          <p:cNvSpPr txBox="1"/>
          <p:nvPr/>
        </p:nvSpPr>
        <p:spPr>
          <a:xfrm>
            <a:off x="3780064" y="4923064"/>
            <a:ext cx="184731" cy="369332"/>
          </a:xfrm>
          <a:prstGeom prst="rect">
            <a:avLst/>
          </a:prstGeom>
          <a:noFill/>
        </p:spPr>
        <p:txBody>
          <a:bodyPr wrap="none" rtlCol="0">
            <a:spAutoFit/>
          </a:bodyPr>
          <a:lstStyle/>
          <a:p>
            <a:endParaRPr kumimoji="1" lang="zh-TW" altLang="en-US" dirty="0"/>
          </a:p>
        </p:txBody>
      </p:sp>
    </p:spTree>
    <p:extLst>
      <p:ext uri="{BB962C8B-B14F-4D97-AF65-F5344CB8AC3E}">
        <p14:creationId xmlns:p14="http://schemas.microsoft.com/office/powerpoint/2010/main" val="1078489533"/>
      </p:ext>
    </p:extLst>
  </p:cSld>
  <p:clrMapOvr>
    <a:masterClrMapping/>
  </p:clrMapOvr>
  <p:transition>
    <p:fade/>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p:cNvSpPr txBox="1"/>
          <p:nvPr/>
        </p:nvSpPr>
        <p:spPr>
          <a:xfrm>
            <a:off x="838200" y="2971800"/>
            <a:ext cx="7772400" cy="923330"/>
          </a:xfrm>
          <a:prstGeom prst="rect">
            <a:avLst/>
          </a:prstGeom>
          <a:noFill/>
        </p:spPr>
        <p:txBody>
          <a:bodyPr wrap="square" rtlCol="0">
            <a:spAutoFit/>
          </a:bodyPr>
          <a:lstStyle/>
          <a:p>
            <a:pPr algn="ctr"/>
            <a:r>
              <a:rPr kumimoji="1" lang="zh-TW" altLang="en-US" sz="54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針對最佳化器</a:t>
            </a:r>
            <a:endParaRPr kumimoji="1" lang="en-US" altLang="zh-TW" sz="54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pic>
        <p:nvPicPr>
          <p:cNvPr id="2" name="圖片 1"/>
          <p:cNvPicPr>
            <a:picLocks noChangeAspect="1"/>
          </p:cNvPicPr>
          <p:nvPr/>
        </p:nvPicPr>
        <p:blipFill>
          <a:blip r:embed="rId3"/>
          <a:stretch>
            <a:fillRect/>
          </a:stretch>
        </p:blipFill>
        <p:spPr>
          <a:xfrm>
            <a:off x="762000" y="571500"/>
            <a:ext cx="7620000" cy="5715000"/>
          </a:xfrm>
          <a:prstGeom prst="rect">
            <a:avLst/>
          </a:prstGeom>
        </p:spPr>
      </p:pic>
    </p:spTree>
    <p:extLst>
      <p:ext uri="{BB962C8B-B14F-4D97-AF65-F5344CB8AC3E}">
        <p14:creationId xmlns:p14="http://schemas.microsoft.com/office/powerpoint/2010/main" val="1797276781"/>
      </p:ext>
    </p:extLst>
  </p:cSld>
  <p:clrMapOvr>
    <a:masterClrMapping/>
  </p:clrMapOvr>
  <p:transition>
    <p:fade/>
  </p:transition>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457200" y="1524000"/>
            <a:ext cx="8229600" cy="1077218"/>
          </a:xfrm>
          <a:prstGeom prst="rect">
            <a:avLst/>
          </a:prstGeom>
          <a:noFill/>
        </p:spPr>
        <p:txBody>
          <a:bodyPr wrap="square" rtlCol="0">
            <a:spAutoFit/>
          </a:bodyPr>
          <a:lstStyle/>
          <a:p>
            <a:pPr marL="628650" indent="-628650">
              <a:buFont typeface="Arial" panose="020B0604020202020204" pitchFamily="34" charset="0"/>
              <a:buChar char="•"/>
            </a:pPr>
            <a:r>
              <a:rPr lang="zh-TW" altLang="en-US" sz="3200" b="1" dirty="0">
                <a:latin typeface="微軟正黑體" panose="020B0604030504040204" pitchFamily="34" charset="-120"/>
                <a:ea typeface="微軟正黑體" panose="020B0604030504040204" pitchFamily="34" charset="-120"/>
              </a:rPr>
              <a:t>更換最佳化方法</a:t>
            </a:r>
            <a:endParaRPr lang="en-US" altLang="zh-TW" sz="3200" b="1" dirty="0">
              <a:latin typeface="微軟正黑體" panose="020B0604030504040204" pitchFamily="34" charset="-120"/>
              <a:ea typeface="微軟正黑體" panose="020B0604030504040204" pitchFamily="34" charset="-120"/>
            </a:endParaRPr>
          </a:p>
          <a:p>
            <a:pPr marL="628650" indent="-628650">
              <a:buFont typeface="Arial" panose="020B0604020202020204" pitchFamily="34" charset="0"/>
              <a:buChar char="•"/>
            </a:pPr>
            <a:r>
              <a:rPr lang="zh-TW" altLang="en-US" sz="3200" b="1" dirty="0">
                <a:latin typeface="微軟正黑體" panose="020B0604030504040204" pitchFamily="34" charset="-120"/>
                <a:ea typeface="微軟正黑體" panose="020B0604030504040204" pitchFamily="34" charset="-120"/>
              </a:rPr>
              <a:t>學習率的調整</a:t>
            </a:r>
            <a:r>
              <a:rPr lang="en-US" altLang="zh-TW" sz="3200" b="1" dirty="0">
                <a:latin typeface="微軟正黑體" panose="020B0604030504040204" pitchFamily="34" charset="-120"/>
                <a:ea typeface="微軟正黑體" panose="020B0604030504040204" pitchFamily="34" charset="-120"/>
              </a:rPr>
              <a:t>(Decay</a:t>
            </a:r>
            <a:r>
              <a:rPr lang="zh-TW" altLang="en-US" sz="3200" b="1" dirty="0">
                <a:latin typeface="微軟正黑體" panose="020B0604030504040204" pitchFamily="34" charset="-120"/>
                <a:ea typeface="微軟正黑體" panose="020B0604030504040204" pitchFamily="34" charset="-120"/>
              </a:rPr>
              <a:t>，動態</a:t>
            </a:r>
            <a:r>
              <a:rPr lang="en-US" altLang="zh-TW" sz="3200" b="1" dirty="0">
                <a:latin typeface="微軟正黑體" panose="020B0604030504040204" pitchFamily="34" charset="-120"/>
                <a:ea typeface="微軟正黑體" panose="020B0604030504040204" pitchFamily="34" charset="-120"/>
              </a:rPr>
              <a:t>)</a:t>
            </a:r>
          </a:p>
        </p:txBody>
      </p:sp>
      <p:sp>
        <p:nvSpPr>
          <p:cNvPr id="4" name="文字版面配置區 2"/>
          <p:cNvSpPr txBox="1">
            <a:spLocks/>
          </p:cNvSpPr>
          <p:nvPr/>
        </p:nvSpPr>
        <p:spPr>
          <a:xfrm>
            <a:off x="990600" y="241042"/>
            <a:ext cx="7315200" cy="990600"/>
          </a:xfrm>
          <a:prstGeom prst="rect">
            <a:avLst/>
          </a:prstGeom>
        </p:spPr>
        <p:txBody>
          <a:bodyPr tIns="91440" bIns="91440" anchor="b" anchorCtr="0">
            <a:noAutofit/>
          </a:bodyPr>
          <a:lstStyle/>
          <a:p>
            <a:pPr algn="ctr"/>
            <a:r>
              <a:rPr lang="zh-TW" altLang="en-US" sz="4800" b="1" dirty="0">
                <a:solidFill>
                  <a:srgbClr val="00B0F0"/>
                </a:solidFill>
                <a:latin typeface="微軟正黑體" panose="020B0604030504040204" pitchFamily="34" charset="-120"/>
                <a:ea typeface="微軟正黑體" panose="020B0604030504040204" pitchFamily="34" charset="-120"/>
              </a:rPr>
              <a:t>常用最佳化方法</a:t>
            </a:r>
            <a:endParaRPr lang="en-US" altLang="zh-TW" sz="4800" b="1" i="0" dirty="0">
              <a:solidFill>
                <a:srgbClr val="00B0F0"/>
              </a:solidFill>
              <a:effectLst/>
              <a:latin typeface="微軟正黑體" panose="020B0604030504040204" pitchFamily="34" charset="-120"/>
              <a:ea typeface="微軟正黑體" panose="020B0604030504040204" pitchFamily="34" charset="-120"/>
            </a:endParaRPr>
          </a:p>
        </p:txBody>
      </p:sp>
      <p:sp>
        <p:nvSpPr>
          <p:cNvPr id="2" name="文字方塊 1"/>
          <p:cNvSpPr txBox="1"/>
          <p:nvPr/>
        </p:nvSpPr>
        <p:spPr>
          <a:xfrm>
            <a:off x="3780064" y="4923064"/>
            <a:ext cx="184731" cy="369332"/>
          </a:xfrm>
          <a:prstGeom prst="rect">
            <a:avLst/>
          </a:prstGeom>
          <a:noFill/>
        </p:spPr>
        <p:txBody>
          <a:bodyPr wrap="none" rtlCol="0">
            <a:spAutoFit/>
          </a:bodyPr>
          <a:lstStyle/>
          <a:p>
            <a:endParaRPr kumimoji="1" lang="zh-TW" altLang="en-US" dirty="0"/>
          </a:p>
        </p:txBody>
      </p:sp>
    </p:spTree>
    <p:extLst>
      <p:ext uri="{BB962C8B-B14F-4D97-AF65-F5344CB8AC3E}">
        <p14:creationId xmlns:p14="http://schemas.microsoft.com/office/powerpoint/2010/main" val="1106075539"/>
      </p:ext>
    </p:extLst>
  </p:cSld>
  <p:clrMapOvr>
    <a:masterClrMapping/>
  </p:clrMapOvr>
  <p:transition>
    <p:fade/>
  </p:transition>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6FCC4286-6D04-F9D2-6E8C-6C4C0F1DB722}"/>
              </a:ext>
            </a:extLst>
          </p:cNvPr>
          <p:cNvSpPr txBox="1"/>
          <p:nvPr/>
        </p:nvSpPr>
        <p:spPr>
          <a:xfrm>
            <a:off x="1066800" y="3200400"/>
            <a:ext cx="7239000" cy="707886"/>
          </a:xfrm>
          <a:prstGeom prst="rect">
            <a:avLst/>
          </a:prstGeom>
          <a:noFill/>
        </p:spPr>
        <p:txBody>
          <a:bodyPr wrap="square">
            <a:spAutoFit/>
          </a:bodyPr>
          <a:lstStyle/>
          <a:p>
            <a:pPr algn="ctr"/>
            <a:r>
              <a:rPr lang="zh-TW" altLang="en-US" sz="4000" b="1">
                <a:solidFill>
                  <a:srgbClr val="FFFF00"/>
                </a:solidFill>
                <a:latin typeface="微軟正黑體" panose="020B0604030504040204" pitchFamily="34" charset="-120"/>
                <a:ea typeface="微軟正黑體" panose="020B0604030504040204" pitchFamily="34" charset="-120"/>
              </a:rPr>
              <a:t>更換最佳化方法</a:t>
            </a:r>
            <a:endParaRPr lang="zh-TW" altLang="en-US" sz="4000" dirty="0">
              <a:solidFill>
                <a:srgbClr val="FFFF00"/>
              </a:solidFill>
            </a:endParaRPr>
          </a:p>
        </p:txBody>
      </p:sp>
    </p:spTree>
    <p:extLst>
      <p:ext uri="{BB962C8B-B14F-4D97-AF65-F5344CB8AC3E}">
        <p14:creationId xmlns:p14="http://schemas.microsoft.com/office/powerpoint/2010/main" val="837594999"/>
      </p:ext>
    </p:extLst>
  </p:cSld>
  <p:clrMapOvr>
    <a:masterClrMapping/>
  </p:clrMapOvr>
  <p:transition>
    <p:fade/>
  </p:transition>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457200" y="1524000"/>
            <a:ext cx="8229600" cy="1077218"/>
          </a:xfrm>
          <a:prstGeom prst="rect">
            <a:avLst/>
          </a:prstGeom>
          <a:noFill/>
        </p:spPr>
        <p:txBody>
          <a:bodyPr wrap="square" rtlCol="0">
            <a:spAutoFit/>
          </a:bodyPr>
          <a:lstStyle/>
          <a:p>
            <a:pPr marL="628650" indent="-628650">
              <a:buFont typeface="Arial" panose="020B0604020202020204" pitchFamily="34" charset="0"/>
              <a:buChar char="•"/>
            </a:pPr>
            <a:r>
              <a:rPr lang="zh-TW" altLang="en-US" sz="3200" b="1" dirty="0">
                <a:latin typeface="微軟正黑體" panose="020B0604030504040204" pitchFamily="34" charset="-120"/>
                <a:ea typeface="微軟正黑體" panose="020B0604030504040204" pitchFamily="34" charset="-120"/>
              </a:rPr>
              <a:t>不同最佳化的效果不同，有些會讓梯度卡住，有些則會加快學習</a:t>
            </a:r>
            <a:endParaRPr lang="en-US" altLang="zh-TW" sz="3200" b="1" dirty="0">
              <a:latin typeface="微軟正黑體" panose="020B0604030504040204" pitchFamily="34" charset="-120"/>
              <a:ea typeface="微軟正黑體" panose="020B0604030504040204" pitchFamily="34" charset="-120"/>
            </a:endParaRPr>
          </a:p>
        </p:txBody>
      </p:sp>
      <p:sp>
        <p:nvSpPr>
          <p:cNvPr id="4" name="文字版面配置區 2"/>
          <p:cNvSpPr txBox="1">
            <a:spLocks/>
          </p:cNvSpPr>
          <p:nvPr/>
        </p:nvSpPr>
        <p:spPr>
          <a:xfrm>
            <a:off x="990600" y="241042"/>
            <a:ext cx="7315200" cy="990600"/>
          </a:xfrm>
          <a:prstGeom prst="rect">
            <a:avLst/>
          </a:prstGeom>
        </p:spPr>
        <p:txBody>
          <a:bodyPr tIns="91440" bIns="91440" anchor="b" anchorCtr="0">
            <a:noAutofit/>
          </a:bodyPr>
          <a:lstStyle/>
          <a:p>
            <a:pPr algn="ctr"/>
            <a:r>
              <a:rPr lang="zh-TW" altLang="en-US" sz="4800" b="1" dirty="0">
                <a:solidFill>
                  <a:srgbClr val="00B0F0"/>
                </a:solidFill>
                <a:latin typeface="微軟正黑體" panose="020B0604030504040204" pitchFamily="34" charset="-120"/>
                <a:ea typeface="微軟正黑體" panose="020B0604030504040204" pitchFamily="34" charset="-120"/>
              </a:rPr>
              <a:t>常用最佳化方法</a:t>
            </a:r>
            <a:endParaRPr lang="en-US" altLang="zh-TW" sz="4800" b="1" i="0" dirty="0">
              <a:solidFill>
                <a:srgbClr val="00B0F0"/>
              </a:solidFill>
              <a:effectLst/>
              <a:latin typeface="微軟正黑體" panose="020B0604030504040204" pitchFamily="34" charset="-120"/>
              <a:ea typeface="微軟正黑體" panose="020B0604030504040204" pitchFamily="34" charset="-120"/>
            </a:endParaRPr>
          </a:p>
        </p:txBody>
      </p:sp>
      <p:sp>
        <p:nvSpPr>
          <p:cNvPr id="2" name="文字方塊 1"/>
          <p:cNvSpPr txBox="1"/>
          <p:nvPr/>
        </p:nvSpPr>
        <p:spPr>
          <a:xfrm>
            <a:off x="3780064" y="4923064"/>
            <a:ext cx="184731" cy="369332"/>
          </a:xfrm>
          <a:prstGeom prst="rect">
            <a:avLst/>
          </a:prstGeom>
          <a:noFill/>
        </p:spPr>
        <p:txBody>
          <a:bodyPr wrap="none" rtlCol="0">
            <a:spAutoFit/>
          </a:bodyPr>
          <a:lstStyle/>
          <a:p>
            <a:endParaRPr kumimoji="1" lang="zh-TW" altLang="en-US" dirty="0"/>
          </a:p>
        </p:txBody>
      </p:sp>
      <p:pic>
        <p:nvPicPr>
          <p:cNvPr id="6" name="圖片 5"/>
          <p:cNvPicPr>
            <a:picLocks noChangeAspect="1"/>
          </p:cNvPicPr>
          <p:nvPr/>
        </p:nvPicPr>
        <p:blipFill>
          <a:blip r:embed="rId3"/>
          <a:stretch>
            <a:fillRect/>
          </a:stretch>
        </p:blipFill>
        <p:spPr>
          <a:xfrm>
            <a:off x="2362200" y="2601218"/>
            <a:ext cx="4385968" cy="4184572"/>
          </a:xfrm>
          <a:prstGeom prst="rect">
            <a:avLst/>
          </a:prstGeom>
        </p:spPr>
      </p:pic>
    </p:spTree>
    <p:extLst>
      <p:ext uri="{BB962C8B-B14F-4D97-AF65-F5344CB8AC3E}">
        <p14:creationId xmlns:p14="http://schemas.microsoft.com/office/powerpoint/2010/main" val="1718934294"/>
      </p:ext>
    </p:extLst>
  </p:cSld>
  <p:clrMapOvr>
    <a:masterClrMapping/>
  </p:clrMapOvr>
  <p:transition>
    <p:fade/>
  </p:transition>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457200" y="1524000"/>
            <a:ext cx="8229600" cy="5016758"/>
          </a:xfrm>
          <a:prstGeom prst="rect">
            <a:avLst/>
          </a:prstGeom>
          <a:noFill/>
        </p:spPr>
        <p:txBody>
          <a:bodyPr wrap="square" rtlCol="0">
            <a:spAutoFit/>
          </a:bodyPr>
          <a:lstStyle/>
          <a:p>
            <a:pPr marL="628650" indent="-628650">
              <a:buFont typeface="Arial" panose="020B0604020202020204" pitchFamily="34" charset="0"/>
              <a:buChar char="•"/>
            </a:pPr>
            <a:r>
              <a:rPr lang="zh-TW" altLang="en-US" sz="3200" b="1" dirty="0">
                <a:latin typeface="微軟正黑體" panose="020B0604030504040204" pitchFamily="34" charset="-120"/>
                <a:ea typeface="微軟正黑體" panose="020B0604030504040204" pitchFamily="34" charset="-120"/>
              </a:rPr>
              <a:t>梯度下降類</a:t>
            </a:r>
            <a:r>
              <a:rPr lang="en-US" altLang="zh-TW" sz="3200" b="1" dirty="0">
                <a:latin typeface="微軟正黑體" panose="020B0604030504040204" pitchFamily="34" charset="-120"/>
                <a:ea typeface="微軟正黑體" panose="020B0604030504040204" pitchFamily="34" charset="-120"/>
              </a:rPr>
              <a:t>(GD</a:t>
            </a:r>
            <a:r>
              <a:rPr lang="zh-TW" altLang="en-US" sz="3200" b="1" dirty="0">
                <a:latin typeface="微軟正黑體" panose="020B0604030504040204" pitchFamily="34" charset="-120"/>
                <a:ea typeface="微軟正黑體" panose="020B0604030504040204" pitchFamily="34" charset="-120"/>
              </a:rPr>
              <a:t>、</a:t>
            </a:r>
            <a:r>
              <a:rPr lang="en-US" altLang="zh-TW" sz="3200" b="1" dirty="0">
                <a:latin typeface="微軟正黑體" panose="020B0604030504040204" pitchFamily="34" charset="-120"/>
                <a:ea typeface="微軟正黑體" panose="020B0604030504040204" pitchFamily="34" charset="-120"/>
              </a:rPr>
              <a:t>SGD</a:t>
            </a:r>
            <a:r>
              <a:rPr lang="zh-TW" altLang="en-US" sz="3200" b="1" dirty="0">
                <a:latin typeface="微軟正黑體" panose="020B0604030504040204" pitchFamily="34" charset="-120"/>
                <a:ea typeface="微軟正黑體" panose="020B0604030504040204" pitchFamily="34" charset="-120"/>
              </a:rPr>
              <a:t>、</a:t>
            </a:r>
            <a:r>
              <a:rPr lang="en-US" altLang="zh-TW" sz="3200" b="1" dirty="0">
                <a:latin typeface="微軟正黑體" panose="020B0604030504040204" pitchFamily="34" charset="-120"/>
                <a:ea typeface="微軟正黑體" panose="020B0604030504040204" pitchFamily="34" charset="-120"/>
              </a:rPr>
              <a:t>MBGD</a:t>
            </a:r>
            <a:r>
              <a:rPr lang="zh-TW" altLang="en-US" sz="3200" b="1" dirty="0">
                <a:latin typeface="微軟正黑體" panose="020B0604030504040204" pitchFamily="34" charset="-120"/>
                <a:ea typeface="微軟正黑體" panose="020B0604030504040204" pitchFamily="34" charset="-120"/>
              </a:rPr>
              <a:t>、</a:t>
            </a:r>
            <a:r>
              <a:rPr lang="en-US" altLang="zh-TW" sz="3200" b="1" dirty="0">
                <a:latin typeface="微軟正黑體" panose="020B0604030504040204" pitchFamily="34" charset="-120"/>
                <a:ea typeface="微軟正黑體" panose="020B0604030504040204" pitchFamily="34" charset="-120"/>
              </a:rPr>
              <a:t>NAG)</a:t>
            </a:r>
          </a:p>
          <a:p>
            <a:pPr marL="628650" indent="-628650">
              <a:buFont typeface="Arial" panose="020B0604020202020204" pitchFamily="34" charset="0"/>
              <a:buChar char="•"/>
            </a:pPr>
            <a:r>
              <a:rPr lang="en-US" altLang="zh-TW" sz="3200" b="1" dirty="0">
                <a:latin typeface="微軟正黑體" panose="020B0604030504040204" pitchFamily="34" charset="-120"/>
                <a:ea typeface="微軟正黑體" panose="020B0604030504040204" pitchFamily="34" charset="-120"/>
              </a:rPr>
              <a:t>Adam</a:t>
            </a:r>
          </a:p>
          <a:p>
            <a:pPr marL="628650" indent="-628650">
              <a:buFont typeface="Arial" panose="020B0604020202020204" pitchFamily="34" charset="0"/>
              <a:buChar char="•"/>
            </a:pPr>
            <a:r>
              <a:rPr lang="en-US" altLang="zh-TW" sz="3200" b="1" dirty="0" err="1">
                <a:latin typeface="微軟正黑體" panose="020B0604030504040204" pitchFamily="34" charset="-120"/>
                <a:ea typeface="微軟正黑體" panose="020B0604030504040204" pitchFamily="34" charset="-120"/>
              </a:rPr>
              <a:t>Adadelta</a:t>
            </a:r>
            <a:endParaRPr lang="en-US" altLang="zh-TW" sz="3200" b="1" dirty="0">
              <a:latin typeface="微軟正黑體" panose="020B0604030504040204" pitchFamily="34" charset="-120"/>
              <a:ea typeface="微軟正黑體" panose="020B0604030504040204" pitchFamily="34" charset="-120"/>
            </a:endParaRPr>
          </a:p>
          <a:p>
            <a:pPr marL="628650" indent="-628650">
              <a:buFont typeface="Arial" panose="020B0604020202020204" pitchFamily="34" charset="0"/>
              <a:buChar char="•"/>
            </a:pPr>
            <a:r>
              <a:rPr lang="en-US" altLang="zh-TW" sz="3200" b="1" dirty="0" err="1">
                <a:latin typeface="微軟正黑體" panose="020B0604030504040204" pitchFamily="34" charset="-120"/>
                <a:ea typeface="微軟正黑體" panose="020B0604030504040204" pitchFamily="34" charset="-120"/>
              </a:rPr>
              <a:t>Adagrad</a:t>
            </a:r>
            <a:endParaRPr lang="en-US" altLang="zh-TW" sz="3200" b="1" dirty="0">
              <a:latin typeface="微軟正黑體" panose="020B0604030504040204" pitchFamily="34" charset="-120"/>
              <a:ea typeface="微軟正黑體" panose="020B0604030504040204" pitchFamily="34" charset="-120"/>
            </a:endParaRPr>
          </a:p>
          <a:p>
            <a:pPr marL="628650" indent="-628650">
              <a:buFont typeface="Arial" panose="020B0604020202020204" pitchFamily="34" charset="0"/>
              <a:buChar char="•"/>
            </a:pPr>
            <a:r>
              <a:rPr lang="en-US" altLang="zh-TW" sz="3200" b="1" dirty="0" err="1">
                <a:latin typeface="微軟正黑體" panose="020B0604030504040204" pitchFamily="34" charset="-120"/>
                <a:ea typeface="微軟正黑體" panose="020B0604030504040204" pitchFamily="34" charset="-120"/>
              </a:rPr>
              <a:t>SparseAdam</a:t>
            </a:r>
            <a:endParaRPr lang="en-US" altLang="zh-TW" sz="3200" b="1" dirty="0">
              <a:latin typeface="微軟正黑體" panose="020B0604030504040204" pitchFamily="34" charset="-120"/>
              <a:ea typeface="微軟正黑體" panose="020B0604030504040204" pitchFamily="34" charset="-120"/>
            </a:endParaRPr>
          </a:p>
          <a:p>
            <a:pPr marL="628650" indent="-628650">
              <a:buFont typeface="Arial" panose="020B0604020202020204" pitchFamily="34" charset="0"/>
              <a:buChar char="•"/>
            </a:pPr>
            <a:r>
              <a:rPr lang="en-US" altLang="zh-TW" sz="3200" b="1" dirty="0" err="1">
                <a:latin typeface="微軟正黑體" panose="020B0604030504040204" pitchFamily="34" charset="-120"/>
                <a:ea typeface="微軟正黑體" panose="020B0604030504040204" pitchFamily="34" charset="-120"/>
              </a:rPr>
              <a:t>Adamax</a:t>
            </a:r>
            <a:endParaRPr lang="en-US" altLang="zh-TW" sz="3200" b="1" dirty="0">
              <a:latin typeface="微軟正黑體" panose="020B0604030504040204" pitchFamily="34" charset="-120"/>
              <a:ea typeface="微軟正黑體" panose="020B0604030504040204" pitchFamily="34" charset="-120"/>
            </a:endParaRPr>
          </a:p>
          <a:p>
            <a:pPr marL="628650" indent="-628650">
              <a:buFont typeface="Arial" panose="020B0604020202020204" pitchFamily="34" charset="0"/>
              <a:buChar char="•"/>
            </a:pPr>
            <a:r>
              <a:rPr lang="en-US" altLang="zh-TW" sz="3200" b="1" dirty="0">
                <a:latin typeface="微軟正黑體" panose="020B0604030504040204" pitchFamily="34" charset="-120"/>
                <a:ea typeface="微軟正黑體" panose="020B0604030504040204" pitchFamily="34" charset="-120"/>
              </a:rPr>
              <a:t>ASGD</a:t>
            </a:r>
          </a:p>
          <a:p>
            <a:pPr marL="628650" indent="-628650">
              <a:buFont typeface="Arial" panose="020B0604020202020204" pitchFamily="34" charset="0"/>
              <a:buChar char="•"/>
            </a:pPr>
            <a:r>
              <a:rPr lang="en-US" altLang="zh-TW" sz="3200" b="1" dirty="0">
                <a:latin typeface="微軟正黑體" panose="020B0604030504040204" pitchFamily="34" charset="-120"/>
                <a:ea typeface="微軟正黑體" panose="020B0604030504040204" pitchFamily="34" charset="-120"/>
              </a:rPr>
              <a:t>LBFGS</a:t>
            </a:r>
          </a:p>
          <a:p>
            <a:pPr marL="628650" indent="-628650">
              <a:buFont typeface="Arial" panose="020B0604020202020204" pitchFamily="34" charset="0"/>
              <a:buChar char="•"/>
            </a:pPr>
            <a:r>
              <a:rPr lang="en-US" altLang="zh-TW" sz="3200" b="1" dirty="0" err="1">
                <a:latin typeface="微軟正黑體" panose="020B0604030504040204" pitchFamily="34" charset="-120"/>
                <a:ea typeface="微軟正黑體" panose="020B0604030504040204" pitchFamily="34" charset="-120"/>
              </a:rPr>
              <a:t>RMSprop</a:t>
            </a:r>
            <a:endParaRPr lang="en-US" altLang="zh-TW" sz="3200" b="1" dirty="0">
              <a:latin typeface="微軟正黑體" panose="020B0604030504040204" pitchFamily="34" charset="-120"/>
              <a:ea typeface="微軟正黑體" panose="020B0604030504040204" pitchFamily="34" charset="-120"/>
            </a:endParaRPr>
          </a:p>
          <a:p>
            <a:pPr marL="628650" indent="-628650">
              <a:buFont typeface="Arial" panose="020B0604020202020204" pitchFamily="34" charset="0"/>
              <a:buChar char="•"/>
            </a:pPr>
            <a:r>
              <a:rPr lang="en-US" altLang="zh-TW" sz="3200" b="1" dirty="0" err="1">
                <a:latin typeface="微軟正黑體" panose="020B0604030504040204" pitchFamily="34" charset="-120"/>
                <a:ea typeface="微軟正黑體" panose="020B0604030504040204" pitchFamily="34" charset="-120"/>
              </a:rPr>
              <a:t>Rprop</a:t>
            </a:r>
            <a:endParaRPr lang="en-US" altLang="zh-TW" sz="3200" b="1" dirty="0">
              <a:latin typeface="微軟正黑體" panose="020B0604030504040204" pitchFamily="34" charset="-120"/>
              <a:ea typeface="微軟正黑體" panose="020B0604030504040204" pitchFamily="34" charset="-120"/>
            </a:endParaRPr>
          </a:p>
        </p:txBody>
      </p:sp>
      <p:sp>
        <p:nvSpPr>
          <p:cNvPr id="4" name="文字版面配置區 2"/>
          <p:cNvSpPr txBox="1">
            <a:spLocks/>
          </p:cNvSpPr>
          <p:nvPr/>
        </p:nvSpPr>
        <p:spPr>
          <a:xfrm>
            <a:off x="990600" y="241042"/>
            <a:ext cx="7315200" cy="990600"/>
          </a:xfrm>
          <a:prstGeom prst="rect">
            <a:avLst/>
          </a:prstGeom>
        </p:spPr>
        <p:txBody>
          <a:bodyPr tIns="91440" bIns="91440" anchor="b" anchorCtr="0">
            <a:noAutofit/>
          </a:bodyPr>
          <a:lstStyle/>
          <a:p>
            <a:pPr algn="ctr"/>
            <a:r>
              <a:rPr lang="zh-TW" altLang="en-US" sz="4800" b="1" dirty="0">
                <a:solidFill>
                  <a:srgbClr val="00B0F0"/>
                </a:solidFill>
                <a:latin typeface="微軟正黑體" panose="020B0604030504040204" pitchFamily="34" charset="-120"/>
                <a:ea typeface="微軟正黑體" panose="020B0604030504040204" pitchFamily="34" charset="-120"/>
              </a:rPr>
              <a:t>常用最佳化方法</a:t>
            </a:r>
            <a:endParaRPr lang="en-US" altLang="zh-TW" sz="4800" b="1" i="0" dirty="0">
              <a:solidFill>
                <a:srgbClr val="00B0F0"/>
              </a:solidFill>
              <a:effectLst/>
              <a:latin typeface="微軟正黑體" panose="020B0604030504040204" pitchFamily="34" charset="-120"/>
              <a:ea typeface="微軟正黑體" panose="020B0604030504040204" pitchFamily="34" charset="-120"/>
            </a:endParaRPr>
          </a:p>
        </p:txBody>
      </p:sp>
      <p:sp>
        <p:nvSpPr>
          <p:cNvPr id="2" name="文字方塊 1"/>
          <p:cNvSpPr txBox="1"/>
          <p:nvPr/>
        </p:nvSpPr>
        <p:spPr>
          <a:xfrm>
            <a:off x="3780064" y="4923064"/>
            <a:ext cx="184731" cy="369332"/>
          </a:xfrm>
          <a:prstGeom prst="rect">
            <a:avLst/>
          </a:prstGeom>
          <a:noFill/>
        </p:spPr>
        <p:txBody>
          <a:bodyPr wrap="none" rtlCol="0">
            <a:spAutoFit/>
          </a:bodyPr>
          <a:lstStyle/>
          <a:p>
            <a:endParaRPr kumimoji="1" lang="zh-TW" altLang="en-US" dirty="0"/>
          </a:p>
        </p:txBody>
      </p:sp>
    </p:spTree>
    <p:extLst>
      <p:ext uri="{BB962C8B-B14F-4D97-AF65-F5344CB8AC3E}">
        <p14:creationId xmlns:p14="http://schemas.microsoft.com/office/powerpoint/2010/main" val="1072252198"/>
      </p:ext>
    </p:extLst>
  </p:cSld>
  <p:clrMapOvr>
    <a:masterClrMapping/>
  </p:clrMapOvr>
  <p:transition>
    <p:fade/>
  </p:transition>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457200" y="1524000"/>
            <a:ext cx="8229600" cy="584775"/>
          </a:xfrm>
          <a:prstGeom prst="rect">
            <a:avLst/>
          </a:prstGeom>
          <a:noFill/>
        </p:spPr>
        <p:txBody>
          <a:bodyPr wrap="square" rtlCol="0">
            <a:spAutoFit/>
          </a:bodyPr>
          <a:lstStyle/>
          <a:p>
            <a:pPr marL="628650" indent="-628650">
              <a:buFont typeface="Arial" panose="020B0604020202020204" pitchFamily="34" charset="0"/>
              <a:buChar char="•"/>
            </a:pPr>
            <a:r>
              <a:rPr lang="zh-TW" altLang="en-US" sz="3200" b="1" dirty="0">
                <a:latin typeface="微軟正黑體" panose="020B0604030504040204" pitchFamily="34" charset="-120"/>
                <a:ea typeface="微軟正黑體" panose="020B0604030504040204" pitchFamily="34" charset="-120"/>
              </a:rPr>
              <a:t>學習率會隨著批次來變動</a:t>
            </a:r>
            <a:endParaRPr lang="en-US" altLang="zh-TW" sz="3200" b="1" dirty="0">
              <a:latin typeface="微軟正黑體" panose="020B0604030504040204" pitchFamily="34" charset="-120"/>
              <a:ea typeface="微軟正黑體" panose="020B0604030504040204" pitchFamily="34" charset="-120"/>
            </a:endParaRPr>
          </a:p>
        </p:txBody>
      </p:sp>
      <p:sp>
        <p:nvSpPr>
          <p:cNvPr id="4" name="文字版面配置區 2"/>
          <p:cNvSpPr txBox="1">
            <a:spLocks/>
          </p:cNvSpPr>
          <p:nvPr/>
        </p:nvSpPr>
        <p:spPr>
          <a:xfrm>
            <a:off x="990600" y="241042"/>
            <a:ext cx="7315200" cy="990600"/>
          </a:xfrm>
          <a:prstGeom prst="rect">
            <a:avLst/>
          </a:prstGeom>
        </p:spPr>
        <p:txBody>
          <a:bodyPr tIns="91440" bIns="91440" anchor="b" anchorCtr="0">
            <a:noAutofit/>
          </a:bodyPr>
          <a:lstStyle/>
          <a:p>
            <a:pPr algn="ctr"/>
            <a:r>
              <a:rPr lang="zh-TW" altLang="en-US" sz="4800" b="1" dirty="0">
                <a:solidFill>
                  <a:srgbClr val="00B0F0"/>
                </a:solidFill>
                <a:latin typeface="微軟正黑體" panose="020B0604030504040204" pitchFamily="34" charset="-120"/>
                <a:ea typeface="微軟正黑體" panose="020B0604030504040204" pitchFamily="34" charset="-120"/>
              </a:rPr>
              <a:t>動態學習率</a:t>
            </a:r>
            <a:endParaRPr lang="en-US" altLang="zh-TW" sz="4800" b="1" i="0" dirty="0">
              <a:solidFill>
                <a:srgbClr val="00B0F0"/>
              </a:solidFill>
              <a:effectLst/>
              <a:latin typeface="微軟正黑體" panose="020B0604030504040204" pitchFamily="34" charset="-120"/>
              <a:ea typeface="微軟正黑體" panose="020B0604030504040204" pitchFamily="34" charset="-120"/>
            </a:endParaRPr>
          </a:p>
        </p:txBody>
      </p:sp>
      <p:sp>
        <p:nvSpPr>
          <p:cNvPr id="2" name="文字方塊 1"/>
          <p:cNvSpPr txBox="1"/>
          <p:nvPr/>
        </p:nvSpPr>
        <p:spPr>
          <a:xfrm>
            <a:off x="3780064" y="4923064"/>
            <a:ext cx="184731" cy="369332"/>
          </a:xfrm>
          <a:prstGeom prst="rect">
            <a:avLst/>
          </a:prstGeom>
          <a:noFill/>
        </p:spPr>
        <p:txBody>
          <a:bodyPr wrap="none" rtlCol="0">
            <a:spAutoFit/>
          </a:bodyPr>
          <a:lstStyle/>
          <a:p>
            <a:endParaRPr kumimoji="1" lang="zh-TW" altLang="en-US" dirty="0"/>
          </a:p>
        </p:txBody>
      </p:sp>
      <p:pic>
        <p:nvPicPr>
          <p:cNvPr id="1026" name="Picture 2">
            <a:extLst>
              <a:ext uri="{FF2B5EF4-FFF2-40B4-BE49-F238E27FC236}">
                <a16:creationId xmlns:a16="http://schemas.microsoft.com/office/drawing/2014/main" id="{0D0537E4-7DEB-3CE3-17AB-B5BFD83F7A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000" y="2541666"/>
            <a:ext cx="5657850" cy="40752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4414114"/>
      </p:ext>
    </p:extLst>
  </p:cSld>
  <p:clrMapOvr>
    <a:masterClrMapping/>
  </p:clrMapOvr>
  <p:transition>
    <p:fade/>
  </p:transition>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457200" y="1524000"/>
            <a:ext cx="8229600" cy="2062103"/>
          </a:xfrm>
          <a:prstGeom prst="rect">
            <a:avLst/>
          </a:prstGeom>
          <a:noFill/>
        </p:spPr>
        <p:txBody>
          <a:bodyPr wrap="square" rtlCol="0">
            <a:spAutoFit/>
          </a:bodyPr>
          <a:lstStyle/>
          <a:p>
            <a:r>
              <a:rPr lang="zh-TW" altLang="en-US" sz="3200" b="1" dirty="0">
                <a:latin typeface="Microsoft JhengHei" charset="-120"/>
                <a:ea typeface="Microsoft JhengHei" charset="-120"/>
                <a:cs typeface="Microsoft JhengHei" charset="-120"/>
              </a:rPr>
              <a:t>若 </a:t>
            </a:r>
            <a:r>
              <a:rPr lang="en-US" altLang="zh-TW" sz="3200" b="1" dirty="0" err="1">
                <a:latin typeface="Microsoft JhengHei" charset="-120"/>
                <a:ea typeface="Microsoft JhengHei" charset="-120"/>
                <a:cs typeface="Microsoft JhengHei" charset="-120"/>
              </a:rPr>
              <a:t>η</a:t>
            </a:r>
            <a:r>
              <a:rPr lang="en-US" altLang="zh-TW" sz="3200" b="1" dirty="0">
                <a:latin typeface="Microsoft JhengHei" charset="-120"/>
                <a:ea typeface="Microsoft JhengHei" charset="-120"/>
                <a:cs typeface="Microsoft JhengHei" charset="-120"/>
              </a:rPr>
              <a:t> ( </a:t>
            </a:r>
            <a:r>
              <a:rPr lang="zh-TW" altLang="en-US" sz="3200" b="1" dirty="0">
                <a:latin typeface="Microsoft JhengHei" charset="-120"/>
                <a:ea typeface="Microsoft JhengHei" charset="-120"/>
                <a:cs typeface="Microsoft JhengHei" charset="-120"/>
              </a:rPr>
              <a:t>學習率 </a:t>
            </a:r>
            <a:r>
              <a:rPr lang="en-US" altLang="zh-TW" sz="3200" b="1" dirty="0">
                <a:latin typeface="Microsoft JhengHei" charset="-120"/>
                <a:ea typeface="Microsoft JhengHei" charset="-120"/>
                <a:cs typeface="Microsoft JhengHei" charset="-120"/>
              </a:rPr>
              <a:t>)</a:t>
            </a:r>
            <a:r>
              <a:rPr lang="zh-TW" altLang="en-US" sz="3200" b="1" dirty="0">
                <a:latin typeface="Microsoft JhengHei" charset="-120"/>
                <a:ea typeface="Microsoft JhengHei" charset="-120"/>
                <a:cs typeface="Microsoft JhengHei" charset="-120"/>
              </a:rPr>
              <a:t>固定時，太大太小都可能讓我們在優化的過程中遇到困難，最好的方式就是讓 </a:t>
            </a:r>
            <a:r>
              <a:rPr lang="en-US" altLang="zh-TW" sz="3200" b="1" dirty="0" err="1">
                <a:latin typeface="Microsoft JhengHei" charset="-120"/>
                <a:ea typeface="Microsoft JhengHei" charset="-120"/>
                <a:cs typeface="Microsoft JhengHei" charset="-120"/>
              </a:rPr>
              <a:t>η</a:t>
            </a:r>
            <a:r>
              <a:rPr lang="en-US" altLang="zh-TW" sz="3200" b="1" dirty="0">
                <a:latin typeface="Microsoft JhengHei" charset="-120"/>
                <a:ea typeface="Microsoft JhengHei" charset="-120"/>
                <a:cs typeface="Microsoft JhengHei" charset="-120"/>
              </a:rPr>
              <a:t> </a:t>
            </a:r>
            <a:r>
              <a:rPr lang="zh-TW" altLang="en-US" sz="3200" b="1" dirty="0">
                <a:latin typeface="Microsoft JhengHei" charset="-120"/>
                <a:ea typeface="Microsoft JhengHei" charset="-120"/>
                <a:cs typeface="Microsoft JhengHei" charset="-120"/>
              </a:rPr>
              <a:t>隨著優化的過程逐漸地減少</a:t>
            </a:r>
            <a:br>
              <a:rPr lang="mr-IN" altLang="zh-TW" sz="3200" b="1" dirty="0">
                <a:latin typeface="Microsoft JhengHei" charset="-120"/>
                <a:ea typeface="Microsoft JhengHei" charset="-120"/>
                <a:cs typeface="Microsoft JhengHei" charset="-120"/>
              </a:rPr>
            </a:br>
            <a:endParaRPr lang="en-US" altLang="zh-TW" sz="3200" b="1" dirty="0">
              <a:latin typeface="Microsoft JhengHei" charset="-120"/>
              <a:ea typeface="Microsoft JhengHei" charset="-120"/>
              <a:cs typeface="Microsoft JhengHei" charset="-120"/>
            </a:endParaRPr>
          </a:p>
        </p:txBody>
      </p:sp>
      <p:sp>
        <p:nvSpPr>
          <p:cNvPr id="4" name="文字版面配置區 2"/>
          <p:cNvSpPr txBox="1">
            <a:spLocks/>
          </p:cNvSpPr>
          <p:nvPr/>
        </p:nvSpPr>
        <p:spPr>
          <a:xfrm>
            <a:off x="990600" y="241042"/>
            <a:ext cx="7315200" cy="990600"/>
          </a:xfrm>
          <a:prstGeom prst="rect">
            <a:avLst/>
          </a:prstGeom>
        </p:spPr>
        <p:txBody>
          <a:bodyPr tIns="91440" bIns="91440" anchor="b" anchorCtr="0">
            <a:noAutofit/>
          </a:bodyPr>
          <a:lstStyle/>
          <a:p>
            <a:pPr algn="ctr"/>
            <a:r>
              <a:rPr lang="zh-TW" altLang="en-US" sz="4800" b="1" dirty="0">
                <a:solidFill>
                  <a:srgbClr val="00B0F0"/>
                </a:solidFill>
                <a:latin typeface="微軟正黑體" panose="020B0604030504040204" pitchFamily="34" charset="-120"/>
                <a:ea typeface="微軟正黑體" panose="020B0604030504040204" pitchFamily="34" charset="-120"/>
              </a:rPr>
              <a:t>梯度下降類</a:t>
            </a:r>
            <a:endParaRPr lang="en-US" altLang="zh-TW" sz="4800" b="1" i="0" dirty="0">
              <a:solidFill>
                <a:srgbClr val="00B0F0"/>
              </a:solidFill>
              <a:effectLst/>
              <a:latin typeface="微軟正黑體" panose="020B0604030504040204" pitchFamily="34" charset="-120"/>
              <a:ea typeface="微軟正黑體" panose="020B0604030504040204" pitchFamily="34" charset="-120"/>
            </a:endParaRPr>
          </a:p>
        </p:txBody>
      </p:sp>
      <p:sp>
        <p:nvSpPr>
          <p:cNvPr id="2" name="文字方塊 1"/>
          <p:cNvSpPr txBox="1"/>
          <p:nvPr/>
        </p:nvSpPr>
        <p:spPr>
          <a:xfrm>
            <a:off x="3780064" y="4923064"/>
            <a:ext cx="184731" cy="369332"/>
          </a:xfrm>
          <a:prstGeom prst="rect">
            <a:avLst/>
          </a:prstGeom>
          <a:noFill/>
        </p:spPr>
        <p:txBody>
          <a:bodyPr wrap="none" rtlCol="0">
            <a:spAutoFit/>
          </a:bodyPr>
          <a:lstStyle/>
          <a:p>
            <a:endParaRPr kumimoji="1" lang="zh-TW" altLang="en-US" dirty="0"/>
          </a:p>
        </p:txBody>
      </p:sp>
      <p:pic>
        <p:nvPicPr>
          <p:cNvPr id="7" name="圖片 6"/>
          <p:cNvPicPr>
            <a:picLocks noChangeAspect="1"/>
          </p:cNvPicPr>
          <p:nvPr/>
        </p:nvPicPr>
        <p:blipFill>
          <a:blip r:embed="rId3"/>
          <a:stretch>
            <a:fillRect/>
          </a:stretch>
        </p:blipFill>
        <p:spPr>
          <a:xfrm>
            <a:off x="480060" y="3586103"/>
            <a:ext cx="4724400" cy="829475"/>
          </a:xfrm>
          <a:prstGeom prst="rect">
            <a:avLst/>
          </a:prstGeom>
        </p:spPr>
      </p:pic>
      <p:pic>
        <p:nvPicPr>
          <p:cNvPr id="8" name="圖片 7"/>
          <p:cNvPicPr>
            <a:picLocks noChangeAspect="1"/>
          </p:cNvPicPr>
          <p:nvPr/>
        </p:nvPicPr>
        <p:blipFill>
          <a:blip r:embed="rId4"/>
          <a:stretch>
            <a:fillRect/>
          </a:stretch>
        </p:blipFill>
        <p:spPr>
          <a:xfrm>
            <a:off x="415489" y="4784396"/>
            <a:ext cx="3479800" cy="1016000"/>
          </a:xfrm>
          <a:prstGeom prst="rect">
            <a:avLst/>
          </a:prstGeom>
        </p:spPr>
      </p:pic>
    </p:spTree>
    <p:extLst>
      <p:ext uri="{BB962C8B-B14F-4D97-AF65-F5344CB8AC3E}">
        <p14:creationId xmlns:p14="http://schemas.microsoft.com/office/powerpoint/2010/main" val="49240573"/>
      </p:ext>
    </p:extLst>
  </p:cSld>
  <p:clrMapOvr>
    <a:masterClrMapping/>
  </p:clrMapOvr>
  <p:transition>
    <p:fade/>
  </p:transition>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457200" y="1524000"/>
            <a:ext cx="8229600" cy="1569660"/>
          </a:xfrm>
          <a:prstGeom prst="rect">
            <a:avLst/>
          </a:prstGeom>
          <a:noFill/>
        </p:spPr>
        <p:txBody>
          <a:bodyPr wrap="square" rtlCol="0">
            <a:spAutoFit/>
          </a:bodyPr>
          <a:lstStyle/>
          <a:p>
            <a:pPr marL="628650" indent="-628650">
              <a:buFont typeface="Arial" panose="020B0604020202020204" pitchFamily="34" charset="0"/>
              <a:buChar char="•"/>
            </a:pPr>
            <a:r>
              <a:rPr lang="zh-TW" altLang="en-US" sz="3200" b="1" dirty="0">
                <a:latin typeface="微軟正黑體" panose="020B0604030504040204" pitchFamily="34" charset="-120"/>
                <a:ea typeface="微軟正黑體" panose="020B0604030504040204" pitchFamily="34" charset="-120"/>
              </a:rPr>
              <a:t>優點：容易計算、容易實作、易懂</a:t>
            </a:r>
            <a:endParaRPr lang="en-US" altLang="zh-TW" sz="3200" b="1" dirty="0">
              <a:latin typeface="微軟正黑體" panose="020B0604030504040204" pitchFamily="34" charset="-120"/>
              <a:ea typeface="微軟正黑體" panose="020B0604030504040204" pitchFamily="34" charset="-120"/>
            </a:endParaRPr>
          </a:p>
          <a:p>
            <a:pPr marL="628650" indent="-628650">
              <a:buFont typeface="Arial" panose="020B0604020202020204" pitchFamily="34" charset="0"/>
              <a:buChar char="•"/>
            </a:pPr>
            <a:r>
              <a:rPr lang="zh-TW" altLang="en-US" sz="3200" b="1" dirty="0">
                <a:latin typeface="微軟正黑體" panose="020B0604030504040204" pitchFamily="34" charset="-120"/>
                <a:ea typeface="微軟正黑體" panose="020B0604030504040204" pitchFamily="34" charset="-120"/>
              </a:rPr>
              <a:t>缺點：卡在局部最小值、參數調整花時間、對硬體需求較高</a:t>
            </a:r>
            <a:endParaRPr lang="en-US" altLang="zh-TW" sz="3200" b="1" dirty="0">
              <a:latin typeface="微軟正黑體" panose="020B0604030504040204" pitchFamily="34" charset="-120"/>
              <a:ea typeface="微軟正黑體" panose="020B0604030504040204" pitchFamily="34" charset="-120"/>
            </a:endParaRPr>
          </a:p>
        </p:txBody>
      </p:sp>
      <p:sp>
        <p:nvSpPr>
          <p:cNvPr id="4" name="文字版面配置區 2"/>
          <p:cNvSpPr txBox="1">
            <a:spLocks/>
          </p:cNvSpPr>
          <p:nvPr/>
        </p:nvSpPr>
        <p:spPr>
          <a:xfrm>
            <a:off x="990600" y="241042"/>
            <a:ext cx="7315200" cy="990600"/>
          </a:xfrm>
          <a:prstGeom prst="rect">
            <a:avLst/>
          </a:prstGeom>
        </p:spPr>
        <p:txBody>
          <a:bodyPr tIns="91440" bIns="91440" anchor="b" anchorCtr="0">
            <a:noAutofit/>
          </a:bodyPr>
          <a:lstStyle/>
          <a:p>
            <a:pPr algn="ctr"/>
            <a:r>
              <a:rPr lang="zh-TW" altLang="en-US" sz="4800" b="1" dirty="0">
                <a:solidFill>
                  <a:srgbClr val="00B0F0"/>
                </a:solidFill>
                <a:latin typeface="微軟正黑體" panose="020B0604030504040204" pitchFamily="34" charset="-120"/>
                <a:ea typeface="微軟正黑體" panose="020B0604030504040204" pitchFamily="34" charset="-120"/>
              </a:rPr>
              <a:t>梯度下降</a:t>
            </a:r>
            <a:endParaRPr lang="en-US" altLang="zh-TW" sz="4800" b="1" i="0" dirty="0">
              <a:solidFill>
                <a:srgbClr val="00B0F0"/>
              </a:solidFill>
              <a:effectLst/>
              <a:latin typeface="微軟正黑體" panose="020B0604030504040204" pitchFamily="34" charset="-120"/>
              <a:ea typeface="微軟正黑體" panose="020B0604030504040204" pitchFamily="34" charset="-120"/>
            </a:endParaRPr>
          </a:p>
        </p:txBody>
      </p:sp>
      <p:sp>
        <p:nvSpPr>
          <p:cNvPr id="2" name="文字方塊 1"/>
          <p:cNvSpPr txBox="1"/>
          <p:nvPr/>
        </p:nvSpPr>
        <p:spPr>
          <a:xfrm>
            <a:off x="3780064" y="4923064"/>
            <a:ext cx="184731" cy="369332"/>
          </a:xfrm>
          <a:prstGeom prst="rect">
            <a:avLst/>
          </a:prstGeom>
          <a:noFill/>
        </p:spPr>
        <p:txBody>
          <a:bodyPr wrap="none" rtlCol="0">
            <a:spAutoFit/>
          </a:bodyPr>
          <a:lstStyle/>
          <a:p>
            <a:endParaRPr kumimoji="1" lang="zh-TW" altLang="en-US" dirty="0"/>
          </a:p>
        </p:txBody>
      </p:sp>
      <p:pic>
        <p:nvPicPr>
          <p:cNvPr id="3" name="圖片 2"/>
          <p:cNvPicPr>
            <a:picLocks noChangeAspect="1"/>
          </p:cNvPicPr>
          <p:nvPr/>
        </p:nvPicPr>
        <p:blipFill>
          <a:blip r:embed="rId3"/>
          <a:stretch>
            <a:fillRect/>
          </a:stretch>
        </p:blipFill>
        <p:spPr>
          <a:xfrm>
            <a:off x="2286000" y="4191000"/>
            <a:ext cx="4394200" cy="1244600"/>
          </a:xfrm>
          <a:prstGeom prst="rect">
            <a:avLst/>
          </a:prstGeom>
        </p:spPr>
      </p:pic>
    </p:spTree>
    <p:extLst>
      <p:ext uri="{BB962C8B-B14F-4D97-AF65-F5344CB8AC3E}">
        <p14:creationId xmlns:p14="http://schemas.microsoft.com/office/powerpoint/2010/main" val="308808451"/>
      </p:ext>
    </p:extLst>
  </p:cSld>
  <p:clrMapOvr>
    <a:masterClrMapping/>
  </p:clrMapOvr>
  <p:transition>
    <p:fade/>
  </p:transition>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457200" y="1524000"/>
            <a:ext cx="8229600" cy="3046988"/>
          </a:xfrm>
          <a:prstGeom prst="rect">
            <a:avLst/>
          </a:prstGeom>
          <a:noFill/>
        </p:spPr>
        <p:txBody>
          <a:bodyPr wrap="square" rtlCol="0">
            <a:spAutoFit/>
          </a:bodyPr>
          <a:lstStyle/>
          <a:p>
            <a:pPr marL="628650" indent="-628650">
              <a:buFont typeface="Arial" panose="020B0604020202020204" pitchFamily="34" charset="0"/>
              <a:buChar char="•"/>
            </a:pPr>
            <a:r>
              <a:rPr lang="zh-TW" altLang="en-US" sz="3200" b="1" dirty="0">
                <a:latin typeface="微軟正黑體" panose="020B0604030504040204" pitchFamily="34" charset="-120"/>
                <a:ea typeface="微軟正黑體" panose="020B0604030504040204" pitchFamily="34" charset="-120"/>
              </a:rPr>
              <a:t>一次更新一筆資料，更新參數，直到整個資料集結束</a:t>
            </a:r>
            <a:endParaRPr lang="en-US" altLang="zh-TW" sz="3200" b="1" dirty="0">
              <a:latin typeface="微軟正黑體" panose="020B0604030504040204" pitchFamily="34" charset="-120"/>
              <a:ea typeface="微軟正黑體" panose="020B0604030504040204" pitchFamily="34" charset="-120"/>
            </a:endParaRPr>
          </a:p>
          <a:p>
            <a:pPr marL="628650" indent="-628650">
              <a:buFont typeface="Arial" panose="020B0604020202020204" pitchFamily="34" charset="0"/>
              <a:buChar char="•"/>
            </a:pPr>
            <a:r>
              <a:rPr lang="zh-TW" altLang="en-US" sz="3200" b="1" dirty="0">
                <a:latin typeface="微軟正黑體" panose="020B0604030504040204" pitchFamily="34" charset="-120"/>
                <a:ea typeface="微軟正黑體" panose="020B0604030504040204" pitchFamily="34" charset="-120"/>
              </a:rPr>
              <a:t>優點：收歛快，資源少，可到下一個最小值</a:t>
            </a:r>
            <a:endParaRPr lang="en-US" altLang="zh-TW" sz="3200" b="1" dirty="0">
              <a:latin typeface="微軟正黑體" panose="020B0604030504040204" pitchFamily="34" charset="-120"/>
              <a:ea typeface="微軟正黑體" panose="020B0604030504040204" pitchFamily="34" charset="-120"/>
            </a:endParaRPr>
          </a:p>
          <a:p>
            <a:pPr marL="628650" indent="-628650">
              <a:buFont typeface="Arial" panose="020B0604020202020204" pitchFamily="34" charset="0"/>
              <a:buChar char="•"/>
            </a:pPr>
            <a:r>
              <a:rPr lang="zh-TW" altLang="en-US" sz="3200" b="1" dirty="0">
                <a:latin typeface="微軟正黑體" panose="020B0604030504040204" pitchFamily="34" charset="-120"/>
                <a:ea typeface="微軟正黑體" panose="020B0604030504040204" pitchFamily="34" charset="-120"/>
              </a:rPr>
              <a:t>缺點：參數變異大，到達全局最小值時還會亂跑、需要調整學習率</a:t>
            </a:r>
            <a:endParaRPr lang="en-US" altLang="zh-TW" sz="3200" b="1" dirty="0">
              <a:latin typeface="微軟正黑體" panose="020B0604030504040204" pitchFamily="34" charset="-120"/>
              <a:ea typeface="微軟正黑體" panose="020B0604030504040204" pitchFamily="34" charset="-120"/>
            </a:endParaRPr>
          </a:p>
        </p:txBody>
      </p:sp>
      <p:sp>
        <p:nvSpPr>
          <p:cNvPr id="4" name="文字版面配置區 2"/>
          <p:cNvSpPr txBox="1">
            <a:spLocks/>
          </p:cNvSpPr>
          <p:nvPr/>
        </p:nvSpPr>
        <p:spPr>
          <a:xfrm>
            <a:off x="990600" y="241042"/>
            <a:ext cx="7315200" cy="990600"/>
          </a:xfrm>
          <a:prstGeom prst="rect">
            <a:avLst/>
          </a:prstGeom>
        </p:spPr>
        <p:txBody>
          <a:bodyPr tIns="91440" bIns="91440" anchor="b" anchorCtr="0">
            <a:noAutofit/>
          </a:bodyPr>
          <a:lstStyle/>
          <a:p>
            <a:pPr algn="ctr"/>
            <a:r>
              <a:rPr lang="zh-TW" altLang="en-US" sz="4800" b="1" dirty="0">
                <a:solidFill>
                  <a:srgbClr val="00B0F0"/>
                </a:solidFill>
                <a:latin typeface="微軟正黑體" panose="020B0604030504040204" pitchFamily="34" charset="-120"/>
                <a:ea typeface="微軟正黑體" panose="020B0604030504040204" pitchFamily="34" charset="-120"/>
              </a:rPr>
              <a:t>隨機梯度下降</a:t>
            </a:r>
            <a:endParaRPr lang="en-US" altLang="zh-TW" sz="4800" b="1" i="0" dirty="0">
              <a:solidFill>
                <a:srgbClr val="00B0F0"/>
              </a:solidFill>
              <a:effectLst/>
              <a:latin typeface="微軟正黑體" panose="020B0604030504040204" pitchFamily="34" charset="-120"/>
              <a:ea typeface="微軟正黑體" panose="020B0604030504040204" pitchFamily="34" charset="-120"/>
            </a:endParaRPr>
          </a:p>
        </p:txBody>
      </p:sp>
      <p:sp>
        <p:nvSpPr>
          <p:cNvPr id="2" name="文字方塊 1"/>
          <p:cNvSpPr txBox="1"/>
          <p:nvPr/>
        </p:nvSpPr>
        <p:spPr>
          <a:xfrm>
            <a:off x="3780064" y="4923064"/>
            <a:ext cx="184731" cy="369332"/>
          </a:xfrm>
          <a:prstGeom prst="rect">
            <a:avLst/>
          </a:prstGeom>
          <a:noFill/>
        </p:spPr>
        <p:txBody>
          <a:bodyPr wrap="none" rtlCol="0">
            <a:spAutoFit/>
          </a:bodyPr>
          <a:lstStyle/>
          <a:p>
            <a:endParaRPr kumimoji="1" lang="zh-TW" altLang="en-US" dirty="0"/>
          </a:p>
        </p:txBody>
      </p:sp>
      <p:pic>
        <p:nvPicPr>
          <p:cNvPr id="6" name="圖片 5"/>
          <p:cNvPicPr>
            <a:picLocks noChangeAspect="1"/>
          </p:cNvPicPr>
          <p:nvPr/>
        </p:nvPicPr>
        <p:blipFill>
          <a:blip r:embed="rId3"/>
          <a:stretch>
            <a:fillRect/>
          </a:stretch>
        </p:blipFill>
        <p:spPr>
          <a:xfrm>
            <a:off x="0" y="4923064"/>
            <a:ext cx="9144000" cy="902580"/>
          </a:xfrm>
          <a:prstGeom prst="rect">
            <a:avLst/>
          </a:prstGeom>
        </p:spPr>
      </p:pic>
    </p:spTree>
    <p:extLst>
      <p:ext uri="{BB962C8B-B14F-4D97-AF65-F5344CB8AC3E}">
        <p14:creationId xmlns:p14="http://schemas.microsoft.com/office/powerpoint/2010/main" val="25309630"/>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990600" y="1828800"/>
            <a:ext cx="7620000" cy="2554545"/>
          </a:xfrm>
          <a:prstGeom prst="rect">
            <a:avLst/>
          </a:prstGeom>
          <a:noFill/>
        </p:spPr>
        <p:txBody>
          <a:bodyPr wrap="square" rtlCol="0">
            <a:spAutoFit/>
          </a:bodyPr>
          <a:lstStyle/>
          <a:p>
            <a:pPr marL="742950" indent="-742950">
              <a:buFont typeface="+mj-lt"/>
              <a:buAutoNum type="arabicPeriod"/>
            </a:pPr>
            <a:r>
              <a:rPr lang="en-US" altLang="zh-TW" sz="3200" b="1" dirty="0">
                <a:latin typeface="微軟正黑體" pitchFamily="34" charset="-120"/>
                <a:ea typeface="微軟正黑體" pitchFamily="34" charset="-120"/>
              </a:rPr>
              <a:t>Precision(TP/TP+FP)</a:t>
            </a:r>
          </a:p>
          <a:p>
            <a:pPr marL="742950" indent="-742950">
              <a:buFont typeface="+mj-lt"/>
              <a:buAutoNum type="arabicPeriod"/>
            </a:pPr>
            <a:r>
              <a:rPr lang="en-US" altLang="zh-TW" sz="3200" b="1" dirty="0">
                <a:latin typeface="微軟正黑體" pitchFamily="34" charset="-120"/>
                <a:ea typeface="微軟正黑體" pitchFamily="34" charset="-120"/>
              </a:rPr>
              <a:t>Recall(TP/TP+FN)</a:t>
            </a:r>
          </a:p>
          <a:p>
            <a:pPr marL="742950" indent="-742950">
              <a:buFont typeface="+mj-lt"/>
              <a:buAutoNum type="arabicPeriod"/>
            </a:pPr>
            <a:r>
              <a:rPr lang="zh-TW" altLang="en-US" sz="3200" b="1" dirty="0">
                <a:latin typeface="微軟正黑體" pitchFamily="34" charset="-120"/>
                <a:ea typeface="微軟正黑體" pitchFamily="34" charset="-120"/>
              </a:rPr>
              <a:t>路上發傳單</a:t>
            </a:r>
            <a:endParaRPr lang="en-US" altLang="zh-TW" sz="3200" b="1" dirty="0">
              <a:latin typeface="微軟正黑體" pitchFamily="34" charset="-120"/>
              <a:ea typeface="微軟正黑體" pitchFamily="34" charset="-120"/>
            </a:endParaRPr>
          </a:p>
          <a:p>
            <a:pPr marL="742950" indent="-742950">
              <a:buFont typeface="+mj-lt"/>
              <a:buAutoNum type="arabicPeriod"/>
            </a:pPr>
            <a:r>
              <a:rPr lang="zh-TW" altLang="en-US" sz="3200" b="1" dirty="0">
                <a:latin typeface="微軟正黑體" pitchFamily="34" charset="-120"/>
                <a:ea typeface="微軟正黑體" pitchFamily="34" charset="-120"/>
              </a:rPr>
              <a:t>想發</a:t>
            </a:r>
            <a:r>
              <a:rPr lang="en-US" altLang="zh-TW" sz="3200" b="1" dirty="0">
                <a:latin typeface="微軟正黑體" pitchFamily="34" charset="-120"/>
                <a:ea typeface="微軟正黑體" pitchFamily="34" charset="-120"/>
              </a:rPr>
              <a:t>/(</a:t>
            </a:r>
            <a:r>
              <a:rPr lang="zh-TW" altLang="en-US" sz="3200" b="1" dirty="0">
                <a:latin typeface="微軟正黑體" panose="020B0604030504040204" pitchFamily="34" charset="-120"/>
                <a:ea typeface="微軟正黑體" panose="020B0604030504040204" pitchFamily="34" charset="-120"/>
              </a:rPr>
              <a:t>想發</a:t>
            </a:r>
            <a:r>
              <a:rPr lang="en-US" altLang="zh-TW" sz="3200" b="1" dirty="0">
                <a:latin typeface="微軟正黑體" panose="020B0604030504040204" pitchFamily="34" charset="-120"/>
                <a:ea typeface="微軟正黑體" panose="020B0604030504040204" pitchFamily="34" charset="-120"/>
              </a:rPr>
              <a:t>+</a:t>
            </a:r>
            <a:r>
              <a:rPr lang="zh-TW" altLang="en-US" sz="3200" b="1" dirty="0">
                <a:latin typeface="微軟正黑體" panose="020B0604030504040204" pitchFamily="34" charset="-120"/>
                <a:ea typeface="微軟正黑體" panose="020B0604030504040204" pitchFamily="34" charset="-120"/>
              </a:rPr>
              <a:t>不想發</a:t>
            </a:r>
            <a:r>
              <a:rPr lang="en-US" altLang="zh-TW" sz="3200" b="1" dirty="0">
                <a:latin typeface="微軟正黑體" panose="020B0604030504040204" pitchFamily="34" charset="-120"/>
                <a:ea typeface="微軟正黑體" panose="020B0604030504040204" pitchFamily="34" charset="-120"/>
              </a:rPr>
              <a:t>) </a:t>
            </a:r>
            <a:r>
              <a:rPr lang="en-US" altLang="zh-TW" sz="3200" b="1" dirty="0">
                <a:latin typeface="微軟正黑體" panose="020B0604030504040204" pitchFamily="34" charset="-120"/>
                <a:ea typeface="微軟正黑體" panose="020B0604030504040204" pitchFamily="34" charset="-120"/>
                <a:sym typeface="Wingdings" panose="05000000000000000000" pitchFamily="2" charset="2"/>
              </a:rPr>
              <a:t></a:t>
            </a:r>
            <a:r>
              <a:rPr lang="zh-TW" altLang="en-US" sz="3200" b="1" dirty="0">
                <a:latin typeface="微軟正黑體" panose="020B0604030504040204" pitchFamily="34" charset="-120"/>
                <a:ea typeface="微軟正黑體" panose="020B0604030504040204" pitchFamily="34" charset="-120"/>
                <a:sym typeface="Wingdings" panose="05000000000000000000" pitchFamily="2" charset="2"/>
              </a:rPr>
              <a:t>不重要</a:t>
            </a:r>
            <a:endParaRPr lang="en-US" altLang="zh-TW" sz="3200" b="1" dirty="0">
              <a:latin typeface="微軟正黑體" panose="020B0604030504040204" pitchFamily="34" charset="-120"/>
              <a:ea typeface="微軟正黑體" panose="020B0604030504040204" pitchFamily="34" charset="-120"/>
              <a:sym typeface="Wingdings" panose="05000000000000000000" pitchFamily="2" charset="2"/>
            </a:endParaRPr>
          </a:p>
          <a:p>
            <a:pPr marL="742950" indent="-742950">
              <a:buFont typeface="+mj-lt"/>
              <a:buAutoNum type="arabicPeriod"/>
            </a:pPr>
            <a:r>
              <a:rPr lang="zh-TW" altLang="en-US" sz="3200" b="1" dirty="0">
                <a:latin typeface="微軟正黑體" panose="020B0604030504040204" pitchFamily="34" charset="-120"/>
                <a:ea typeface="微軟正黑體" panose="020B0604030504040204" pitchFamily="34" charset="-120"/>
              </a:rPr>
              <a:t>想發</a:t>
            </a:r>
            <a:r>
              <a:rPr lang="en-US" altLang="zh-TW" sz="3200" b="1" dirty="0">
                <a:latin typeface="微軟正黑體" panose="020B0604030504040204" pitchFamily="34" charset="-120"/>
                <a:ea typeface="微軟正黑體" panose="020B0604030504040204" pitchFamily="34" charset="-120"/>
              </a:rPr>
              <a:t>/(</a:t>
            </a:r>
            <a:r>
              <a:rPr lang="zh-TW" altLang="en-US" sz="3200" b="1" dirty="0">
                <a:latin typeface="微軟正黑體" panose="020B0604030504040204" pitchFamily="34" charset="-120"/>
                <a:ea typeface="微軟正黑體" panose="020B0604030504040204" pitchFamily="34" charset="-120"/>
              </a:rPr>
              <a:t>想發</a:t>
            </a:r>
            <a:r>
              <a:rPr lang="en-US" altLang="zh-TW" sz="3200" b="1" dirty="0">
                <a:latin typeface="微軟正黑體" panose="020B0604030504040204" pitchFamily="34" charset="-120"/>
                <a:ea typeface="微軟正黑體" panose="020B0604030504040204" pitchFamily="34" charset="-120"/>
              </a:rPr>
              <a:t>+</a:t>
            </a:r>
            <a:r>
              <a:rPr lang="zh-TW" altLang="en-US" sz="3200" b="1" dirty="0">
                <a:latin typeface="微軟正黑體" panose="020B0604030504040204" pitchFamily="34" charset="-120"/>
                <a:ea typeface="微軟正黑體" panose="020B0604030504040204" pitchFamily="34" charset="-120"/>
              </a:rPr>
              <a:t>想沒發</a:t>
            </a:r>
            <a:r>
              <a:rPr lang="en-US" altLang="zh-TW" sz="3200" b="1" dirty="0">
                <a:latin typeface="微軟正黑體" panose="020B0604030504040204" pitchFamily="34" charset="-120"/>
                <a:ea typeface="微軟正黑體" panose="020B0604030504040204" pitchFamily="34" charset="-120"/>
              </a:rPr>
              <a:t>)</a:t>
            </a:r>
            <a:r>
              <a:rPr lang="en-US" altLang="zh-TW" sz="3200" b="1" dirty="0">
                <a:latin typeface="微軟正黑體" panose="020B0604030504040204" pitchFamily="34" charset="-120"/>
                <a:ea typeface="微軟正黑體" panose="020B0604030504040204" pitchFamily="34" charset="-120"/>
                <a:sym typeface="Wingdings" panose="05000000000000000000" pitchFamily="2" charset="2"/>
              </a:rPr>
              <a:t></a:t>
            </a:r>
            <a:r>
              <a:rPr lang="zh-TW" altLang="en-US" sz="3200" b="1" dirty="0">
                <a:latin typeface="微軟正黑體" panose="020B0604030504040204" pitchFamily="34" charset="-120"/>
                <a:ea typeface="微軟正黑體" panose="020B0604030504040204" pitchFamily="34" charset="-120"/>
                <a:sym typeface="Wingdings" panose="05000000000000000000" pitchFamily="2" charset="2"/>
              </a:rPr>
              <a:t>重要</a:t>
            </a:r>
            <a:endParaRPr lang="zh-TW" altLang="en-US" sz="3200" b="1" dirty="0">
              <a:latin typeface="微軟正黑體" panose="020B0604030504040204" pitchFamily="34" charset="-120"/>
              <a:ea typeface="微軟正黑體" panose="020B0604030504040204" pitchFamily="34" charset="-120"/>
            </a:endParaRPr>
          </a:p>
        </p:txBody>
      </p:sp>
      <p:sp>
        <p:nvSpPr>
          <p:cNvPr id="4" name="文字版面配置區 2"/>
          <p:cNvSpPr txBox="1">
            <a:spLocks/>
          </p:cNvSpPr>
          <p:nvPr/>
        </p:nvSpPr>
        <p:spPr>
          <a:xfrm>
            <a:off x="914400" y="609600"/>
            <a:ext cx="7315200" cy="990600"/>
          </a:xfrm>
          <a:prstGeom prst="rect">
            <a:avLst/>
          </a:prstGeom>
        </p:spPr>
        <p:txBody>
          <a:bodyPr tIns="91440" bIns="91440" anchor="b" anchorCtr="0">
            <a:noAutofit/>
          </a:bodyPr>
          <a:lstStyle/>
          <a:p>
            <a:pPr algn="ctr">
              <a:spcBef>
                <a:spcPct val="20000"/>
              </a:spcBef>
              <a:defRPr/>
            </a:pPr>
            <a:r>
              <a:rPr kumimoji="0" lang="en-US" altLang="zh-TW"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Precision</a:t>
            </a: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a:t>
            </a:r>
            <a:r>
              <a:rPr kumimoji="0" lang="en-US" altLang="zh-TW"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Recall</a:t>
            </a:r>
            <a:endPar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endParaRPr>
          </a:p>
        </p:txBody>
      </p:sp>
    </p:spTree>
    <p:extLst>
      <p:ext uri="{BB962C8B-B14F-4D97-AF65-F5344CB8AC3E}">
        <p14:creationId xmlns:p14="http://schemas.microsoft.com/office/powerpoint/2010/main" val="556920053"/>
      </p:ext>
    </p:extLst>
  </p:cSld>
  <p:clrMapOvr>
    <a:masterClrMapping/>
  </p:clrMapOvr>
  <p:transition>
    <p:fade/>
  </p:transition>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457200" y="1524000"/>
            <a:ext cx="8229600" cy="2062103"/>
          </a:xfrm>
          <a:prstGeom prst="rect">
            <a:avLst/>
          </a:prstGeom>
          <a:noFill/>
        </p:spPr>
        <p:txBody>
          <a:bodyPr wrap="square" rtlCol="0">
            <a:spAutoFit/>
          </a:bodyPr>
          <a:lstStyle/>
          <a:p>
            <a:pPr marL="628650" indent="-628650">
              <a:buFont typeface="Arial" panose="020B0604020202020204" pitchFamily="34" charset="0"/>
              <a:buChar char="•"/>
            </a:pPr>
            <a:r>
              <a:rPr lang="zh-TW" altLang="en-US" sz="3200" b="1" dirty="0">
                <a:latin typeface="微軟正黑體" panose="020B0604030504040204" pitchFamily="34" charset="-120"/>
                <a:ea typeface="微軟正黑體" panose="020B0604030504040204" pitchFamily="34" charset="-120"/>
              </a:rPr>
              <a:t>一次更新一小批次，更新參數</a:t>
            </a:r>
            <a:endParaRPr lang="en-US" altLang="zh-TW" sz="3200" b="1" dirty="0">
              <a:latin typeface="微軟正黑體" panose="020B0604030504040204" pitchFamily="34" charset="-120"/>
              <a:ea typeface="微軟正黑體" panose="020B0604030504040204" pitchFamily="34" charset="-120"/>
            </a:endParaRPr>
          </a:p>
          <a:p>
            <a:pPr marL="628650" indent="-628650">
              <a:buFont typeface="Arial" panose="020B0604020202020204" pitchFamily="34" charset="0"/>
              <a:buChar char="•"/>
            </a:pPr>
            <a:r>
              <a:rPr lang="zh-TW" altLang="en-US" sz="3200" b="1" dirty="0">
                <a:latin typeface="微軟正黑體" panose="020B0604030504040204" pitchFamily="34" charset="-120"/>
                <a:ea typeface="微軟正黑體" panose="020B0604030504040204" pitchFamily="34" charset="-120"/>
              </a:rPr>
              <a:t>換下一不同小批次，再度更新，直到整個資料集結束</a:t>
            </a:r>
            <a:endParaRPr lang="en-US" altLang="zh-TW" sz="3200" b="1" dirty="0">
              <a:latin typeface="微軟正黑體" panose="020B0604030504040204" pitchFamily="34" charset="-120"/>
              <a:ea typeface="微軟正黑體" panose="020B0604030504040204" pitchFamily="34" charset="-120"/>
            </a:endParaRPr>
          </a:p>
          <a:p>
            <a:pPr marL="628650" indent="-628650">
              <a:buFont typeface="Arial" panose="020B0604020202020204" pitchFamily="34" charset="0"/>
              <a:buChar char="•"/>
            </a:pPr>
            <a:r>
              <a:rPr lang="zh-TW" altLang="en-US" sz="3200" b="1" dirty="0">
                <a:latin typeface="微軟正黑體" panose="020B0604030504040204" pitchFamily="34" charset="-120"/>
                <a:ea typeface="微軟正黑體" panose="020B0604030504040204" pitchFamily="34" charset="-120"/>
              </a:rPr>
              <a:t>優點：速度快、硬體需求中等</a:t>
            </a:r>
            <a:endParaRPr lang="en-US" altLang="zh-TW" sz="3200" b="1" dirty="0">
              <a:latin typeface="微軟正黑體" panose="020B0604030504040204" pitchFamily="34" charset="-120"/>
              <a:ea typeface="微軟正黑體" panose="020B0604030504040204" pitchFamily="34" charset="-120"/>
            </a:endParaRPr>
          </a:p>
        </p:txBody>
      </p:sp>
      <p:sp>
        <p:nvSpPr>
          <p:cNvPr id="4" name="文字版面配置區 2"/>
          <p:cNvSpPr txBox="1">
            <a:spLocks/>
          </p:cNvSpPr>
          <p:nvPr/>
        </p:nvSpPr>
        <p:spPr>
          <a:xfrm>
            <a:off x="990600" y="241042"/>
            <a:ext cx="7315200" cy="990600"/>
          </a:xfrm>
          <a:prstGeom prst="rect">
            <a:avLst/>
          </a:prstGeom>
        </p:spPr>
        <p:txBody>
          <a:bodyPr tIns="91440" bIns="91440" anchor="b" anchorCtr="0">
            <a:noAutofit/>
          </a:bodyPr>
          <a:lstStyle/>
          <a:p>
            <a:pPr algn="ctr"/>
            <a:r>
              <a:rPr lang="zh-TW" altLang="en-US" sz="4800" b="1" dirty="0">
                <a:solidFill>
                  <a:srgbClr val="00B0F0"/>
                </a:solidFill>
                <a:latin typeface="微軟正黑體" panose="020B0604030504040204" pitchFamily="34" charset="-120"/>
                <a:ea typeface="微軟正黑體" panose="020B0604030504040204" pitchFamily="34" charset="-120"/>
              </a:rPr>
              <a:t>小批次梯度下降</a:t>
            </a:r>
            <a:endParaRPr lang="en-US" altLang="zh-TW" sz="4800" b="1" i="0" dirty="0">
              <a:solidFill>
                <a:srgbClr val="00B0F0"/>
              </a:solidFill>
              <a:effectLst/>
              <a:latin typeface="微軟正黑體" panose="020B0604030504040204" pitchFamily="34" charset="-120"/>
              <a:ea typeface="微軟正黑體" panose="020B0604030504040204" pitchFamily="34" charset="-120"/>
            </a:endParaRPr>
          </a:p>
        </p:txBody>
      </p:sp>
      <p:sp>
        <p:nvSpPr>
          <p:cNvPr id="2" name="文字方塊 1"/>
          <p:cNvSpPr txBox="1"/>
          <p:nvPr/>
        </p:nvSpPr>
        <p:spPr>
          <a:xfrm>
            <a:off x="3780064" y="4923064"/>
            <a:ext cx="184731" cy="369332"/>
          </a:xfrm>
          <a:prstGeom prst="rect">
            <a:avLst/>
          </a:prstGeom>
          <a:noFill/>
        </p:spPr>
        <p:txBody>
          <a:bodyPr wrap="none" rtlCol="0">
            <a:spAutoFit/>
          </a:bodyPr>
          <a:lstStyle/>
          <a:p>
            <a:endParaRPr kumimoji="1" lang="zh-TW" altLang="en-US" dirty="0"/>
          </a:p>
        </p:txBody>
      </p:sp>
      <p:pic>
        <p:nvPicPr>
          <p:cNvPr id="3" name="圖片 2"/>
          <p:cNvPicPr>
            <a:picLocks noChangeAspect="1"/>
          </p:cNvPicPr>
          <p:nvPr/>
        </p:nvPicPr>
        <p:blipFill>
          <a:blip r:embed="rId3"/>
          <a:stretch>
            <a:fillRect/>
          </a:stretch>
        </p:blipFill>
        <p:spPr>
          <a:xfrm>
            <a:off x="38100" y="5410200"/>
            <a:ext cx="9144000" cy="568150"/>
          </a:xfrm>
          <a:prstGeom prst="rect">
            <a:avLst/>
          </a:prstGeom>
        </p:spPr>
      </p:pic>
    </p:spTree>
    <p:extLst>
      <p:ext uri="{BB962C8B-B14F-4D97-AF65-F5344CB8AC3E}">
        <p14:creationId xmlns:p14="http://schemas.microsoft.com/office/powerpoint/2010/main" val="723870317"/>
      </p:ext>
    </p:extLst>
  </p:cSld>
  <p:clrMapOvr>
    <a:masterClrMapping/>
  </p:clrMapOvr>
  <p:transition>
    <p:fade/>
  </p:transition>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457200" y="1524000"/>
            <a:ext cx="8229600" cy="1569660"/>
          </a:xfrm>
          <a:prstGeom prst="rect">
            <a:avLst/>
          </a:prstGeom>
          <a:noFill/>
        </p:spPr>
        <p:txBody>
          <a:bodyPr wrap="square" rtlCol="0">
            <a:spAutoFit/>
          </a:bodyPr>
          <a:lstStyle/>
          <a:p>
            <a:r>
              <a:rPr lang="zh-TW" altLang="en-US" sz="3200" b="1" dirty="0"/>
              <a:t>彈性使用學習率，設為次數的反比</a:t>
            </a:r>
            <a:r>
              <a:rPr lang="en-US" altLang="zh-TW" sz="3200" b="1" dirty="0"/>
              <a:t>1/t</a:t>
            </a:r>
            <a:r>
              <a:rPr lang="zh-TW" altLang="en-US" sz="3200" b="1" dirty="0"/>
              <a:t>，但太簡單，因此設定為</a:t>
            </a:r>
            <a:endParaRPr lang="en-US" altLang="zh-TW" sz="3200" b="1" dirty="0"/>
          </a:p>
          <a:p>
            <a:endParaRPr lang="en-US" altLang="zh-TW" sz="3200" b="1" dirty="0"/>
          </a:p>
        </p:txBody>
      </p:sp>
      <p:sp>
        <p:nvSpPr>
          <p:cNvPr id="4" name="文字版面配置區 2"/>
          <p:cNvSpPr txBox="1">
            <a:spLocks/>
          </p:cNvSpPr>
          <p:nvPr/>
        </p:nvSpPr>
        <p:spPr>
          <a:xfrm>
            <a:off x="990600" y="241042"/>
            <a:ext cx="7315200" cy="990600"/>
          </a:xfrm>
          <a:prstGeom prst="rect">
            <a:avLst/>
          </a:prstGeom>
        </p:spPr>
        <p:txBody>
          <a:bodyPr tIns="91440" bIns="91440" anchor="b" anchorCtr="0">
            <a:noAutofit/>
          </a:bodyPr>
          <a:lstStyle/>
          <a:p>
            <a:pPr algn="ctr"/>
            <a:r>
              <a:rPr lang="en-US" altLang="zh-TW" sz="4800" b="1" dirty="0" err="1">
                <a:solidFill>
                  <a:srgbClr val="00B0F0"/>
                </a:solidFill>
                <a:latin typeface="微軟正黑體" panose="020B0604030504040204" pitchFamily="34" charset="-120"/>
                <a:ea typeface="微軟正黑體" panose="020B0604030504040204" pitchFamily="34" charset="-120"/>
              </a:rPr>
              <a:t>AdaGrad</a:t>
            </a:r>
            <a:endParaRPr lang="en-US" altLang="zh-TW" sz="4800" b="1" i="0" dirty="0">
              <a:solidFill>
                <a:srgbClr val="00B0F0"/>
              </a:solidFill>
              <a:effectLst/>
              <a:latin typeface="微軟正黑體" panose="020B0604030504040204" pitchFamily="34" charset="-120"/>
              <a:ea typeface="微軟正黑體" panose="020B0604030504040204" pitchFamily="34" charset="-120"/>
            </a:endParaRPr>
          </a:p>
        </p:txBody>
      </p:sp>
      <p:sp>
        <p:nvSpPr>
          <p:cNvPr id="2" name="文字方塊 1"/>
          <p:cNvSpPr txBox="1"/>
          <p:nvPr/>
        </p:nvSpPr>
        <p:spPr>
          <a:xfrm>
            <a:off x="3780064" y="4923064"/>
            <a:ext cx="184731" cy="369332"/>
          </a:xfrm>
          <a:prstGeom prst="rect">
            <a:avLst/>
          </a:prstGeom>
          <a:noFill/>
        </p:spPr>
        <p:txBody>
          <a:bodyPr wrap="none" rtlCol="0">
            <a:spAutoFit/>
          </a:bodyPr>
          <a:lstStyle/>
          <a:p>
            <a:endParaRPr kumimoji="1" lang="zh-TW" altLang="en-US" dirty="0"/>
          </a:p>
        </p:txBody>
      </p:sp>
      <p:pic>
        <p:nvPicPr>
          <p:cNvPr id="7" name="圖片 6"/>
          <p:cNvPicPr>
            <a:picLocks noChangeAspect="1"/>
          </p:cNvPicPr>
          <p:nvPr/>
        </p:nvPicPr>
        <p:blipFill>
          <a:blip r:embed="rId3"/>
          <a:stretch>
            <a:fillRect/>
          </a:stretch>
        </p:blipFill>
        <p:spPr>
          <a:xfrm>
            <a:off x="1371600" y="2905118"/>
            <a:ext cx="7025640" cy="1886515"/>
          </a:xfrm>
          <a:prstGeom prst="rect">
            <a:avLst/>
          </a:prstGeom>
        </p:spPr>
      </p:pic>
      <p:pic>
        <p:nvPicPr>
          <p:cNvPr id="8" name="圖片 7"/>
          <p:cNvPicPr>
            <a:picLocks noChangeAspect="1"/>
          </p:cNvPicPr>
          <p:nvPr/>
        </p:nvPicPr>
        <p:blipFill>
          <a:blip r:embed="rId4"/>
          <a:stretch>
            <a:fillRect/>
          </a:stretch>
        </p:blipFill>
        <p:spPr>
          <a:xfrm>
            <a:off x="1295400" y="5029200"/>
            <a:ext cx="6858000" cy="1592153"/>
          </a:xfrm>
          <a:prstGeom prst="rect">
            <a:avLst/>
          </a:prstGeom>
        </p:spPr>
      </p:pic>
    </p:spTree>
    <p:extLst>
      <p:ext uri="{BB962C8B-B14F-4D97-AF65-F5344CB8AC3E}">
        <p14:creationId xmlns:p14="http://schemas.microsoft.com/office/powerpoint/2010/main" val="1255595172"/>
      </p:ext>
    </p:extLst>
  </p:cSld>
  <p:clrMapOvr>
    <a:masterClrMapping/>
  </p:clrMapOvr>
  <p:transition>
    <p:fade/>
  </p:transition>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457200" y="1524000"/>
            <a:ext cx="8229600" cy="1569660"/>
          </a:xfrm>
          <a:prstGeom prst="rect">
            <a:avLst/>
          </a:prstGeom>
          <a:noFill/>
        </p:spPr>
        <p:txBody>
          <a:bodyPr wrap="square" rtlCol="0">
            <a:spAutoFit/>
          </a:bodyPr>
          <a:lstStyle/>
          <a:p>
            <a:r>
              <a:rPr lang="zh-TW" altLang="en-US" sz="3200" dirty="0"/>
              <a:t>實中常會碰到的 </a:t>
            </a:r>
            <a:r>
              <a:rPr lang="en-US" altLang="zh-TW" sz="3200" dirty="0"/>
              <a:t>Loss function </a:t>
            </a:r>
            <a:r>
              <a:rPr lang="zh-TW" altLang="en-US" sz="3200" dirty="0"/>
              <a:t>並非都是平穩、簡單的，甚至絕大多數我們遇到的 </a:t>
            </a:r>
            <a:r>
              <a:rPr lang="en-US" altLang="zh-TW" sz="3200" dirty="0"/>
              <a:t>Error surface </a:t>
            </a:r>
            <a:r>
              <a:rPr lang="zh-TW" altLang="en-US" sz="3200" dirty="0"/>
              <a:t>都非常複雜</a:t>
            </a:r>
            <a:endParaRPr lang="en-US" altLang="zh-TW" sz="3200" b="1" dirty="0"/>
          </a:p>
        </p:txBody>
      </p:sp>
      <p:sp>
        <p:nvSpPr>
          <p:cNvPr id="4" name="文字版面配置區 2"/>
          <p:cNvSpPr txBox="1">
            <a:spLocks/>
          </p:cNvSpPr>
          <p:nvPr/>
        </p:nvSpPr>
        <p:spPr>
          <a:xfrm>
            <a:off x="990600" y="241042"/>
            <a:ext cx="7315200" cy="990600"/>
          </a:xfrm>
          <a:prstGeom prst="rect">
            <a:avLst/>
          </a:prstGeom>
        </p:spPr>
        <p:txBody>
          <a:bodyPr tIns="91440" bIns="91440" anchor="b" anchorCtr="0">
            <a:noAutofit/>
          </a:bodyPr>
          <a:lstStyle/>
          <a:p>
            <a:pPr algn="ctr"/>
            <a:r>
              <a:rPr lang="en-US" altLang="zh-TW" sz="4800" b="1" dirty="0" err="1">
                <a:solidFill>
                  <a:srgbClr val="00B0F0"/>
                </a:solidFill>
                <a:latin typeface="微軟正黑體" panose="020B0604030504040204" pitchFamily="34" charset="-120"/>
                <a:ea typeface="微軟正黑體" panose="020B0604030504040204" pitchFamily="34" charset="-120"/>
              </a:rPr>
              <a:t>RMSProp</a:t>
            </a:r>
            <a:endParaRPr lang="en-US" altLang="zh-TW" sz="4800" b="1" i="0" dirty="0">
              <a:solidFill>
                <a:srgbClr val="00B0F0"/>
              </a:solidFill>
              <a:effectLst/>
              <a:latin typeface="微軟正黑體" panose="020B0604030504040204" pitchFamily="34" charset="-120"/>
              <a:ea typeface="微軟正黑體" panose="020B0604030504040204" pitchFamily="34" charset="-120"/>
            </a:endParaRPr>
          </a:p>
        </p:txBody>
      </p:sp>
      <p:sp>
        <p:nvSpPr>
          <p:cNvPr id="2" name="文字方塊 1"/>
          <p:cNvSpPr txBox="1"/>
          <p:nvPr/>
        </p:nvSpPr>
        <p:spPr>
          <a:xfrm>
            <a:off x="3780064" y="4923064"/>
            <a:ext cx="184731" cy="369332"/>
          </a:xfrm>
          <a:prstGeom prst="rect">
            <a:avLst/>
          </a:prstGeom>
          <a:noFill/>
        </p:spPr>
        <p:txBody>
          <a:bodyPr wrap="none" rtlCol="0">
            <a:spAutoFit/>
          </a:bodyPr>
          <a:lstStyle/>
          <a:p>
            <a:endParaRPr kumimoji="1" lang="zh-TW" altLang="en-US" dirty="0"/>
          </a:p>
        </p:txBody>
      </p:sp>
      <p:sp>
        <p:nvSpPr>
          <p:cNvPr id="6" name="文字方塊 5"/>
          <p:cNvSpPr txBox="1"/>
          <p:nvPr/>
        </p:nvSpPr>
        <p:spPr>
          <a:xfrm>
            <a:off x="4145280" y="5882640"/>
            <a:ext cx="184731" cy="369332"/>
          </a:xfrm>
          <a:prstGeom prst="rect">
            <a:avLst/>
          </a:prstGeom>
          <a:noFill/>
        </p:spPr>
        <p:txBody>
          <a:bodyPr wrap="none" rtlCol="0">
            <a:spAutoFit/>
          </a:bodyPr>
          <a:lstStyle/>
          <a:p>
            <a:endParaRPr kumimoji="1" lang="zh-TW" altLang="en-US" dirty="0"/>
          </a:p>
        </p:txBody>
      </p:sp>
      <p:pic>
        <p:nvPicPr>
          <p:cNvPr id="9" name="圖片 8"/>
          <p:cNvPicPr>
            <a:picLocks noChangeAspect="1"/>
          </p:cNvPicPr>
          <p:nvPr/>
        </p:nvPicPr>
        <p:blipFill>
          <a:blip r:embed="rId3"/>
          <a:stretch>
            <a:fillRect/>
          </a:stretch>
        </p:blipFill>
        <p:spPr>
          <a:xfrm>
            <a:off x="457200" y="3810000"/>
            <a:ext cx="8229600" cy="1656000"/>
          </a:xfrm>
          <a:prstGeom prst="rect">
            <a:avLst/>
          </a:prstGeom>
        </p:spPr>
      </p:pic>
    </p:spTree>
    <p:extLst>
      <p:ext uri="{BB962C8B-B14F-4D97-AF65-F5344CB8AC3E}">
        <p14:creationId xmlns:p14="http://schemas.microsoft.com/office/powerpoint/2010/main" val="110443711"/>
      </p:ext>
    </p:extLst>
  </p:cSld>
  <p:clrMapOvr>
    <a:masterClrMapping/>
  </p:clrMapOvr>
  <p:transition>
    <p:fade/>
  </p:transition>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457200" y="1524000"/>
            <a:ext cx="8229600" cy="2062103"/>
          </a:xfrm>
          <a:prstGeom prst="rect">
            <a:avLst/>
          </a:prstGeom>
          <a:noFill/>
        </p:spPr>
        <p:txBody>
          <a:bodyPr wrap="square" rtlCol="0">
            <a:spAutoFit/>
          </a:bodyPr>
          <a:lstStyle/>
          <a:p>
            <a:pPr marL="628650" indent="-628650">
              <a:buFont typeface="Arial" panose="020B0604020202020204" pitchFamily="34" charset="0"/>
              <a:buChar char="•"/>
            </a:pPr>
            <a:r>
              <a:rPr lang="en-US" altLang="zh-TW" sz="3200" dirty="0"/>
              <a:t>GD</a:t>
            </a:r>
            <a:r>
              <a:rPr lang="zh-TW" altLang="en-US" sz="3200" dirty="0"/>
              <a:t>易進入 </a:t>
            </a:r>
            <a:r>
              <a:rPr lang="en-US" altLang="zh-TW" sz="3200" dirty="0"/>
              <a:t>Local minimum , </a:t>
            </a:r>
            <a:r>
              <a:rPr lang="zh-TW" altLang="en-US" sz="3200" dirty="0"/>
              <a:t>雖然 </a:t>
            </a:r>
            <a:r>
              <a:rPr lang="en-US" altLang="zh-TW" sz="3200" dirty="0"/>
              <a:t>Local minimum </a:t>
            </a:r>
            <a:r>
              <a:rPr lang="zh-TW" altLang="en-US" sz="3200" dirty="0"/>
              <a:t>在複雜多維度的 </a:t>
            </a:r>
            <a:r>
              <a:rPr lang="en-US" altLang="zh-TW" sz="3200" dirty="0"/>
              <a:t>error space </a:t>
            </a:r>
            <a:r>
              <a:rPr lang="zh-TW" altLang="en-US" sz="3200" dirty="0"/>
              <a:t>中並不會這麼容易遇到，但 </a:t>
            </a:r>
            <a:r>
              <a:rPr lang="en-US" altLang="zh-TW" sz="3200" dirty="0"/>
              <a:t>Momentum</a:t>
            </a:r>
            <a:r>
              <a:rPr lang="zh-TW" altLang="en-US" sz="3200" dirty="0"/>
              <a:t>可解決</a:t>
            </a:r>
            <a:endParaRPr lang="en-US" altLang="zh-TW" sz="3200" b="1" dirty="0">
              <a:latin typeface="微軟正黑體" panose="020B0604030504040204" pitchFamily="34" charset="-120"/>
              <a:ea typeface="微軟正黑體" panose="020B0604030504040204" pitchFamily="34" charset="-120"/>
            </a:endParaRPr>
          </a:p>
        </p:txBody>
      </p:sp>
      <p:sp>
        <p:nvSpPr>
          <p:cNvPr id="4" name="文字版面配置區 2"/>
          <p:cNvSpPr txBox="1">
            <a:spLocks/>
          </p:cNvSpPr>
          <p:nvPr/>
        </p:nvSpPr>
        <p:spPr>
          <a:xfrm>
            <a:off x="990600" y="241042"/>
            <a:ext cx="7315200" cy="990600"/>
          </a:xfrm>
          <a:prstGeom prst="rect">
            <a:avLst/>
          </a:prstGeom>
        </p:spPr>
        <p:txBody>
          <a:bodyPr tIns="91440" bIns="91440" anchor="b" anchorCtr="0">
            <a:noAutofit/>
          </a:bodyPr>
          <a:lstStyle/>
          <a:p>
            <a:pPr algn="ctr"/>
            <a:r>
              <a:rPr lang="zh-TW" altLang="en-US" sz="4800" b="1" dirty="0">
                <a:solidFill>
                  <a:srgbClr val="00B0F0"/>
                </a:solidFill>
                <a:latin typeface="微軟正黑體" panose="020B0604030504040204" pitchFamily="34" charset="-120"/>
                <a:ea typeface="微軟正黑體" panose="020B0604030504040204" pitchFamily="34" charset="-120"/>
              </a:rPr>
              <a:t>以動量為主</a:t>
            </a:r>
            <a:endParaRPr lang="en-US" altLang="zh-TW" sz="4800" b="1" i="0" dirty="0">
              <a:solidFill>
                <a:srgbClr val="00B0F0"/>
              </a:solidFill>
              <a:effectLst/>
              <a:latin typeface="微軟正黑體" panose="020B0604030504040204" pitchFamily="34" charset="-120"/>
              <a:ea typeface="微軟正黑體" panose="020B0604030504040204" pitchFamily="34" charset="-120"/>
            </a:endParaRPr>
          </a:p>
        </p:txBody>
      </p:sp>
      <p:sp>
        <p:nvSpPr>
          <p:cNvPr id="2" name="文字方塊 1"/>
          <p:cNvSpPr txBox="1"/>
          <p:nvPr/>
        </p:nvSpPr>
        <p:spPr>
          <a:xfrm>
            <a:off x="3780064" y="4923064"/>
            <a:ext cx="184731" cy="369332"/>
          </a:xfrm>
          <a:prstGeom prst="rect">
            <a:avLst/>
          </a:prstGeom>
          <a:noFill/>
        </p:spPr>
        <p:txBody>
          <a:bodyPr wrap="none" rtlCol="0">
            <a:spAutoFit/>
          </a:bodyPr>
          <a:lstStyle/>
          <a:p>
            <a:endParaRPr kumimoji="1" lang="zh-TW" altLang="en-US" dirty="0"/>
          </a:p>
        </p:txBody>
      </p:sp>
      <p:pic>
        <p:nvPicPr>
          <p:cNvPr id="10242" name="Picture 2" descr="https://i.imgur.com/V5wDXNv.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3200" y="3392401"/>
            <a:ext cx="5467350" cy="3061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8738589"/>
      </p:ext>
    </p:extLst>
  </p:cSld>
  <p:clrMapOvr>
    <a:masterClrMapping/>
  </p:clrMapOvr>
  <p:transition>
    <p:fade/>
  </p:transition>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457200" y="1524000"/>
            <a:ext cx="8229600" cy="584775"/>
          </a:xfrm>
          <a:prstGeom prst="rect">
            <a:avLst/>
          </a:prstGeom>
          <a:noFill/>
        </p:spPr>
        <p:txBody>
          <a:bodyPr wrap="square" rtlCol="0">
            <a:spAutoFit/>
          </a:bodyPr>
          <a:lstStyle/>
          <a:p>
            <a:pPr marL="628650" indent="-628650">
              <a:buFont typeface="Arial" panose="020B0604020202020204" pitchFamily="34" charset="0"/>
              <a:buChar char="•"/>
            </a:pPr>
            <a:r>
              <a:rPr lang="zh-TW" altLang="en-US" sz="3200" dirty="0"/>
              <a:t>利用物理中的動量為因子</a:t>
            </a:r>
            <a:endParaRPr lang="en-US" altLang="zh-TW" sz="3200" b="1" dirty="0">
              <a:latin typeface="微軟正黑體" panose="020B0604030504040204" pitchFamily="34" charset="-120"/>
              <a:ea typeface="微軟正黑體" panose="020B0604030504040204" pitchFamily="34" charset="-120"/>
            </a:endParaRPr>
          </a:p>
        </p:txBody>
      </p:sp>
      <p:sp>
        <p:nvSpPr>
          <p:cNvPr id="4" name="文字版面配置區 2"/>
          <p:cNvSpPr txBox="1">
            <a:spLocks/>
          </p:cNvSpPr>
          <p:nvPr/>
        </p:nvSpPr>
        <p:spPr>
          <a:xfrm>
            <a:off x="990600" y="241042"/>
            <a:ext cx="7315200" cy="990600"/>
          </a:xfrm>
          <a:prstGeom prst="rect">
            <a:avLst/>
          </a:prstGeom>
        </p:spPr>
        <p:txBody>
          <a:bodyPr tIns="91440" bIns="91440" anchor="b" anchorCtr="0">
            <a:noAutofit/>
          </a:bodyPr>
          <a:lstStyle/>
          <a:p>
            <a:pPr algn="ctr"/>
            <a:r>
              <a:rPr lang="zh-TW" altLang="en-US" sz="4800" b="1" dirty="0">
                <a:solidFill>
                  <a:srgbClr val="00B0F0"/>
                </a:solidFill>
                <a:latin typeface="微軟正黑體" panose="020B0604030504040204" pitchFamily="34" charset="-120"/>
                <a:ea typeface="微軟正黑體" panose="020B0604030504040204" pitchFamily="34" charset="-120"/>
              </a:rPr>
              <a:t>以動量為主</a:t>
            </a:r>
            <a:endParaRPr lang="en-US" altLang="zh-TW" sz="4800" b="1" i="0" dirty="0">
              <a:solidFill>
                <a:srgbClr val="00B0F0"/>
              </a:solidFill>
              <a:effectLst/>
              <a:latin typeface="微軟正黑體" panose="020B0604030504040204" pitchFamily="34" charset="-120"/>
              <a:ea typeface="微軟正黑體" panose="020B0604030504040204" pitchFamily="34" charset="-120"/>
            </a:endParaRPr>
          </a:p>
        </p:txBody>
      </p:sp>
      <p:sp>
        <p:nvSpPr>
          <p:cNvPr id="2" name="文字方塊 1"/>
          <p:cNvSpPr txBox="1"/>
          <p:nvPr/>
        </p:nvSpPr>
        <p:spPr>
          <a:xfrm>
            <a:off x="3780064" y="4923064"/>
            <a:ext cx="184731" cy="369332"/>
          </a:xfrm>
          <a:prstGeom prst="rect">
            <a:avLst/>
          </a:prstGeom>
          <a:noFill/>
        </p:spPr>
        <p:txBody>
          <a:bodyPr wrap="none" rtlCol="0">
            <a:spAutoFit/>
          </a:bodyPr>
          <a:lstStyle/>
          <a:p>
            <a:endParaRPr kumimoji="1" lang="zh-TW" altLang="en-US" dirty="0"/>
          </a:p>
        </p:txBody>
      </p:sp>
      <p:sp>
        <p:nvSpPr>
          <p:cNvPr id="6" name="文字方塊 5"/>
          <p:cNvSpPr txBox="1"/>
          <p:nvPr/>
        </p:nvSpPr>
        <p:spPr>
          <a:xfrm>
            <a:off x="1141447" y="6464913"/>
            <a:ext cx="94844" cy="102875"/>
          </a:xfrm>
          <a:prstGeom prst="rect">
            <a:avLst/>
          </a:prstGeom>
          <a:noFill/>
        </p:spPr>
        <p:txBody>
          <a:bodyPr wrap="square" rtlCol="0">
            <a:spAutoFit/>
          </a:bodyPr>
          <a:lstStyle/>
          <a:p>
            <a:endParaRPr kumimoji="1" lang="zh-TW" altLang="en-US"/>
          </a:p>
        </p:txBody>
      </p:sp>
      <p:pic>
        <p:nvPicPr>
          <p:cNvPr id="3" name="圖片 2"/>
          <p:cNvPicPr>
            <a:picLocks noChangeAspect="1"/>
          </p:cNvPicPr>
          <p:nvPr/>
        </p:nvPicPr>
        <p:blipFill>
          <a:blip r:embed="rId3"/>
          <a:stretch>
            <a:fillRect/>
          </a:stretch>
        </p:blipFill>
        <p:spPr>
          <a:xfrm>
            <a:off x="304800" y="2209800"/>
            <a:ext cx="6096000" cy="1719714"/>
          </a:xfrm>
          <a:prstGeom prst="rect">
            <a:avLst/>
          </a:prstGeom>
        </p:spPr>
      </p:pic>
      <p:pic>
        <p:nvPicPr>
          <p:cNvPr id="11266" name="Picture 2" descr="https://i.imgur.com/pY7ZrkX.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124200" y="4015299"/>
            <a:ext cx="2512555" cy="27873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2894679"/>
      </p:ext>
    </p:extLst>
  </p:cSld>
  <p:clrMapOvr>
    <a:masterClrMapping/>
  </p:clrMapOvr>
  <p:transition>
    <p:fade/>
  </p:transition>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457200" y="1524000"/>
            <a:ext cx="8229600" cy="2062103"/>
          </a:xfrm>
          <a:prstGeom prst="rect">
            <a:avLst/>
          </a:prstGeom>
          <a:noFill/>
        </p:spPr>
        <p:txBody>
          <a:bodyPr wrap="square" rtlCol="0">
            <a:spAutoFit/>
          </a:bodyPr>
          <a:lstStyle/>
          <a:p>
            <a:pPr marL="628650" indent="-628650">
              <a:buFont typeface="Arial" panose="020B0604020202020204" pitchFamily="34" charset="0"/>
              <a:buChar char="•"/>
            </a:pPr>
            <a:r>
              <a:rPr lang="en-US" altLang="zh-TW" sz="3200" dirty="0"/>
              <a:t>Adaptive Moment Estimation ( Adam ) </a:t>
            </a:r>
            <a:r>
              <a:rPr lang="zh-TW" altLang="en-US" sz="3200" dirty="0"/>
              <a:t>其實就是加入了動量概念的 </a:t>
            </a:r>
            <a:r>
              <a:rPr lang="en-US" altLang="zh-TW" sz="3200" dirty="0" err="1"/>
              <a:t>RMSprop</a:t>
            </a:r>
            <a:r>
              <a:rPr lang="zh-TW" altLang="en-US" sz="3200" dirty="0"/>
              <a:t>，且在更新梯度過程中考慮了偏差校正 </a:t>
            </a:r>
            <a:r>
              <a:rPr lang="en-US" altLang="zh-TW" sz="3200" dirty="0"/>
              <a:t>( bias-correction )</a:t>
            </a:r>
            <a:endParaRPr lang="en-US" altLang="zh-TW" sz="3200" b="1" dirty="0">
              <a:latin typeface="微軟正黑體" panose="020B0604030504040204" pitchFamily="34" charset="-120"/>
              <a:ea typeface="微軟正黑體" panose="020B0604030504040204" pitchFamily="34" charset="-120"/>
            </a:endParaRPr>
          </a:p>
        </p:txBody>
      </p:sp>
      <p:sp>
        <p:nvSpPr>
          <p:cNvPr id="4" name="文字版面配置區 2"/>
          <p:cNvSpPr txBox="1">
            <a:spLocks/>
          </p:cNvSpPr>
          <p:nvPr/>
        </p:nvSpPr>
        <p:spPr>
          <a:xfrm>
            <a:off x="990600" y="241042"/>
            <a:ext cx="7315200" cy="990600"/>
          </a:xfrm>
          <a:prstGeom prst="rect">
            <a:avLst/>
          </a:prstGeom>
        </p:spPr>
        <p:txBody>
          <a:bodyPr tIns="91440" bIns="91440" anchor="b" anchorCtr="0">
            <a:noAutofit/>
          </a:bodyPr>
          <a:lstStyle/>
          <a:p>
            <a:pPr algn="ctr"/>
            <a:r>
              <a:rPr lang="zh-TW" altLang="en-US" sz="4800" b="1" dirty="0">
                <a:solidFill>
                  <a:srgbClr val="00B0F0"/>
                </a:solidFill>
                <a:latin typeface="微軟正黑體" panose="020B0604030504040204" pitchFamily="34" charset="-120"/>
                <a:ea typeface="微軟正黑體" panose="020B0604030504040204" pitchFamily="34" charset="-120"/>
              </a:rPr>
              <a:t>最常用的</a:t>
            </a:r>
            <a:r>
              <a:rPr lang="en-US" altLang="zh-TW" sz="4800" b="1" dirty="0">
                <a:solidFill>
                  <a:srgbClr val="00B0F0"/>
                </a:solidFill>
                <a:latin typeface="微軟正黑體" panose="020B0604030504040204" pitchFamily="34" charset="-120"/>
                <a:ea typeface="微軟正黑體" panose="020B0604030504040204" pitchFamily="34" charset="-120"/>
              </a:rPr>
              <a:t>Adam</a:t>
            </a:r>
            <a:endParaRPr lang="en-US" altLang="zh-TW" sz="4800" b="1" i="0" dirty="0">
              <a:solidFill>
                <a:srgbClr val="00B0F0"/>
              </a:solidFill>
              <a:effectLst/>
              <a:latin typeface="微軟正黑體" panose="020B0604030504040204" pitchFamily="34" charset="-120"/>
              <a:ea typeface="微軟正黑體" panose="020B0604030504040204" pitchFamily="34" charset="-120"/>
            </a:endParaRPr>
          </a:p>
        </p:txBody>
      </p:sp>
      <p:sp>
        <p:nvSpPr>
          <p:cNvPr id="2" name="文字方塊 1"/>
          <p:cNvSpPr txBox="1"/>
          <p:nvPr/>
        </p:nvSpPr>
        <p:spPr>
          <a:xfrm>
            <a:off x="3780064" y="4923064"/>
            <a:ext cx="184731" cy="369332"/>
          </a:xfrm>
          <a:prstGeom prst="rect">
            <a:avLst/>
          </a:prstGeom>
          <a:noFill/>
        </p:spPr>
        <p:txBody>
          <a:bodyPr wrap="none" rtlCol="0">
            <a:spAutoFit/>
          </a:bodyPr>
          <a:lstStyle/>
          <a:p>
            <a:endParaRPr kumimoji="1" lang="zh-TW" altLang="en-US" dirty="0"/>
          </a:p>
        </p:txBody>
      </p:sp>
      <p:sp>
        <p:nvSpPr>
          <p:cNvPr id="6" name="文字方塊 5"/>
          <p:cNvSpPr txBox="1"/>
          <p:nvPr/>
        </p:nvSpPr>
        <p:spPr>
          <a:xfrm>
            <a:off x="1141447" y="6464913"/>
            <a:ext cx="94844" cy="102875"/>
          </a:xfrm>
          <a:prstGeom prst="rect">
            <a:avLst/>
          </a:prstGeom>
          <a:noFill/>
        </p:spPr>
        <p:txBody>
          <a:bodyPr wrap="square" rtlCol="0">
            <a:spAutoFit/>
          </a:bodyPr>
          <a:lstStyle/>
          <a:p>
            <a:endParaRPr kumimoji="1" lang="zh-TW" altLang="en-US"/>
          </a:p>
        </p:txBody>
      </p:sp>
      <p:pic>
        <p:nvPicPr>
          <p:cNvPr id="8" name="圖片 7"/>
          <p:cNvPicPr>
            <a:picLocks noChangeAspect="1"/>
          </p:cNvPicPr>
          <p:nvPr/>
        </p:nvPicPr>
        <p:blipFill>
          <a:blip r:embed="rId3"/>
          <a:stretch>
            <a:fillRect/>
          </a:stretch>
        </p:blipFill>
        <p:spPr>
          <a:xfrm>
            <a:off x="1236291" y="3958896"/>
            <a:ext cx="6425044" cy="2667000"/>
          </a:xfrm>
          <a:prstGeom prst="rect">
            <a:avLst/>
          </a:prstGeom>
        </p:spPr>
      </p:pic>
    </p:spTree>
    <p:extLst>
      <p:ext uri="{BB962C8B-B14F-4D97-AF65-F5344CB8AC3E}">
        <p14:creationId xmlns:p14="http://schemas.microsoft.com/office/powerpoint/2010/main" val="586255588"/>
      </p:ext>
    </p:extLst>
  </p:cSld>
  <p:clrMapOvr>
    <a:masterClrMapping/>
  </p:clrMapOvr>
  <p:transition>
    <p:fade/>
  </p:transition>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609600" y="1447800"/>
            <a:ext cx="8229600" cy="4031873"/>
          </a:xfrm>
          <a:prstGeom prst="rect">
            <a:avLst/>
          </a:prstGeom>
          <a:noFill/>
        </p:spPr>
        <p:txBody>
          <a:bodyPr wrap="square" rtlCol="0">
            <a:spAutoFit/>
          </a:bodyPr>
          <a:lstStyle/>
          <a:p>
            <a:pPr marL="742950" indent="-742950">
              <a:buFont typeface="+mj-lt"/>
              <a:buAutoNum type="arabicPeriod"/>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使用這些技術的目的</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742950" indent="-742950">
              <a:buFont typeface="+mj-lt"/>
              <a:buAutoNum type="arabicPeriod"/>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針對資料</a:t>
            </a:r>
          </a:p>
          <a:p>
            <a:pPr marL="742950" indent="-742950">
              <a:buFont typeface="+mj-lt"/>
              <a:buAutoNum type="arabicPeriod"/>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針對層</a:t>
            </a:r>
          </a:p>
          <a:p>
            <a:pPr marL="742950" indent="-742950">
              <a:buFont typeface="+mj-lt"/>
              <a:buAutoNum type="arabicPeriod"/>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針對神經元</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742950" indent="-742950">
              <a:buFont typeface="+mj-lt"/>
              <a:buAutoNum type="arabicPeriod"/>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針對整個神經網路</a:t>
            </a:r>
          </a:p>
          <a:p>
            <a:pPr marL="742950" indent="-742950">
              <a:buFont typeface="+mj-lt"/>
              <a:buAutoNum type="arabicPeriod"/>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針對最佳化器</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742950" indent="-742950">
              <a:buFont typeface="+mj-lt"/>
              <a:buAutoNum type="arabicPeriod"/>
            </a:pPr>
            <a:r>
              <a:rPr kumimoji="1" lang="zh-TW" altLang="en-US" sz="32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針對損失函數</a:t>
            </a:r>
          </a:p>
          <a:p>
            <a:pPr marL="742950" indent="-742950">
              <a:buFont typeface="+mj-lt"/>
              <a:buAutoNum type="arabicPeriod"/>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針對超參數</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990600" y="228600"/>
            <a:ext cx="7315200" cy="990600"/>
          </a:xfrm>
          <a:prstGeom prst="rect">
            <a:avLst/>
          </a:prstGeom>
        </p:spPr>
        <p:txBody>
          <a:bodyPr tIns="91440" bIns="91440" anchor="b" anchorCtr="0">
            <a:noAutofit/>
          </a:bodyPr>
          <a:lstStyle/>
          <a:p>
            <a:pPr algn="ctr">
              <a:spcBef>
                <a:spcPct val="20000"/>
              </a:spcBef>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本課程目錄</a:t>
            </a:r>
          </a:p>
        </p:txBody>
      </p:sp>
    </p:spTree>
    <p:extLst>
      <p:ext uri="{BB962C8B-B14F-4D97-AF65-F5344CB8AC3E}">
        <p14:creationId xmlns:p14="http://schemas.microsoft.com/office/powerpoint/2010/main" val="2135433287"/>
      </p:ext>
    </p:extLst>
  </p:cSld>
  <p:clrMapOvr>
    <a:masterClrMapping/>
  </p:clrMapOvr>
  <p:transition>
    <p:fade/>
  </p:transition>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p:cNvSpPr txBox="1"/>
          <p:nvPr/>
        </p:nvSpPr>
        <p:spPr>
          <a:xfrm>
            <a:off x="838200" y="2971800"/>
            <a:ext cx="7772400" cy="923330"/>
          </a:xfrm>
          <a:prstGeom prst="rect">
            <a:avLst/>
          </a:prstGeom>
          <a:noFill/>
        </p:spPr>
        <p:txBody>
          <a:bodyPr wrap="square" rtlCol="0">
            <a:spAutoFit/>
          </a:bodyPr>
          <a:lstStyle/>
          <a:p>
            <a:pPr algn="ctr"/>
            <a:r>
              <a:rPr kumimoji="1" lang="zh-TW" altLang="en-US" sz="54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針對損失函數</a:t>
            </a:r>
            <a:endParaRPr kumimoji="1" lang="en-US" altLang="zh-TW" sz="54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Tree>
    <p:extLst>
      <p:ext uri="{BB962C8B-B14F-4D97-AF65-F5344CB8AC3E}">
        <p14:creationId xmlns:p14="http://schemas.microsoft.com/office/powerpoint/2010/main" val="1530796399"/>
      </p:ext>
    </p:extLst>
  </p:cSld>
  <p:clrMapOvr>
    <a:masterClrMapping/>
  </p:clrMapOvr>
  <p:transition>
    <p:fade/>
  </p:transition>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457200" y="1740158"/>
            <a:ext cx="8229600" cy="1077218"/>
          </a:xfrm>
          <a:prstGeom prst="rect">
            <a:avLst/>
          </a:prstGeom>
          <a:noFill/>
        </p:spPr>
        <p:txBody>
          <a:bodyPr wrap="square" rtlCol="0">
            <a:spAutoFit/>
          </a:bodyPr>
          <a:lstStyle/>
          <a:p>
            <a:pPr marL="628650" indent="-628650">
              <a:buFont typeface="Arial" panose="020B0604020202020204" pitchFamily="34" charset="0"/>
              <a:buChar char="•"/>
            </a:pPr>
            <a:r>
              <a:rPr lang="zh-TW" altLang="en-US" sz="3200" b="1" i="0" dirty="0">
                <a:effectLst/>
                <a:latin typeface="微軟正黑體" panose="020B0604030504040204" pitchFamily="34" charset="-120"/>
                <a:ea typeface="微軟正黑體" panose="020B0604030504040204" pitchFamily="34" charset="-120"/>
              </a:rPr>
              <a:t>不同種類的損失函數</a:t>
            </a:r>
            <a:endParaRPr lang="en-US" altLang="zh-TW" sz="3200" b="1" i="0" dirty="0">
              <a:effectLst/>
              <a:latin typeface="微軟正黑體" panose="020B0604030504040204" pitchFamily="34" charset="-120"/>
              <a:ea typeface="微軟正黑體" panose="020B0604030504040204" pitchFamily="34" charset="-120"/>
            </a:endParaRPr>
          </a:p>
          <a:p>
            <a:pPr marL="628650" indent="-628650">
              <a:buFont typeface="Arial" panose="020B0604020202020204" pitchFamily="34" charset="0"/>
              <a:buChar char="•"/>
            </a:pPr>
            <a:r>
              <a:rPr lang="en-US" altLang="zh-TW" sz="3200" b="1" dirty="0">
                <a:latin typeface="微軟正黑體" panose="020B0604030504040204" pitchFamily="34" charset="-120"/>
                <a:ea typeface="微軟正黑體" panose="020B0604030504040204" pitchFamily="34" charset="-120"/>
              </a:rPr>
              <a:t>Weight Decay</a:t>
            </a:r>
            <a:endParaRPr lang="en-US" altLang="zh-TW" sz="3200" b="1" i="0" dirty="0">
              <a:effectLst/>
              <a:latin typeface="微軟正黑體" panose="020B0604030504040204" pitchFamily="34" charset="-120"/>
              <a:ea typeface="微軟正黑體" panose="020B0604030504040204" pitchFamily="34" charset="-120"/>
            </a:endParaRPr>
          </a:p>
        </p:txBody>
      </p:sp>
      <p:sp>
        <p:nvSpPr>
          <p:cNvPr id="4" name="文字版面配置區 2"/>
          <p:cNvSpPr txBox="1">
            <a:spLocks/>
          </p:cNvSpPr>
          <p:nvPr/>
        </p:nvSpPr>
        <p:spPr>
          <a:xfrm>
            <a:off x="990600" y="609600"/>
            <a:ext cx="7315200" cy="990600"/>
          </a:xfrm>
          <a:prstGeom prst="rect">
            <a:avLst/>
          </a:prstGeom>
        </p:spPr>
        <p:txBody>
          <a:bodyPr tIns="91440" bIns="91440" anchor="b" anchorCtr="0">
            <a:noAutofit/>
          </a:bodyPr>
          <a:lstStyle/>
          <a:p>
            <a:pPr algn="ctr"/>
            <a:r>
              <a:rPr lang="zh-TW" altLang="en-US" sz="4800" b="1" dirty="0">
                <a:solidFill>
                  <a:srgbClr val="00B0F0"/>
                </a:solidFill>
                <a:latin typeface="微軟正黑體" panose="020B0604030504040204" pitchFamily="34" charset="-120"/>
                <a:ea typeface="微軟正黑體" panose="020B0604030504040204" pitchFamily="34" charset="-120"/>
              </a:rPr>
              <a:t>針對損失函數</a:t>
            </a:r>
            <a:endParaRPr lang="en-US" altLang="zh-TW" sz="4800" b="1" i="0" dirty="0">
              <a:solidFill>
                <a:srgbClr val="00B0F0"/>
              </a:solidFill>
              <a:effectLst/>
              <a:latin typeface="微軟正黑體" panose="020B0604030504040204" pitchFamily="34" charset="-120"/>
              <a:ea typeface="微軟正黑體" panose="020B0604030504040204" pitchFamily="34" charset="-120"/>
            </a:endParaRPr>
          </a:p>
        </p:txBody>
      </p:sp>
      <p:sp>
        <p:nvSpPr>
          <p:cNvPr id="2" name="文字方塊 1"/>
          <p:cNvSpPr txBox="1"/>
          <p:nvPr/>
        </p:nvSpPr>
        <p:spPr>
          <a:xfrm>
            <a:off x="3780064" y="5291622"/>
            <a:ext cx="184731" cy="369332"/>
          </a:xfrm>
          <a:prstGeom prst="rect">
            <a:avLst/>
          </a:prstGeom>
          <a:noFill/>
        </p:spPr>
        <p:txBody>
          <a:bodyPr wrap="none" rtlCol="0">
            <a:spAutoFit/>
          </a:bodyPr>
          <a:lstStyle/>
          <a:p>
            <a:endParaRPr kumimoji="1" lang="zh-TW" altLang="en-US" dirty="0"/>
          </a:p>
        </p:txBody>
      </p:sp>
    </p:spTree>
    <p:extLst>
      <p:ext uri="{BB962C8B-B14F-4D97-AF65-F5344CB8AC3E}">
        <p14:creationId xmlns:p14="http://schemas.microsoft.com/office/powerpoint/2010/main" val="906203267"/>
      </p:ext>
    </p:extLst>
  </p:cSld>
  <p:clrMapOvr>
    <a:masterClrMapping/>
  </p:clrMapOvr>
  <p:transition>
    <p:fade/>
  </p:transition>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6FCC4286-6D04-F9D2-6E8C-6C4C0F1DB722}"/>
              </a:ext>
            </a:extLst>
          </p:cNvPr>
          <p:cNvSpPr txBox="1"/>
          <p:nvPr/>
        </p:nvSpPr>
        <p:spPr>
          <a:xfrm>
            <a:off x="1066800" y="3200400"/>
            <a:ext cx="7239000" cy="707886"/>
          </a:xfrm>
          <a:prstGeom prst="rect">
            <a:avLst/>
          </a:prstGeom>
          <a:noFill/>
        </p:spPr>
        <p:txBody>
          <a:bodyPr wrap="square">
            <a:spAutoFit/>
          </a:bodyPr>
          <a:lstStyle/>
          <a:p>
            <a:pPr algn="ctr"/>
            <a:r>
              <a:rPr lang="zh-TW" altLang="en-US" sz="4000" b="1" dirty="0">
                <a:solidFill>
                  <a:srgbClr val="FFFF00"/>
                </a:solidFill>
                <a:latin typeface="微軟正黑體" panose="020B0604030504040204" pitchFamily="34" charset="-120"/>
                <a:ea typeface="微軟正黑體" panose="020B0604030504040204" pitchFamily="34" charset="-120"/>
              </a:rPr>
              <a:t>不同的損失函數</a:t>
            </a:r>
            <a:endParaRPr lang="zh-TW" altLang="en-US" sz="4000" dirty="0">
              <a:solidFill>
                <a:srgbClr val="FFFF00"/>
              </a:solidFill>
            </a:endParaRPr>
          </a:p>
        </p:txBody>
      </p:sp>
    </p:spTree>
    <p:extLst>
      <p:ext uri="{BB962C8B-B14F-4D97-AF65-F5344CB8AC3E}">
        <p14:creationId xmlns:p14="http://schemas.microsoft.com/office/powerpoint/2010/main" val="1203151817"/>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p:cNvPicPr/>
          <p:nvPr/>
        </p:nvPicPr>
        <p:blipFill>
          <a:blip r:embed="rId2" cstate="print"/>
          <a:srcRect/>
          <a:stretch>
            <a:fillRect/>
          </a:stretch>
        </p:blipFill>
        <p:spPr bwMode="auto">
          <a:xfrm>
            <a:off x="533400" y="228600"/>
            <a:ext cx="8077200" cy="6629400"/>
          </a:xfrm>
          <a:prstGeom prst="rect">
            <a:avLst/>
          </a:prstGeom>
          <a:noFill/>
          <a:ln w="9525">
            <a:noFill/>
            <a:miter lim="800000"/>
            <a:headEnd/>
            <a:tailEnd/>
          </a:ln>
        </p:spPr>
      </p:pic>
    </p:spTree>
  </p:cSld>
  <p:clrMapOvr>
    <a:masterClrMapping/>
  </p:clrMapOvr>
  <p:transition>
    <p:fade/>
  </p:transition>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457200" y="1740158"/>
            <a:ext cx="8229600" cy="3539430"/>
          </a:xfrm>
          <a:prstGeom prst="rect">
            <a:avLst/>
          </a:prstGeom>
          <a:noFill/>
        </p:spPr>
        <p:txBody>
          <a:bodyPr wrap="square" rtlCol="0">
            <a:spAutoFit/>
          </a:bodyPr>
          <a:lstStyle/>
          <a:p>
            <a:pPr marL="628650" indent="-628650">
              <a:buFont typeface="Arial" panose="020B0604020202020204" pitchFamily="34" charset="0"/>
              <a:buChar char="•"/>
            </a:pPr>
            <a:r>
              <a:rPr lang="en-US" altLang="zh-TW" sz="3200" b="1" i="0" dirty="0">
                <a:solidFill>
                  <a:srgbClr val="FFFF00"/>
                </a:solidFill>
                <a:effectLst/>
                <a:latin typeface="微軟正黑體" panose="020B0604030504040204" pitchFamily="34" charset="-120"/>
                <a:ea typeface="微軟正黑體" panose="020B0604030504040204" pitchFamily="34" charset="-120"/>
              </a:rPr>
              <a:t>MSE</a:t>
            </a:r>
          </a:p>
          <a:p>
            <a:pPr marL="628650" indent="-628650">
              <a:buFont typeface="Arial" panose="020B0604020202020204" pitchFamily="34" charset="0"/>
              <a:buChar char="•"/>
            </a:pPr>
            <a:r>
              <a:rPr lang="en-US" altLang="zh-TW" sz="3200" b="1" dirty="0">
                <a:solidFill>
                  <a:srgbClr val="FFFF00"/>
                </a:solidFill>
                <a:latin typeface="微軟正黑體" panose="020B0604030504040204" pitchFamily="34" charset="-120"/>
                <a:ea typeface="微軟正黑體" panose="020B0604030504040204" pitchFamily="34" charset="-120"/>
              </a:rPr>
              <a:t>MAE</a:t>
            </a:r>
          </a:p>
          <a:p>
            <a:pPr marL="628650" indent="-628650">
              <a:buFont typeface="Arial" panose="020B0604020202020204" pitchFamily="34" charset="0"/>
              <a:buChar char="•"/>
            </a:pPr>
            <a:r>
              <a:rPr lang="en-US" altLang="zh-TW" sz="3200" b="1" i="0" dirty="0">
                <a:solidFill>
                  <a:srgbClr val="FFFF00"/>
                </a:solidFill>
                <a:effectLst/>
                <a:latin typeface="微軟正黑體" panose="020B0604030504040204" pitchFamily="34" charset="-120"/>
                <a:ea typeface="微軟正黑體" panose="020B0604030504040204" pitchFamily="34" charset="-120"/>
              </a:rPr>
              <a:t>Cross Entropy</a:t>
            </a:r>
          </a:p>
          <a:p>
            <a:pPr marL="628650" indent="-628650">
              <a:buFont typeface="Arial" panose="020B0604020202020204" pitchFamily="34" charset="0"/>
              <a:buChar char="•"/>
            </a:pPr>
            <a:r>
              <a:rPr lang="en-US" altLang="zh-TW" sz="3200" b="1" dirty="0">
                <a:latin typeface="微軟正黑體" panose="020B0604030504040204" pitchFamily="34" charset="-120"/>
                <a:ea typeface="微軟正黑體" panose="020B0604030504040204" pitchFamily="34" charset="-120"/>
              </a:rPr>
              <a:t>Huber Loss</a:t>
            </a:r>
          </a:p>
          <a:p>
            <a:pPr marL="628650" indent="-628650">
              <a:buFont typeface="Arial" panose="020B0604020202020204" pitchFamily="34" charset="0"/>
              <a:buChar char="•"/>
            </a:pPr>
            <a:r>
              <a:rPr lang="en-US" altLang="zh-TW" sz="3200" b="1" i="0" dirty="0">
                <a:solidFill>
                  <a:srgbClr val="FFFF00"/>
                </a:solidFill>
                <a:effectLst/>
                <a:latin typeface="微軟正黑體" panose="020B0604030504040204" pitchFamily="34" charset="-120"/>
                <a:ea typeface="微軟正黑體" panose="020B0604030504040204" pitchFamily="34" charset="-120"/>
              </a:rPr>
              <a:t>Focal Loss</a:t>
            </a:r>
          </a:p>
          <a:p>
            <a:pPr marL="628650" indent="-628650">
              <a:buFont typeface="Arial" panose="020B0604020202020204" pitchFamily="34" charset="0"/>
              <a:buChar char="•"/>
            </a:pPr>
            <a:r>
              <a:rPr lang="en-US" altLang="zh-TW" sz="3200" b="1" dirty="0">
                <a:latin typeface="微軟正黑體" panose="020B0604030504040204" pitchFamily="34" charset="-120"/>
                <a:ea typeface="微軟正黑體" panose="020B0604030504040204" pitchFamily="34" charset="-120"/>
              </a:rPr>
              <a:t>Center Loss</a:t>
            </a:r>
          </a:p>
          <a:p>
            <a:pPr marL="628650" indent="-628650">
              <a:buFont typeface="Arial" panose="020B0604020202020204" pitchFamily="34" charset="0"/>
              <a:buChar char="•"/>
            </a:pPr>
            <a:r>
              <a:rPr lang="en-US" altLang="zh-TW" sz="3200" b="1" i="0" dirty="0">
                <a:effectLst/>
                <a:latin typeface="微軟正黑體" panose="020B0604030504040204" pitchFamily="34" charset="-120"/>
                <a:ea typeface="微軟正黑體" panose="020B0604030504040204" pitchFamily="34" charset="-120"/>
              </a:rPr>
              <a:t>Triplet Loss</a:t>
            </a:r>
          </a:p>
        </p:txBody>
      </p:sp>
      <p:sp>
        <p:nvSpPr>
          <p:cNvPr id="4" name="文字版面配置區 2"/>
          <p:cNvSpPr txBox="1">
            <a:spLocks/>
          </p:cNvSpPr>
          <p:nvPr/>
        </p:nvSpPr>
        <p:spPr>
          <a:xfrm>
            <a:off x="990600" y="609600"/>
            <a:ext cx="7315200" cy="990600"/>
          </a:xfrm>
          <a:prstGeom prst="rect">
            <a:avLst/>
          </a:prstGeom>
        </p:spPr>
        <p:txBody>
          <a:bodyPr tIns="91440" bIns="91440" anchor="b" anchorCtr="0">
            <a:noAutofit/>
          </a:bodyPr>
          <a:lstStyle/>
          <a:p>
            <a:pPr algn="ctr"/>
            <a:r>
              <a:rPr lang="zh-TW" altLang="en-US" sz="4800" b="1" dirty="0">
                <a:solidFill>
                  <a:srgbClr val="00B0F0"/>
                </a:solidFill>
                <a:latin typeface="微軟正黑體" panose="020B0604030504040204" pitchFamily="34" charset="-120"/>
                <a:ea typeface="微軟正黑體" panose="020B0604030504040204" pitchFamily="34" charset="-120"/>
              </a:rPr>
              <a:t>不同的損失函數</a:t>
            </a:r>
            <a:endParaRPr lang="en-US" altLang="zh-TW" sz="4800" b="1" i="0" dirty="0">
              <a:solidFill>
                <a:srgbClr val="00B0F0"/>
              </a:solidFill>
              <a:effectLst/>
              <a:latin typeface="微軟正黑體" panose="020B0604030504040204" pitchFamily="34" charset="-120"/>
              <a:ea typeface="微軟正黑體" panose="020B0604030504040204" pitchFamily="34" charset="-120"/>
            </a:endParaRPr>
          </a:p>
        </p:txBody>
      </p:sp>
      <p:sp>
        <p:nvSpPr>
          <p:cNvPr id="2" name="文字方塊 1"/>
          <p:cNvSpPr txBox="1"/>
          <p:nvPr/>
        </p:nvSpPr>
        <p:spPr>
          <a:xfrm>
            <a:off x="3780064" y="5291622"/>
            <a:ext cx="184731" cy="369332"/>
          </a:xfrm>
          <a:prstGeom prst="rect">
            <a:avLst/>
          </a:prstGeom>
          <a:noFill/>
        </p:spPr>
        <p:txBody>
          <a:bodyPr wrap="none" rtlCol="0">
            <a:spAutoFit/>
          </a:bodyPr>
          <a:lstStyle/>
          <a:p>
            <a:endParaRPr kumimoji="1" lang="zh-TW" altLang="en-US" dirty="0"/>
          </a:p>
        </p:txBody>
      </p:sp>
    </p:spTree>
    <p:extLst>
      <p:ext uri="{BB962C8B-B14F-4D97-AF65-F5344CB8AC3E}">
        <p14:creationId xmlns:p14="http://schemas.microsoft.com/office/powerpoint/2010/main" val="1840223136"/>
      </p:ext>
    </p:extLst>
  </p:cSld>
  <p:clrMapOvr>
    <a:masterClrMapping/>
  </p:clrMapOvr>
  <p:transition>
    <p:fade/>
  </p:transition>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457200" y="1740158"/>
            <a:ext cx="8229600" cy="3539430"/>
          </a:xfrm>
          <a:prstGeom prst="rect">
            <a:avLst/>
          </a:prstGeom>
          <a:noFill/>
        </p:spPr>
        <p:txBody>
          <a:bodyPr wrap="square" rtlCol="0">
            <a:spAutoFit/>
          </a:bodyPr>
          <a:lstStyle/>
          <a:p>
            <a:pPr marL="628650" indent="-628650">
              <a:buFont typeface="Arial" panose="020B0604020202020204" pitchFamily="34" charset="0"/>
              <a:buChar char="•"/>
            </a:pPr>
            <a:r>
              <a:rPr lang="en-US" altLang="zh-TW" sz="3200" b="1" i="0" dirty="0">
                <a:effectLst/>
                <a:latin typeface="微軟正黑體" panose="020B0604030504040204" pitchFamily="34" charset="-120"/>
                <a:ea typeface="微軟正黑體" panose="020B0604030504040204" pitchFamily="34" charset="-120"/>
              </a:rPr>
              <a:t>Mean Squared Error</a:t>
            </a:r>
          </a:p>
          <a:p>
            <a:pPr marL="628650" indent="-628650">
              <a:buFont typeface="Arial" panose="020B0604020202020204" pitchFamily="34" charset="0"/>
              <a:buChar char="•"/>
            </a:pPr>
            <a:r>
              <a:rPr lang="en-US" altLang="zh-TW" sz="3200" b="1" i="0" dirty="0">
                <a:effectLst/>
                <a:latin typeface="微軟正黑體" panose="020B0604030504040204" pitchFamily="34" charset="-120"/>
                <a:ea typeface="微軟正黑體" panose="020B0604030504040204" pitchFamily="34" charset="-120"/>
              </a:rPr>
              <a:t>MSE</a:t>
            </a:r>
            <a:r>
              <a:rPr lang="zh-TW" altLang="en-US" sz="3200" b="1" i="0" dirty="0">
                <a:effectLst/>
                <a:latin typeface="微軟正黑體" panose="020B0604030504040204" pitchFamily="34" charset="-120"/>
                <a:ea typeface="微軟正黑體" panose="020B0604030504040204" pitchFamily="34" charset="-120"/>
              </a:rPr>
              <a:t>大量被應用於解決</a:t>
            </a:r>
            <a:r>
              <a:rPr lang="en-US" altLang="zh-TW" sz="3200" b="1" i="0" dirty="0">
                <a:effectLst/>
                <a:latin typeface="微軟正黑體" panose="020B0604030504040204" pitchFamily="34" charset="-120"/>
                <a:ea typeface="微軟正黑體" panose="020B0604030504040204" pitchFamily="34" charset="-120"/>
              </a:rPr>
              <a:t>Regression</a:t>
            </a:r>
            <a:r>
              <a:rPr lang="zh-TW" altLang="en-US" sz="3200" b="1" i="0" dirty="0">
                <a:effectLst/>
                <a:latin typeface="微軟正黑體" panose="020B0604030504040204" pitchFamily="34" charset="-120"/>
                <a:ea typeface="微軟正黑體" panose="020B0604030504040204" pitchFamily="34" charset="-120"/>
              </a:rPr>
              <a:t>的問題，直觀好用</a:t>
            </a:r>
            <a:endParaRPr lang="en-US" altLang="zh-TW" sz="3200" b="1" i="0" dirty="0">
              <a:effectLst/>
              <a:latin typeface="微軟正黑體" panose="020B0604030504040204" pitchFamily="34" charset="-120"/>
              <a:ea typeface="微軟正黑體" panose="020B0604030504040204" pitchFamily="34" charset="-120"/>
            </a:endParaRPr>
          </a:p>
          <a:p>
            <a:pPr marL="628650" indent="-628650">
              <a:buFont typeface="Arial" panose="020B0604020202020204" pitchFamily="34" charset="0"/>
              <a:buChar char="•"/>
            </a:pPr>
            <a:r>
              <a:rPr lang="en-US" altLang="zh-TW" sz="3200" b="1" i="0" dirty="0">
                <a:effectLst/>
                <a:latin typeface="微軟正黑體" panose="020B0604030504040204" pitchFamily="34" charset="-120"/>
                <a:ea typeface="微軟正黑體" panose="020B0604030504040204" pitchFamily="34" charset="-120"/>
              </a:rPr>
              <a:t>MSE</a:t>
            </a:r>
            <a:r>
              <a:rPr lang="zh-TW" altLang="en-US" sz="3200" b="1" i="0" dirty="0">
                <a:effectLst/>
                <a:latin typeface="微軟正黑體" panose="020B0604030504040204" pitchFamily="34" charset="-120"/>
                <a:ea typeface="微軟正黑體" panose="020B0604030504040204" pitchFamily="34" charset="-120"/>
              </a:rPr>
              <a:t>就是計算實際值與預測值的平方差，再平均</a:t>
            </a:r>
            <a:endParaRPr lang="en-US" altLang="zh-TW" sz="3200" b="1" i="0" dirty="0">
              <a:effectLst/>
              <a:latin typeface="微軟正黑體" panose="020B0604030504040204" pitchFamily="34" charset="-120"/>
              <a:ea typeface="微軟正黑體" panose="020B0604030504040204" pitchFamily="34" charset="-120"/>
            </a:endParaRPr>
          </a:p>
          <a:p>
            <a:pPr marL="628650" indent="-628650">
              <a:buFont typeface="Arial" panose="020B0604020202020204" pitchFamily="34" charset="0"/>
              <a:buChar char="•"/>
            </a:pPr>
            <a:r>
              <a:rPr lang="zh-TW" altLang="en-US" sz="3200" b="1" i="0" dirty="0">
                <a:effectLst/>
                <a:latin typeface="微軟正黑體" panose="020B0604030504040204" pitchFamily="34" charset="-120"/>
                <a:ea typeface="微軟正黑體" panose="020B0604030504040204" pitchFamily="34" charset="-120"/>
              </a:rPr>
              <a:t>因為有平方項，確保</a:t>
            </a:r>
            <a:r>
              <a:rPr lang="en-US" altLang="zh-TW" sz="3200" b="1" i="0" dirty="0">
                <a:effectLst/>
                <a:latin typeface="微軟正黑體" panose="020B0604030504040204" pitchFamily="34" charset="-120"/>
                <a:ea typeface="微軟正黑體" panose="020B0604030504040204" pitchFamily="34" charset="-120"/>
              </a:rPr>
              <a:t>Loss Function≥0</a:t>
            </a:r>
          </a:p>
          <a:p>
            <a:pPr marL="628650" indent="-628650">
              <a:buFont typeface="Arial" panose="020B0604020202020204" pitchFamily="34" charset="0"/>
              <a:buChar char="•"/>
            </a:pPr>
            <a:r>
              <a:rPr lang="zh-TW" altLang="en-US" sz="3200" b="1" i="0" dirty="0">
                <a:effectLst/>
                <a:latin typeface="微軟正黑體" panose="020B0604030504040204" pitchFamily="34" charset="-120"/>
                <a:ea typeface="微軟正黑體" panose="020B0604030504040204" pitchFamily="34" charset="-120"/>
              </a:rPr>
              <a:t>模型一定會向最小誤差的方向去收斂</a:t>
            </a:r>
            <a:endParaRPr lang="en-US" altLang="zh-TW" sz="3200" b="1" i="0" dirty="0">
              <a:effectLst/>
              <a:latin typeface="微軟正黑體" panose="020B0604030504040204" pitchFamily="34" charset="-120"/>
              <a:ea typeface="微軟正黑體" panose="020B0604030504040204" pitchFamily="34" charset="-120"/>
            </a:endParaRPr>
          </a:p>
        </p:txBody>
      </p:sp>
      <p:sp>
        <p:nvSpPr>
          <p:cNvPr id="4" name="文字版面配置區 2"/>
          <p:cNvSpPr txBox="1">
            <a:spLocks/>
          </p:cNvSpPr>
          <p:nvPr/>
        </p:nvSpPr>
        <p:spPr>
          <a:xfrm>
            <a:off x="990600" y="609600"/>
            <a:ext cx="7315200" cy="990600"/>
          </a:xfrm>
          <a:prstGeom prst="rect">
            <a:avLst/>
          </a:prstGeom>
        </p:spPr>
        <p:txBody>
          <a:bodyPr tIns="91440" bIns="91440" anchor="b" anchorCtr="0">
            <a:noAutofit/>
          </a:bodyPr>
          <a:lstStyle/>
          <a:p>
            <a:pPr algn="ctr"/>
            <a:r>
              <a:rPr lang="en-US" altLang="zh-TW" sz="4800" b="1" i="0" dirty="0">
                <a:solidFill>
                  <a:srgbClr val="00B0F0"/>
                </a:solidFill>
                <a:effectLst/>
                <a:latin typeface="微軟正黑體" panose="020B0604030504040204" pitchFamily="34" charset="-120"/>
                <a:ea typeface="微軟正黑體" panose="020B0604030504040204" pitchFamily="34" charset="-120"/>
              </a:rPr>
              <a:t>MSE</a:t>
            </a:r>
          </a:p>
        </p:txBody>
      </p:sp>
      <p:sp>
        <p:nvSpPr>
          <p:cNvPr id="2" name="文字方塊 1"/>
          <p:cNvSpPr txBox="1"/>
          <p:nvPr/>
        </p:nvSpPr>
        <p:spPr>
          <a:xfrm>
            <a:off x="3780064" y="5291622"/>
            <a:ext cx="184731" cy="369332"/>
          </a:xfrm>
          <a:prstGeom prst="rect">
            <a:avLst/>
          </a:prstGeom>
          <a:noFill/>
        </p:spPr>
        <p:txBody>
          <a:bodyPr wrap="none" rtlCol="0">
            <a:spAutoFit/>
          </a:bodyPr>
          <a:lstStyle/>
          <a:p>
            <a:endParaRPr kumimoji="1" lang="zh-TW" altLang="en-US" dirty="0"/>
          </a:p>
        </p:txBody>
      </p:sp>
      <p:pic>
        <p:nvPicPr>
          <p:cNvPr id="8" name="圖片 7">
            <a:extLst>
              <a:ext uri="{FF2B5EF4-FFF2-40B4-BE49-F238E27FC236}">
                <a16:creationId xmlns:a16="http://schemas.microsoft.com/office/drawing/2014/main" id="{8AE003BB-57E2-2E8F-A283-1F93E3DC11DA}"/>
              </a:ext>
            </a:extLst>
          </p:cNvPr>
          <p:cNvPicPr>
            <a:picLocks noChangeAspect="1"/>
          </p:cNvPicPr>
          <p:nvPr/>
        </p:nvPicPr>
        <p:blipFill>
          <a:blip r:embed="rId3"/>
          <a:stretch>
            <a:fillRect/>
          </a:stretch>
        </p:blipFill>
        <p:spPr>
          <a:xfrm>
            <a:off x="2590800" y="5562600"/>
            <a:ext cx="4724400" cy="956241"/>
          </a:xfrm>
          <a:prstGeom prst="rect">
            <a:avLst/>
          </a:prstGeom>
        </p:spPr>
      </p:pic>
    </p:spTree>
    <p:extLst>
      <p:ext uri="{BB962C8B-B14F-4D97-AF65-F5344CB8AC3E}">
        <p14:creationId xmlns:p14="http://schemas.microsoft.com/office/powerpoint/2010/main" val="1014551908"/>
      </p:ext>
    </p:extLst>
  </p:cSld>
  <p:clrMapOvr>
    <a:masterClrMapping/>
  </p:clrMapOvr>
  <p:transition>
    <p:fade/>
  </p:transition>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457200" y="1740158"/>
            <a:ext cx="8229600" cy="584775"/>
          </a:xfrm>
          <a:prstGeom prst="rect">
            <a:avLst/>
          </a:prstGeom>
          <a:noFill/>
        </p:spPr>
        <p:txBody>
          <a:bodyPr wrap="square" rtlCol="0">
            <a:spAutoFit/>
          </a:bodyPr>
          <a:lstStyle/>
          <a:p>
            <a:pPr marL="628650" indent="-628650">
              <a:buFont typeface="Arial" panose="020B0604020202020204" pitchFamily="34" charset="0"/>
              <a:buChar char="•"/>
            </a:pPr>
            <a:r>
              <a:rPr lang="en-US" altLang="zh-TW" sz="3200" b="1" i="0" dirty="0">
                <a:effectLst/>
                <a:latin typeface="微軟正黑體" panose="020B0604030504040204" pitchFamily="34" charset="-120"/>
                <a:ea typeface="微軟正黑體" panose="020B0604030504040204" pitchFamily="34" charset="-120"/>
              </a:rPr>
              <a:t>Outlier</a:t>
            </a:r>
            <a:r>
              <a:rPr lang="zh-TW" altLang="en-US" sz="3200" b="1" i="0" dirty="0">
                <a:effectLst/>
                <a:latin typeface="微軟正黑體" panose="020B0604030504040204" pitchFamily="34" charset="-120"/>
                <a:ea typeface="微軟正黑體" panose="020B0604030504040204" pitchFamily="34" charset="-120"/>
              </a:rPr>
              <a:t>在</a:t>
            </a:r>
            <a:r>
              <a:rPr lang="en-US" altLang="zh-TW" sz="3200" b="1" i="0" dirty="0">
                <a:effectLst/>
                <a:latin typeface="微軟正黑體" panose="020B0604030504040204" pitchFamily="34" charset="-120"/>
                <a:ea typeface="微軟正黑體" panose="020B0604030504040204" pitchFamily="34" charset="-120"/>
              </a:rPr>
              <a:t>MSE</a:t>
            </a:r>
            <a:r>
              <a:rPr lang="zh-TW" altLang="en-US" sz="3200" b="1" i="0" dirty="0">
                <a:effectLst/>
                <a:latin typeface="微軟正黑體" panose="020B0604030504040204" pitchFamily="34" charset="-120"/>
                <a:ea typeface="微軟正黑體" panose="020B0604030504040204" pitchFamily="34" charset="-120"/>
              </a:rPr>
              <a:t>會指數性的被放大 </a:t>
            </a:r>
            <a:endParaRPr lang="en-US" altLang="zh-TW" sz="3200" b="1" i="0" dirty="0">
              <a:effectLst/>
              <a:latin typeface="微軟正黑體" panose="020B0604030504040204" pitchFamily="34" charset="-120"/>
              <a:ea typeface="微軟正黑體" panose="020B0604030504040204" pitchFamily="34" charset="-120"/>
            </a:endParaRPr>
          </a:p>
        </p:txBody>
      </p:sp>
      <p:sp>
        <p:nvSpPr>
          <p:cNvPr id="4" name="文字版面配置區 2"/>
          <p:cNvSpPr txBox="1">
            <a:spLocks/>
          </p:cNvSpPr>
          <p:nvPr/>
        </p:nvSpPr>
        <p:spPr>
          <a:xfrm>
            <a:off x="990600" y="609600"/>
            <a:ext cx="7315200" cy="990600"/>
          </a:xfrm>
          <a:prstGeom prst="rect">
            <a:avLst/>
          </a:prstGeom>
        </p:spPr>
        <p:txBody>
          <a:bodyPr tIns="91440" bIns="91440" anchor="b" anchorCtr="0">
            <a:noAutofit/>
          </a:bodyPr>
          <a:lstStyle/>
          <a:p>
            <a:pPr algn="ctr"/>
            <a:r>
              <a:rPr lang="en-US" altLang="zh-TW" sz="4800" b="1" i="0" dirty="0">
                <a:solidFill>
                  <a:srgbClr val="00B0F0"/>
                </a:solidFill>
                <a:effectLst/>
                <a:latin typeface="微軟正黑體" panose="020B0604030504040204" pitchFamily="34" charset="-120"/>
                <a:ea typeface="微軟正黑體" panose="020B0604030504040204" pitchFamily="34" charset="-120"/>
              </a:rPr>
              <a:t>MSE</a:t>
            </a:r>
          </a:p>
        </p:txBody>
      </p:sp>
      <p:sp>
        <p:nvSpPr>
          <p:cNvPr id="2" name="文字方塊 1"/>
          <p:cNvSpPr txBox="1"/>
          <p:nvPr/>
        </p:nvSpPr>
        <p:spPr>
          <a:xfrm>
            <a:off x="3780064" y="5291622"/>
            <a:ext cx="184731" cy="369332"/>
          </a:xfrm>
          <a:prstGeom prst="rect">
            <a:avLst/>
          </a:prstGeom>
          <a:noFill/>
        </p:spPr>
        <p:txBody>
          <a:bodyPr wrap="none" rtlCol="0">
            <a:spAutoFit/>
          </a:bodyPr>
          <a:lstStyle/>
          <a:p>
            <a:endParaRPr kumimoji="1" lang="zh-TW" altLang="en-US" dirty="0"/>
          </a:p>
        </p:txBody>
      </p:sp>
      <p:pic>
        <p:nvPicPr>
          <p:cNvPr id="3074" name="Picture 2">
            <a:extLst>
              <a:ext uri="{FF2B5EF4-FFF2-40B4-BE49-F238E27FC236}">
                <a16:creationId xmlns:a16="http://schemas.microsoft.com/office/drawing/2014/main" id="{DB4FAFF3-7AE3-A3EA-9840-182582453A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000" y="2667000"/>
            <a:ext cx="5141434" cy="38560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9246973"/>
      </p:ext>
    </p:extLst>
  </p:cSld>
  <p:clrMapOvr>
    <a:masterClrMapping/>
  </p:clrMapOvr>
  <p:transition>
    <p:fade/>
  </p:transition>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457200" y="1740158"/>
            <a:ext cx="8229600" cy="2062103"/>
          </a:xfrm>
          <a:prstGeom prst="rect">
            <a:avLst/>
          </a:prstGeom>
          <a:noFill/>
        </p:spPr>
        <p:txBody>
          <a:bodyPr wrap="square" rtlCol="0">
            <a:spAutoFit/>
          </a:bodyPr>
          <a:lstStyle/>
          <a:p>
            <a:pPr marL="628650" indent="-628650">
              <a:buFont typeface="Arial" panose="020B0604020202020204" pitchFamily="34" charset="0"/>
              <a:buChar char="•"/>
            </a:pPr>
            <a:r>
              <a:rPr lang="en-US" altLang="zh-TW" sz="3200" b="1" i="0" dirty="0">
                <a:effectLst/>
                <a:latin typeface="微軟正黑體" panose="020B0604030504040204" pitchFamily="34" charset="-120"/>
                <a:ea typeface="微軟正黑體" panose="020B0604030504040204" pitchFamily="34" charset="-120"/>
              </a:rPr>
              <a:t>Mean Absolute Error</a:t>
            </a:r>
          </a:p>
          <a:p>
            <a:pPr marL="628650" indent="-628650">
              <a:buFont typeface="Arial" panose="020B0604020202020204" pitchFamily="34" charset="0"/>
              <a:buChar char="•"/>
            </a:pPr>
            <a:r>
              <a:rPr lang="en-US" altLang="zh-TW" sz="3200" b="1" i="0" dirty="0">
                <a:effectLst/>
                <a:latin typeface="微軟正黑體" panose="020B0604030504040204" pitchFamily="34" charset="-120"/>
                <a:ea typeface="微軟正黑體" panose="020B0604030504040204" pitchFamily="34" charset="-120"/>
              </a:rPr>
              <a:t>MAE</a:t>
            </a:r>
            <a:r>
              <a:rPr lang="zh-TW" altLang="en-US" sz="3200" b="1" i="0" dirty="0">
                <a:effectLst/>
                <a:latin typeface="微軟正黑體" panose="020B0604030504040204" pitchFamily="34" charset="-120"/>
                <a:ea typeface="微軟正黑體" panose="020B0604030504040204" pitchFamily="34" charset="-120"/>
              </a:rPr>
              <a:t>使用的是</a:t>
            </a:r>
            <a:r>
              <a:rPr lang="en-US" altLang="zh-TW" sz="3200" b="1" i="0" dirty="0">
                <a:effectLst/>
                <a:latin typeface="微軟正黑體" panose="020B0604030504040204" pitchFamily="34" charset="-120"/>
                <a:ea typeface="微軟正黑體" panose="020B0604030504040204" pitchFamily="34" charset="-120"/>
              </a:rPr>
              <a:t>L1</a:t>
            </a:r>
            <a:r>
              <a:rPr lang="zh-TW" altLang="en-US" sz="3200" b="1" i="0" dirty="0">
                <a:effectLst/>
                <a:latin typeface="微軟正黑體" panose="020B0604030504040204" pitchFamily="34" charset="-120"/>
                <a:ea typeface="微軟正黑體" panose="020B0604030504040204" pitchFamily="34" charset="-120"/>
              </a:rPr>
              <a:t>距離，相較於</a:t>
            </a:r>
            <a:r>
              <a:rPr lang="en-US" altLang="zh-TW" sz="3200" b="1" i="0" dirty="0">
                <a:effectLst/>
                <a:latin typeface="微軟正黑體" panose="020B0604030504040204" pitchFamily="34" charset="-120"/>
                <a:ea typeface="微軟正黑體" panose="020B0604030504040204" pitchFamily="34" charset="-120"/>
              </a:rPr>
              <a:t>MSE</a:t>
            </a:r>
            <a:r>
              <a:rPr lang="zh-TW" altLang="en-US" sz="3200" b="1" i="0" dirty="0">
                <a:effectLst/>
                <a:latin typeface="微軟正黑體" panose="020B0604030504040204" pitchFamily="34" charset="-120"/>
                <a:ea typeface="微軟正黑體" panose="020B0604030504040204" pitchFamily="34" charset="-120"/>
              </a:rPr>
              <a:t>，對</a:t>
            </a:r>
            <a:r>
              <a:rPr lang="en-US" altLang="zh-TW" sz="3200" b="1" i="0" dirty="0">
                <a:effectLst/>
                <a:latin typeface="微軟正黑體" panose="020B0604030504040204" pitchFamily="34" charset="-120"/>
                <a:ea typeface="微軟正黑體" panose="020B0604030504040204" pitchFamily="34" charset="-120"/>
              </a:rPr>
              <a:t>Outlier</a:t>
            </a:r>
            <a:r>
              <a:rPr lang="zh-TW" altLang="en-US" sz="3200" b="1" i="0" dirty="0">
                <a:effectLst/>
                <a:latin typeface="微軟正黑體" panose="020B0604030504040204" pitchFamily="34" charset="-120"/>
                <a:ea typeface="微軟正黑體" panose="020B0604030504040204" pitchFamily="34" charset="-120"/>
              </a:rPr>
              <a:t>更為</a:t>
            </a:r>
            <a:r>
              <a:rPr lang="en-US" altLang="zh-TW" sz="3200" b="1" i="0" dirty="0">
                <a:effectLst/>
                <a:latin typeface="微軟正黑體" panose="020B0604030504040204" pitchFamily="34" charset="-120"/>
                <a:ea typeface="微軟正黑體" panose="020B0604030504040204" pitchFamily="34" charset="-120"/>
              </a:rPr>
              <a:t>Robust</a:t>
            </a:r>
          </a:p>
          <a:p>
            <a:pPr marL="628650" indent="-628650">
              <a:buFont typeface="Arial" panose="020B0604020202020204" pitchFamily="34" charset="0"/>
              <a:buChar char="•"/>
            </a:pPr>
            <a:r>
              <a:rPr lang="zh-TW" altLang="en-US" sz="3200" b="1" i="0" dirty="0">
                <a:effectLst/>
                <a:latin typeface="微軟正黑體" panose="020B0604030504040204" pitchFamily="34" charset="-120"/>
                <a:ea typeface="微軟正黑體" panose="020B0604030504040204" pitchFamily="34" charset="-120"/>
              </a:rPr>
              <a:t>缺點就是收斂速度慢</a:t>
            </a:r>
            <a:endParaRPr lang="en-US" altLang="zh-TW" sz="3200" b="1" i="0" dirty="0">
              <a:effectLst/>
              <a:latin typeface="微軟正黑體" panose="020B0604030504040204" pitchFamily="34" charset="-120"/>
              <a:ea typeface="微軟正黑體" panose="020B0604030504040204" pitchFamily="34" charset="-120"/>
            </a:endParaRPr>
          </a:p>
        </p:txBody>
      </p:sp>
      <p:sp>
        <p:nvSpPr>
          <p:cNvPr id="4" name="文字版面配置區 2"/>
          <p:cNvSpPr txBox="1">
            <a:spLocks/>
          </p:cNvSpPr>
          <p:nvPr/>
        </p:nvSpPr>
        <p:spPr>
          <a:xfrm>
            <a:off x="990600" y="609600"/>
            <a:ext cx="7315200" cy="990600"/>
          </a:xfrm>
          <a:prstGeom prst="rect">
            <a:avLst/>
          </a:prstGeom>
        </p:spPr>
        <p:txBody>
          <a:bodyPr tIns="91440" bIns="91440" anchor="b" anchorCtr="0">
            <a:noAutofit/>
          </a:bodyPr>
          <a:lstStyle/>
          <a:p>
            <a:pPr algn="ctr"/>
            <a:r>
              <a:rPr lang="en-US" altLang="zh-TW" sz="4800" b="1" i="0" dirty="0">
                <a:solidFill>
                  <a:srgbClr val="00B0F0"/>
                </a:solidFill>
                <a:effectLst/>
                <a:latin typeface="微軟正黑體" panose="020B0604030504040204" pitchFamily="34" charset="-120"/>
                <a:ea typeface="微軟正黑體" panose="020B0604030504040204" pitchFamily="34" charset="-120"/>
              </a:rPr>
              <a:t>MAE</a:t>
            </a:r>
          </a:p>
        </p:txBody>
      </p:sp>
      <p:sp>
        <p:nvSpPr>
          <p:cNvPr id="2" name="文字方塊 1"/>
          <p:cNvSpPr txBox="1"/>
          <p:nvPr/>
        </p:nvSpPr>
        <p:spPr>
          <a:xfrm>
            <a:off x="3780064" y="5291622"/>
            <a:ext cx="184731" cy="369332"/>
          </a:xfrm>
          <a:prstGeom prst="rect">
            <a:avLst/>
          </a:prstGeom>
          <a:noFill/>
        </p:spPr>
        <p:txBody>
          <a:bodyPr wrap="none" rtlCol="0">
            <a:spAutoFit/>
          </a:bodyPr>
          <a:lstStyle/>
          <a:p>
            <a:endParaRPr kumimoji="1" lang="zh-TW" altLang="en-US" dirty="0"/>
          </a:p>
        </p:txBody>
      </p:sp>
      <p:pic>
        <p:nvPicPr>
          <p:cNvPr id="6" name="圖片 5">
            <a:extLst>
              <a:ext uri="{FF2B5EF4-FFF2-40B4-BE49-F238E27FC236}">
                <a16:creationId xmlns:a16="http://schemas.microsoft.com/office/drawing/2014/main" id="{9884FA5E-1995-9088-70C4-BF4E6D60F33C}"/>
              </a:ext>
            </a:extLst>
          </p:cNvPr>
          <p:cNvPicPr>
            <a:picLocks noChangeAspect="1"/>
          </p:cNvPicPr>
          <p:nvPr/>
        </p:nvPicPr>
        <p:blipFill>
          <a:blip r:embed="rId3"/>
          <a:stretch>
            <a:fillRect/>
          </a:stretch>
        </p:blipFill>
        <p:spPr>
          <a:xfrm>
            <a:off x="1268437" y="4621004"/>
            <a:ext cx="6759526" cy="1341236"/>
          </a:xfrm>
          <a:prstGeom prst="rect">
            <a:avLst/>
          </a:prstGeom>
        </p:spPr>
      </p:pic>
    </p:spTree>
    <p:extLst>
      <p:ext uri="{BB962C8B-B14F-4D97-AF65-F5344CB8AC3E}">
        <p14:creationId xmlns:p14="http://schemas.microsoft.com/office/powerpoint/2010/main" val="361946938"/>
      </p:ext>
    </p:extLst>
  </p:cSld>
  <p:clrMapOvr>
    <a:masterClrMapping/>
  </p:clrMapOvr>
  <p:transition>
    <p:fade/>
  </p:transition>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457200" y="1740158"/>
            <a:ext cx="8229600" cy="2062103"/>
          </a:xfrm>
          <a:prstGeom prst="rect">
            <a:avLst/>
          </a:prstGeom>
          <a:noFill/>
        </p:spPr>
        <p:txBody>
          <a:bodyPr wrap="square" rtlCol="0">
            <a:spAutoFit/>
          </a:bodyPr>
          <a:lstStyle/>
          <a:p>
            <a:pPr marL="628650" indent="-628650">
              <a:buFont typeface="Arial" panose="020B0604020202020204" pitchFamily="34" charset="0"/>
              <a:buChar char="•"/>
            </a:pPr>
            <a:r>
              <a:rPr lang="en-US" altLang="zh-TW" sz="3200" b="1" i="0" dirty="0">
                <a:effectLst/>
                <a:latin typeface="微軟正黑體" panose="020B0604030504040204" pitchFamily="34" charset="-120"/>
                <a:ea typeface="微軟正黑體" panose="020B0604030504040204" pitchFamily="34" charset="-120"/>
              </a:rPr>
              <a:t>Mean Absolute Error</a:t>
            </a:r>
          </a:p>
          <a:p>
            <a:pPr marL="628650" indent="-628650">
              <a:buFont typeface="Arial" panose="020B0604020202020204" pitchFamily="34" charset="0"/>
              <a:buChar char="•"/>
            </a:pPr>
            <a:r>
              <a:rPr lang="en-US" altLang="zh-TW" sz="3200" b="1" i="0" dirty="0">
                <a:effectLst/>
                <a:latin typeface="微軟正黑體" panose="020B0604030504040204" pitchFamily="34" charset="-120"/>
                <a:ea typeface="微軟正黑體" panose="020B0604030504040204" pitchFamily="34" charset="-120"/>
              </a:rPr>
              <a:t>MAE</a:t>
            </a:r>
            <a:r>
              <a:rPr lang="zh-TW" altLang="en-US" sz="3200" b="1" i="0" dirty="0">
                <a:effectLst/>
                <a:latin typeface="微軟正黑體" panose="020B0604030504040204" pitchFamily="34" charset="-120"/>
                <a:ea typeface="微軟正黑體" panose="020B0604030504040204" pitchFamily="34" charset="-120"/>
              </a:rPr>
              <a:t>使用的是</a:t>
            </a:r>
            <a:r>
              <a:rPr lang="en-US" altLang="zh-TW" sz="3200" b="1" i="0" dirty="0">
                <a:effectLst/>
                <a:latin typeface="微軟正黑體" panose="020B0604030504040204" pitchFamily="34" charset="-120"/>
                <a:ea typeface="微軟正黑體" panose="020B0604030504040204" pitchFamily="34" charset="-120"/>
              </a:rPr>
              <a:t>L1</a:t>
            </a:r>
            <a:r>
              <a:rPr lang="zh-TW" altLang="en-US" sz="3200" b="1" i="0" dirty="0">
                <a:effectLst/>
                <a:latin typeface="微軟正黑體" panose="020B0604030504040204" pitchFamily="34" charset="-120"/>
                <a:ea typeface="微軟正黑體" panose="020B0604030504040204" pitchFamily="34" charset="-120"/>
              </a:rPr>
              <a:t>距離，相較於</a:t>
            </a:r>
            <a:r>
              <a:rPr lang="en-US" altLang="zh-TW" sz="3200" b="1" i="0" dirty="0">
                <a:effectLst/>
                <a:latin typeface="微軟正黑體" panose="020B0604030504040204" pitchFamily="34" charset="-120"/>
                <a:ea typeface="微軟正黑體" panose="020B0604030504040204" pitchFamily="34" charset="-120"/>
              </a:rPr>
              <a:t>MSE</a:t>
            </a:r>
            <a:r>
              <a:rPr lang="zh-TW" altLang="en-US" sz="3200" b="1" i="0" dirty="0">
                <a:effectLst/>
                <a:latin typeface="微軟正黑體" panose="020B0604030504040204" pitchFamily="34" charset="-120"/>
                <a:ea typeface="微軟正黑體" panose="020B0604030504040204" pitchFamily="34" charset="-120"/>
              </a:rPr>
              <a:t>，對</a:t>
            </a:r>
            <a:r>
              <a:rPr lang="en-US" altLang="zh-TW" sz="3200" b="1" i="0" dirty="0">
                <a:effectLst/>
                <a:latin typeface="微軟正黑體" panose="020B0604030504040204" pitchFamily="34" charset="-120"/>
                <a:ea typeface="微軟正黑體" panose="020B0604030504040204" pitchFamily="34" charset="-120"/>
              </a:rPr>
              <a:t>Outlier</a:t>
            </a:r>
            <a:r>
              <a:rPr lang="zh-TW" altLang="en-US" sz="3200" b="1" i="0" dirty="0">
                <a:effectLst/>
                <a:latin typeface="微軟正黑體" panose="020B0604030504040204" pitchFamily="34" charset="-120"/>
                <a:ea typeface="微軟正黑體" panose="020B0604030504040204" pitchFamily="34" charset="-120"/>
              </a:rPr>
              <a:t>更為</a:t>
            </a:r>
            <a:r>
              <a:rPr lang="en-US" altLang="zh-TW" sz="3200" b="1" i="0" dirty="0">
                <a:effectLst/>
                <a:latin typeface="微軟正黑體" panose="020B0604030504040204" pitchFamily="34" charset="-120"/>
                <a:ea typeface="微軟正黑體" panose="020B0604030504040204" pitchFamily="34" charset="-120"/>
              </a:rPr>
              <a:t>Robust</a:t>
            </a:r>
          </a:p>
          <a:p>
            <a:pPr marL="628650" indent="-628650">
              <a:buFont typeface="Arial" panose="020B0604020202020204" pitchFamily="34" charset="0"/>
              <a:buChar char="•"/>
            </a:pPr>
            <a:r>
              <a:rPr lang="zh-TW" altLang="en-US" sz="3200" b="1" i="0" dirty="0">
                <a:effectLst/>
                <a:latin typeface="微軟正黑體" panose="020B0604030504040204" pitchFamily="34" charset="-120"/>
                <a:ea typeface="微軟正黑體" panose="020B0604030504040204" pitchFamily="34" charset="-120"/>
              </a:rPr>
              <a:t>缺點就是收斂速度慢</a:t>
            </a:r>
            <a:endParaRPr lang="en-US" altLang="zh-TW" sz="3200" b="1" i="0" dirty="0">
              <a:effectLst/>
              <a:latin typeface="微軟正黑體" panose="020B0604030504040204" pitchFamily="34" charset="-120"/>
              <a:ea typeface="微軟正黑體" panose="020B0604030504040204" pitchFamily="34" charset="-120"/>
            </a:endParaRPr>
          </a:p>
        </p:txBody>
      </p:sp>
      <p:sp>
        <p:nvSpPr>
          <p:cNvPr id="4" name="文字版面配置區 2"/>
          <p:cNvSpPr txBox="1">
            <a:spLocks/>
          </p:cNvSpPr>
          <p:nvPr/>
        </p:nvSpPr>
        <p:spPr>
          <a:xfrm>
            <a:off x="990600" y="609600"/>
            <a:ext cx="7315200" cy="990600"/>
          </a:xfrm>
          <a:prstGeom prst="rect">
            <a:avLst/>
          </a:prstGeom>
        </p:spPr>
        <p:txBody>
          <a:bodyPr tIns="91440" bIns="91440" anchor="b" anchorCtr="0">
            <a:noAutofit/>
          </a:bodyPr>
          <a:lstStyle/>
          <a:p>
            <a:pPr algn="ctr"/>
            <a:r>
              <a:rPr lang="en-US" altLang="zh-TW" sz="4800" b="1" i="0" dirty="0">
                <a:solidFill>
                  <a:srgbClr val="00B0F0"/>
                </a:solidFill>
                <a:effectLst/>
                <a:latin typeface="微軟正黑體" panose="020B0604030504040204" pitchFamily="34" charset="-120"/>
                <a:ea typeface="微軟正黑體" panose="020B0604030504040204" pitchFamily="34" charset="-120"/>
              </a:rPr>
              <a:t>MAE</a:t>
            </a:r>
          </a:p>
        </p:txBody>
      </p:sp>
      <p:sp>
        <p:nvSpPr>
          <p:cNvPr id="2" name="文字方塊 1"/>
          <p:cNvSpPr txBox="1"/>
          <p:nvPr/>
        </p:nvSpPr>
        <p:spPr>
          <a:xfrm>
            <a:off x="3780064" y="5291622"/>
            <a:ext cx="184731" cy="369332"/>
          </a:xfrm>
          <a:prstGeom prst="rect">
            <a:avLst/>
          </a:prstGeom>
          <a:noFill/>
        </p:spPr>
        <p:txBody>
          <a:bodyPr wrap="none" rtlCol="0">
            <a:spAutoFit/>
          </a:bodyPr>
          <a:lstStyle/>
          <a:p>
            <a:endParaRPr kumimoji="1" lang="zh-TW" altLang="en-US" dirty="0"/>
          </a:p>
        </p:txBody>
      </p:sp>
      <p:pic>
        <p:nvPicPr>
          <p:cNvPr id="6" name="圖片 5">
            <a:extLst>
              <a:ext uri="{FF2B5EF4-FFF2-40B4-BE49-F238E27FC236}">
                <a16:creationId xmlns:a16="http://schemas.microsoft.com/office/drawing/2014/main" id="{9884FA5E-1995-9088-70C4-BF4E6D60F33C}"/>
              </a:ext>
            </a:extLst>
          </p:cNvPr>
          <p:cNvPicPr>
            <a:picLocks noChangeAspect="1"/>
          </p:cNvPicPr>
          <p:nvPr/>
        </p:nvPicPr>
        <p:blipFill>
          <a:blip r:embed="rId3"/>
          <a:stretch>
            <a:fillRect/>
          </a:stretch>
        </p:blipFill>
        <p:spPr>
          <a:xfrm>
            <a:off x="1268437" y="4621004"/>
            <a:ext cx="6759526" cy="1341236"/>
          </a:xfrm>
          <a:prstGeom prst="rect">
            <a:avLst/>
          </a:prstGeom>
        </p:spPr>
      </p:pic>
    </p:spTree>
    <p:extLst>
      <p:ext uri="{BB962C8B-B14F-4D97-AF65-F5344CB8AC3E}">
        <p14:creationId xmlns:p14="http://schemas.microsoft.com/office/powerpoint/2010/main" val="743394768"/>
      </p:ext>
    </p:extLst>
  </p:cSld>
  <p:clrMapOvr>
    <a:masterClrMapping/>
  </p:clrMapOvr>
  <p:transition>
    <p:fade/>
  </p:transition>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990600" y="609600"/>
            <a:ext cx="7315200" cy="990600"/>
          </a:xfrm>
          <a:prstGeom prst="rect">
            <a:avLst/>
          </a:prstGeom>
        </p:spPr>
        <p:txBody>
          <a:bodyPr tIns="91440" bIns="91440" anchor="b" anchorCtr="0">
            <a:noAutofit/>
          </a:bodyPr>
          <a:lstStyle/>
          <a:p>
            <a:pPr algn="ctr"/>
            <a:r>
              <a:rPr lang="en-US" altLang="zh-TW" sz="4800" b="1" i="0" dirty="0">
                <a:solidFill>
                  <a:srgbClr val="00B0F0"/>
                </a:solidFill>
                <a:effectLst/>
                <a:latin typeface="微軟正黑體" panose="020B0604030504040204" pitchFamily="34" charset="-120"/>
                <a:ea typeface="微軟正黑體" panose="020B0604030504040204" pitchFamily="34" charset="-120"/>
              </a:rPr>
              <a:t>MAE</a:t>
            </a:r>
          </a:p>
        </p:txBody>
      </p:sp>
      <p:sp>
        <p:nvSpPr>
          <p:cNvPr id="2" name="文字方塊 1"/>
          <p:cNvSpPr txBox="1"/>
          <p:nvPr/>
        </p:nvSpPr>
        <p:spPr>
          <a:xfrm>
            <a:off x="3780064" y="5291622"/>
            <a:ext cx="184731" cy="369332"/>
          </a:xfrm>
          <a:prstGeom prst="rect">
            <a:avLst/>
          </a:prstGeom>
          <a:noFill/>
        </p:spPr>
        <p:txBody>
          <a:bodyPr wrap="none" rtlCol="0">
            <a:spAutoFit/>
          </a:bodyPr>
          <a:lstStyle/>
          <a:p>
            <a:endParaRPr kumimoji="1" lang="zh-TW" altLang="en-US" dirty="0"/>
          </a:p>
        </p:txBody>
      </p:sp>
      <p:pic>
        <p:nvPicPr>
          <p:cNvPr id="1026" name="Picture 2">
            <a:extLst>
              <a:ext uri="{FF2B5EF4-FFF2-40B4-BE49-F238E27FC236}">
                <a16:creationId xmlns:a16="http://schemas.microsoft.com/office/drawing/2014/main" id="{69422D8D-1ABF-CD06-E6B2-3D9CC51E5A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800" y="1905000"/>
            <a:ext cx="6115050" cy="45862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9823947"/>
      </p:ext>
    </p:extLst>
  </p:cSld>
  <p:clrMapOvr>
    <a:masterClrMapping/>
  </p:clrMapOvr>
  <p:transition>
    <p:fade/>
  </p:transition>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457200" y="1740158"/>
            <a:ext cx="8229600" cy="3539430"/>
          </a:xfrm>
          <a:prstGeom prst="rect">
            <a:avLst/>
          </a:prstGeom>
          <a:noFill/>
        </p:spPr>
        <p:txBody>
          <a:bodyPr wrap="square" rtlCol="0">
            <a:spAutoFit/>
          </a:bodyPr>
          <a:lstStyle/>
          <a:p>
            <a:pPr marL="628650" indent="-628650">
              <a:buFont typeface="Arial" panose="020B0604020202020204" pitchFamily="34" charset="0"/>
              <a:buChar char="•"/>
            </a:pPr>
            <a:r>
              <a:rPr lang="en-US" altLang="zh-TW" sz="3200" b="1" i="0" dirty="0" err="1">
                <a:effectLst/>
                <a:latin typeface="微軟正黑體" panose="020B0604030504040204" pitchFamily="34" charset="-120"/>
                <a:ea typeface="微軟正黑體" panose="020B0604030504040204" pitchFamily="34" charset="-120"/>
              </a:rPr>
              <a:t>HuberLoss</a:t>
            </a:r>
            <a:r>
              <a:rPr lang="zh-TW" altLang="en-US" sz="3200" b="1" i="0" dirty="0">
                <a:effectLst/>
                <a:latin typeface="微軟正黑體" panose="020B0604030504040204" pitchFamily="34" charset="-120"/>
                <a:ea typeface="微軟正黑體" panose="020B0604030504040204" pitchFamily="34" charset="-120"/>
              </a:rPr>
              <a:t>降低</a:t>
            </a:r>
            <a:r>
              <a:rPr lang="en-US" altLang="zh-TW" sz="3200" b="1" i="0" dirty="0">
                <a:effectLst/>
                <a:latin typeface="微軟正黑體" panose="020B0604030504040204" pitchFamily="34" charset="-120"/>
                <a:ea typeface="微軟正黑體" panose="020B0604030504040204" pitchFamily="34" charset="-120"/>
              </a:rPr>
              <a:t>MSE</a:t>
            </a:r>
            <a:r>
              <a:rPr lang="zh-TW" altLang="en-US" sz="3200" b="1" i="0" dirty="0">
                <a:effectLst/>
                <a:latin typeface="微軟正黑體" panose="020B0604030504040204" pitchFamily="34" charset="-120"/>
                <a:ea typeface="微軟正黑體" panose="020B0604030504040204" pitchFamily="34" charset="-120"/>
              </a:rPr>
              <a:t>對</a:t>
            </a:r>
            <a:r>
              <a:rPr lang="en-US" altLang="zh-TW" sz="3200" b="1" i="0" dirty="0">
                <a:effectLst/>
                <a:latin typeface="微軟正黑體" panose="020B0604030504040204" pitchFamily="34" charset="-120"/>
                <a:ea typeface="微軟正黑體" panose="020B0604030504040204" pitchFamily="34" charset="-120"/>
              </a:rPr>
              <a:t>Outlier </a:t>
            </a:r>
            <a:r>
              <a:rPr lang="zh-TW" altLang="en-US" sz="3200" b="1" i="0" dirty="0">
                <a:effectLst/>
                <a:latin typeface="微軟正黑體" panose="020B0604030504040204" pitchFamily="34" charset="-120"/>
                <a:ea typeface="微軟正黑體" panose="020B0604030504040204" pitchFamily="34" charset="-120"/>
              </a:rPr>
              <a:t>的不穩定性，並提升</a:t>
            </a:r>
            <a:r>
              <a:rPr lang="en-US" altLang="zh-TW" sz="3200" b="1" i="0" dirty="0">
                <a:effectLst/>
                <a:latin typeface="微軟正黑體" panose="020B0604030504040204" pitchFamily="34" charset="-120"/>
                <a:ea typeface="微軟正黑體" panose="020B0604030504040204" pitchFamily="34" charset="-120"/>
              </a:rPr>
              <a:t>MAE</a:t>
            </a:r>
            <a:r>
              <a:rPr lang="zh-TW" altLang="en-US" sz="3200" b="1" i="0" dirty="0">
                <a:effectLst/>
                <a:latin typeface="微軟正黑體" panose="020B0604030504040204" pitchFamily="34" charset="-120"/>
                <a:ea typeface="微軟正黑體" panose="020B0604030504040204" pitchFamily="34" charset="-120"/>
              </a:rPr>
              <a:t>的收斂速度</a:t>
            </a:r>
            <a:endParaRPr lang="en-US" altLang="zh-TW" sz="3200" b="1" i="0" dirty="0">
              <a:effectLst/>
              <a:latin typeface="微軟正黑體" panose="020B0604030504040204" pitchFamily="34" charset="-120"/>
              <a:ea typeface="微軟正黑體" panose="020B0604030504040204" pitchFamily="34" charset="-120"/>
            </a:endParaRPr>
          </a:p>
          <a:p>
            <a:pPr marL="628650" indent="-628650">
              <a:buFont typeface="Arial" panose="020B0604020202020204" pitchFamily="34" charset="0"/>
              <a:buChar char="•"/>
            </a:pPr>
            <a:r>
              <a:rPr lang="zh-TW" altLang="en-US" sz="3200" b="1" i="0" dirty="0">
                <a:effectLst/>
                <a:latin typeface="微軟正黑體" panose="020B0604030504040204" pitchFamily="34" charset="-120"/>
                <a:ea typeface="微軟正黑體" panose="020B0604030504040204" pitchFamily="34" charset="-120"/>
              </a:rPr>
              <a:t>當</a:t>
            </a:r>
            <a:r>
              <a:rPr lang="en-US" altLang="zh-TW" sz="3200" b="1" i="0" dirty="0">
                <a:effectLst/>
                <a:latin typeface="微軟正黑體" panose="020B0604030504040204" pitchFamily="34" charset="-120"/>
                <a:ea typeface="微軟正黑體" panose="020B0604030504040204" pitchFamily="34" charset="-120"/>
              </a:rPr>
              <a:t>Residual (y-f(x)) </a:t>
            </a:r>
            <a:r>
              <a:rPr lang="zh-TW" altLang="en-US" sz="3200" b="1" i="0" dirty="0">
                <a:effectLst/>
                <a:latin typeface="微軟正黑體" panose="020B0604030504040204" pitchFamily="34" charset="-120"/>
                <a:ea typeface="微軟正黑體" panose="020B0604030504040204" pitchFamily="34" charset="-120"/>
              </a:rPr>
              <a:t>小於設定的</a:t>
            </a:r>
            <a:r>
              <a:rPr lang="en-US" altLang="zh-TW" sz="3200" b="1" i="0" dirty="0">
                <a:effectLst/>
                <a:latin typeface="微軟正黑體" panose="020B0604030504040204" pitchFamily="34" charset="-120"/>
                <a:ea typeface="微軟正黑體" panose="020B0604030504040204" pitchFamily="34" charset="-120"/>
              </a:rPr>
              <a:t>Delta (</a:t>
            </a:r>
            <a:r>
              <a:rPr lang="zh-TW" altLang="en-US" sz="3200" b="1" i="0" dirty="0">
                <a:effectLst/>
                <a:latin typeface="微軟正黑體" panose="020B0604030504040204" pitchFamily="34" charset="-120"/>
                <a:ea typeface="微軟正黑體" panose="020B0604030504040204" pitchFamily="34" charset="-120"/>
              </a:rPr>
              <a:t>超參數</a:t>
            </a:r>
            <a:r>
              <a:rPr lang="en-US" altLang="zh-TW" sz="3200" b="1" i="0" dirty="0">
                <a:effectLst/>
                <a:latin typeface="微軟正黑體" panose="020B0604030504040204" pitchFamily="34" charset="-120"/>
                <a:ea typeface="微軟正黑體" panose="020B0604030504040204" pitchFamily="34" charset="-120"/>
              </a:rPr>
              <a:t>)</a:t>
            </a:r>
            <a:r>
              <a:rPr lang="zh-TW" altLang="en-US" sz="3200" b="1" i="0" dirty="0">
                <a:effectLst/>
                <a:latin typeface="微軟正黑體" panose="020B0604030504040204" pitchFamily="34" charset="-120"/>
                <a:ea typeface="微軟正黑體" panose="020B0604030504040204" pitchFamily="34" charset="-120"/>
              </a:rPr>
              <a:t>時，採用似</a:t>
            </a:r>
            <a:r>
              <a:rPr lang="en-US" altLang="zh-TW" sz="3200" b="1" i="0" dirty="0">
                <a:effectLst/>
                <a:latin typeface="微軟正黑體" panose="020B0604030504040204" pitchFamily="34" charset="-120"/>
                <a:ea typeface="微軟正黑體" panose="020B0604030504040204" pitchFamily="34" charset="-120"/>
              </a:rPr>
              <a:t>MSE(L2)</a:t>
            </a:r>
            <a:r>
              <a:rPr lang="zh-TW" altLang="en-US" sz="3200" b="1" i="0" dirty="0">
                <a:effectLst/>
                <a:latin typeface="微軟正黑體" panose="020B0604030504040204" pitchFamily="34" charset="-120"/>
                <a:ea typeface="微軟正黑體" panose="020B0604030504040204" pitchFamily="34" charset="-120"/>
              </a:rPr>
              <a:t>，</a:t>
            </a:r>
            <a:endParaRPr lang="en-US" altLang="zh-TW" sz="3200" b="1" i="0" dirty="0">
              <a:effectLst/>
              <a:latin typeface="微軟正黑體" panose="020B0604030504040204" pitchFamily="34" charset="-120"/>
              <a:ea typeface="微軟正黑體" panose="020B0604030504040204" pitchFamily="34" charset="-120"/>
            </a:endParaRPr>
          </a:p>
          <a:p>
            <a:pPr marL="628650" indent="-628650">
              <a:buFont typeface="Arial" panose="020B0604020202020204" pitchFamily="34" charset="0"/>
              <a:buChar char="•"/>
            </a:pPr>
            <a:r>
              <a:rPr lang="zh-TW" altLang="en-US" sz="3200" b="1" i="0" dirty="0">
                <a:effectLst/>
                <a:latin typeface="微軟正黑體" panose="020B0604030504040204" pitchFamily="34" charset="-120"/>
                <a:ea typeface="微軟正黑體" panose="020B0604030504040204" pitchFamily="34" charset="-120"/>
              </a:rPr>
              <a:t>而當</a:t>
            </a:r>
            <a:r>
              <a:rPr lang="en-US" altLang="zh-TW" sz="3200" b="1" i="0" dirty="0">
                <a:effectLst/>
                <a:latin typeface="微軟正黑體" panose="020B0604030504040204" pitchFamily="34" charset="-120"/>
                <a:ea typeface="微軟正黑體" panose="020B0604030504040204" pitchFamily="34" charset="-120"/>
              </a:rPr>
              <a:t>Residual&gt;Delta</a:t>
            </a:r>
            <a:r>
              <a:rPr lang="zh-TW" altLang="en-US" sz="3200" b="1" i="0" dirty="0">
                <a:effectLst/>
                <a:latin typeface="微軟正黑體" panose="020B0604030504040204" pitchFamily="34" charset="-120"/>
                <a:ea typeface="微軟正黑體" panose="020B0604030504040204" pitchFamily="34" charset="-120"/>
              </a:rPr>
              <a:t>時，採用</a:t>
            </a:r>
            <a:r>
              <a:rPr lang="en-US" altLang="zh-TW" sz="3200" b="1" i="0" dirty="0">
                <a:effectLst/>
                <a:latin typeface="微軟正黑體" panose="020B0604030504040204" pitchFamily="34" charset="-120"/>
                <a:ea typeface="微軟正黑體" panose="020B0604030504040204" pitchFamily="34" charset="-120"/>
              </a:rPr>
              <a:t>MAE</a:t>
            </a:r>
            <a:r>
              <a:rPr lang="zh-TW" altLang="en-US" sz="3200" b="1" i="0" dirty="0">
                <a:effectLst/>
                <a:latin typeface="微軟正黑體" panose="020B0604030504040204" pitchFamily="34" charset="-120"/>
                <a:ea typeface="微軟正黑體" panose="020B0604030504040204" pitchFamily="34" charset="-120"/>
              </a:rPr>
              <a:t>的做法 </a:t>
            </a:r>
            <a:r>
              <a:rPr lang="en-US" altLang="zh-TW" sz="3200" b="1" i="0" dirty="0">
                <a:effectLst/>
                <a:latin typeface="微軟正黑體" panose="020B0604030504040204" pitchFamily="34" charset="-120"/>
                <a:ea typeface="微軟正黑體" panose="020B0604030504040204" pitchFamily="34" charset="-120"/>
              </a:rPr>
              <a:t>(L1),</a:t>
            </a:r>
            <a:r>
              <a:rPr lang="zh-TW" altLang="en-US" sz="3200" b="1" i="0" dirty="0">
                <a:effectLst/>
                <a:latin typeface="微軟正黑體" panose="020B0604030504040204" pitchFamily="34" charset="-120"/>
                <a:ea typeface="微軟正黑體" panose="020B0604030504040204" pitchFamily="34" charset="-120"/>
              </a:rPr>
              <a:t>有</a:t>
            </a:r>
            <a:r>
              <a:rPr lang="en-US" altLang="zh-TW" sz="3200" b="1" i="0" dirty="0">
                <a:effectLst/>
                <a:latin typeface="微軟正黑體" panose="020B0604030504040204" pitchFamily="34" charset="-120"/>
                <a:ea typeface="微軟正黑體" panose="020B0604030504040204" pitchFamily="34" charset="-120"/>
              </a:rPr>
              <a:t>MSE</a:t>
            </a:r>
            <a:r>
              <a:rPr lang="zh-TW" altLang="en-US" sz="3200" b="1" i="0" dirty="0">
                <a:effectLst/>
                <a:latin typeface="微軟正黑體" panose="020B0604030504040204" pitchFamily="34" charset="-120"/>
                <a:ea typeface="微軟正黑體" panose="020B0604030504040204" pitchFamily="34" charset="-120"/>
              </a:rPr>
              <a:t>使用時的收斂速度</a:t>
            </a:r>
            <a:r>
              <a:rPr lang="en-US" altLang="zh-TW" sz="3200" b="1" i="0" dirty="0">
                <a:effectLst/>
                <a:latin typeface="微軟正黑體" panose="020B0604030504040204" pitchFamily="34" charset="-120"/>
                <a:ea typeface="微軟正黑體" panose="020B0604030504040204" pitchFamily="34" charset="-120"/>
              </a:rPr>
              <a:t>,</a:t>
            </a:r>
            <a:r>
              <a:rPr lang="zh-TW" altLang="en-US" sz="3200" b="1" i="0" dirty="0">
                <a:effectLst/>
                <a:latin typeface="微軟正黑體" panose="020B0604030504040204" pitchFamily="34" charset="-120"/>
                <a:ea typeface="微軟正黑體" panose="020B0604030504040204" pitchFamily="34" charset="-120"/>
              </a:rPr>
              <a:t>又能如使用</a:t>
            </a:r>
            <a:r>
              <a:rPr lang="en-US" altLang="zh-TW" sz="3200" b="1" i="0" dirty="0">
                <a:effectLst/>
                <a:latin typeface="微軟正黑體" panose="020B0604030504040204" pitchFamily="34" charset="-120"/>
                <a:ea typeface="微軟正黑體" panose="020B0604030504040204" pitchFamily="34" charset="-120"/>
              </a:rPr>
              <a:t>MAE</a:t>
            </a:r>
            <a:r>
              <a:rPr lang="zh-TW" altLang="en-US" sz="3200" b="1" i="0" dirty="0">
                <a:effectLst/>
                <a:latin typeface="微軟正黑體" panose="020B0604030504040204" pitchFamily="34" charset="-120"/>
                <a:ea typeface="微軟正黑體" panose="020B0604030504040204" pitchFamily="34" charset="-120"/>
              </a:rPr>
              <a:t>時增加模型的穩定度</a:t>
            </a:r>
            <a:endParaRPr lang="en-US" altLang="zh-TW" sz="3200" b="1" i="0" dirty="0">
              <a:effectLst/>
              <a:latin typeface="微軟正黑體" panose="020B0604030504040204" pitchFamily="34" charset="-120"/>
              <a:ea typeface="微軟正黑體" panose="020B0604030504040204" pitchFamily="34" charset="-120"/>
            </a:endParaRPr>
          </a:p>
        </p:txBody>
      </p:sp>
      <p:sp>
        <p:nvSpPr>
          <p:cNvPr id="4" name="文字版面配置區 2"/>
          <p:cNvSpPr txBox="1">
            <a:spLocks/>
          </p:cNvSpPr>
          <p:nvPr/>
        </p:nvSpPr>
        <p:spPr>
          <a:xfrm>
            <a:off x="990600" y="609600"/>
            <a:ext cx="7315200" cy="990600"/>
          </a:xfrm>
          <a:prstGeom prst="rect">
            <a:avLst/>
          </a:prstGeom>
        </p:spPr>
        <p:txBody>
          <a:bodyPr tIns="91440" bIns="91440" anchor="b" anchorCtr="0">
            <a:noAutofit/>
          </a:bodyPr>
          <a:lstStyle/>
          <a:p>
            <a:pPr algn="ctr"/>
            <a:r>
              <a:rPr lang="en-US" altLang="zh-TW" sz="4800" b="1" i="0" dirty="0">
                <a:solidFill>
                  <a:srgbClr val="00B0F0"/>
                </a:solidFill>
                <a:effectLst/>
                <a:latin typeface="微軟正黑體" panose="020B0604030504040204" pitchFamily="34" charset="-120"/>
                <a:ea typeface="微軟正黑體" panose="020B0604030504040204" pitchFamily="34" charset="-120"/>
              </a:rPr>
              <a:t>Huber Loss</a:t>
            </a:r>
          </a:p>
        </p:txBody>
      </p:sp>
      <p:sp>
        <p:nvSpPr>
          <p:cNvPr id="2" name="文字方塊 1"/>
          <p:cNvSpPr txBox="1"/>
          <p:nvPr/>
        </p:nvSpPr>
        <p:spPr>
          <a:xfrm>
            <a:off x="3780064" y="5291622"/>
            <a:ext cx="184731" cy="369332"/>
          </a:xfrm>
          <a:prstGeom prst="rect">
            <a:avLst/>
          </a:prstGeom>
          <a:noFill/>
        </p:spPr>
        <p:txBody>
          <a:bodyPr wrap="none" rtlCol="0">
            <a:spAutoFit/>
          </a:bodyPr>
          <a:lstStyle/>
          <a:p>
            <a:endParaRPr kumimoji="1" lang="zh-TW" altLang="en-US" dirty="0"/>
          </a:p>
        </p:txBody>
      </p:sp>
      <p:pic>
        <p:nvPicPr>
          <p:cNvPr id="7" name="圖片 6">
            <a:extLst>
              <a:ext uri="{FF2B5EF4-FFF2-40B4-BE49-F238E27FC236}">
                <a16:creationId xmlns:a16="http://schemas.microsoft.com/office/drawing/2014/main" id="{812DB151-48FB-5E9D-8431-885DF60C083D}"/>
              </a:ext>
            </a:extLst>
          </p:cNvPr>
          <p:cNvPicPr>
            <a:picLocks noChangeAspect="1"/>
          </p:cNvPicPr>
          <p:nvPr/>
        </p:nvPicPr>
        <p:blipFill>
          <a:blip r:embed="rId3"/>
          <a:stretch>
            <a:fillRect/>
          </a:stretch>
        </p:blipFill>
        <p:spPr>
          <a:xfrm>
            <a:off x="838200" y="5489111"/>
            <a:ext cx="7759484" cy="1219200"/>
          </a:xfrm>
          <a:prstGeom prst="rect">
            <a:avLst/>
          </a:prstGeom>
        </p:spPr>
      </p:pic>
    </p:spTree>
    <p:extLst>
      <p:ext uri="{BB962C8B-B14F-4D97-AF65-F5344CB8AC3E}">
        <p14:creationId xmlns:p14="http://schemas.microsoft.com/office/powerpoint/2010/main" val="2962593316"/>
      </p:ext>
    </p:extLst>
  </p:cSld>
  <p:clrMapOvr>
    <a:masterClrMapping/>
  </p:clrMapOvr>
  <p:transition>
    <p:fade/>
  </p:transition>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990600" y="609600"/>
            <a:ext cx="7315200" cy="990600"/>
          </a:xfrm>
          <a:prstGeom prst="rect">
            <a:avLst/>
          </a:prstGeom>
        </p:spPr>
        <p:txBody>
          <a:bodyPr tIns="91440" bIns="91440" anchor="b" anchorCtr="0">
            <a:noAutofit/>
          </a:bodyPr>
          <a:lstStyle/>
          <a:p>
            <a:pPr algn="ctr"/>
            <a:r>
              <a:rPr lang="en-US" altLang="zh-TW" sz="4800" b="1" i="0" dirty="0">
                <a:solidFill>
                  <a:srgbClr val="00B0F0"/>
                </a:solidFill>
                <a:effectLst/>
                <a:latin typeface="微軟正黑體" panose="020B0604030504040204" pitchFamily="34" charset="-120"/>
                <a:ea typeface="微軟正黑體" panose="020B0604030504040204" pitchFamily="34" charset="-120"/>
              </a:rPr>
              <a:t>Huber Loss</a:t>
            </a:r>
          </a:p>
        </p:txBody>
      </p:sp>
      <p:sp>
        <p:nvSpPr>
          <p:cNvPr id="2" name="文字方塊 1"/>
          <p:cNvSpPr txBox="1"/>
          <p:nvPr/>
        </p:nvSpPr>
        <p:spPr>
          <a:xfrm>
            <a:off x="3780064" y="5291622"/>
            <a:ext cx="184731" cy="369332"/>
          </a:xfrm>
          <a:prstGeom prst="rect">
            <a:avLst/>
          </a:prstGeom>
          <a:noFill/>
        </p:spPr>
        <p:txBody>
          <a:bodyPr wrap="none" rtlCol="0">
            <a:spAutoFit/>
          </a:bodyPr>
          <a:lstStyle/>
          <a:p>
            <a:endParaRPr kumimoji="1" lang="zh-TW" altLang="en-US" dirty="0"/>
          </a:p>
        </p:txBody>
      </p:sp>
      <p:pic>
        <p:nvPicPr>
          <p:cNvPr id="2050" name="Picture 2">
            <a:extLst>
              <a:ext uri="{FF2B5EF4-FFF2-40B4-BE49-F238E27FC236}">
                <a16:creationId xmlns:a16="http://schemas.microsoft.com/office/drawing/2014/main" id="{C2544B5E-ADF0-BA78-D211-F55EB2A2B8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0200" y="1905000"/>
            <a:ext cx="6096000" cy="4562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3201529"/>
      </p:ext>
    </p:extLst>
  </p:cSld>
  <p:clrMapOvr>
    <a:masterClrMapping/>
  </p:clrMapOvr>
  <p:transition>
    <p:fade/>
  </p:transition>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457200" y="1740158"/>
            <a:ext cx="8229600" cy="3477875"/>
          </a:xfrm>
          <a:prstGeom prst="rect">
            <a:avLst/>
          </a:prstGeom>
          <a:noFill/>
        </p:spPr>
        <p:txBody>
          <a:bodyPr wrap="square" rtlCol="0">
            <a:spAutoFit/>
          </a:bodyPr>
          <a:lstStyle/>
          <a:p>
            <a:pPr marL="628650" indent="-628650">
              <a:buFont typeface="Arial" panose="020B0604020202020204" pitchFamily="34" charset="0"/>
              <a:buChar char="•"/>
            </a:pPr>
            <a:r>
              <a:rPr lang="en-US" altLang="zh-TW" sz="3200" b="1" i="0" dirty="0">
                <a:effectLst/>
                <a:latin typeface="微軟正黑體" panose="020B0604030504040204" pitchFamily="34" charset="-120"/>
                <a:ea typeface="微軟正黑體" panose="020B0604030504040204" pitchFamily="34" charset="-120"/>
              </a:rPr>
              <a:t>Cross Entropy</a:t>
            </a:r>
          </a:p>
          <a:p>
            <a:pPr marL="628650" indent="-628650">
              <a:buFont typeface="Arial" panose="020B0604020202020204" pitchFamily="34" charset="0"/>
              <a:buChar char="•"/>
            </a:pPr>
            <a:r>
              <a:rPr lang="zh-TW" altLang="en-US" sz="3200" b="1" i="0" dirty="0">
                <a:effectLst/>
                <a:latin typeface="微軟正黑體" panose="020B0604030504040204" pitchFamily="34" charset="-120"/>
                <a:ea typeface="微軟正黑體" panose="020B0604030504040204" pitchFamily="34" charset="-120"/>
              </a:rPr>
              <a:t>讓模型去學習預測資料的機率分佈</a:t>
            </a:r>
            <a:endParaRPr lang="en-US" altLang="zh-TW" sz="3200" b="1" i="0" dirty="0">
              <a:effectLst/>
              <a:latin typeface="微軟正黑體" panose="020B0604030504040204" pitchFamily="34" charset="-120"/>
              <a:ea typeface="微軟正黑體" panose="020B0604030504040204" pitchFamily="34" charset="-120"/>
            </a:endParaRPr>
          </a:p>
          <a:p>
            <a:pPr marL="628650" indent="-628650">
              <a:buFont typeface="Arial" panose="020B0604020202020204" pitchFamily="34" charset="0"/>
              <a:buChar char="•"/>
            </a:pPr>
            <a:r>
              <a:rPr lang="en-US" altLang="zh-TW" sz="3200" b="1" i="0" dirty="0">
                <a:effectLst/>
                <a:latin typeface="微軟正黑體" panose="020B0604030504040204" pitchFamily="34" charset="-120"/>
                <a:ea typeface="微軟正黑體" panose="020B0604030504040204" pitchFamily="34" charset="-120"/>
              </a:rPr>
              <a:t>p(x) </a:t>
            </a:r>
            <a:r>
              <a:rPr lang="zh-TW" altLang="en-US" sz="3200" b="1" i="0" dirty="0">
                <a:effectLst/>
                <a:latin typeface="微軟正黑體" panose="020B0604030504040204" pitchFamily="34" charset="-120"/>
                <a:ea typeface="微軟正黑體" panose="020B0604030504040204" pitchFamily="34" charset="-120"/>
              </a:rPr>
              <a:t>為真實分布， </a:t>
            </a:r>
            <a:r>
              <a:rPr lang="en-US" altLang="zh-TW" sz="3200" b="1" i="0" dirty="0">
                <a:effectLst/>
                <a:latin typeface="微軟正黑體" panose="020B0604030504040204" pitchFamily="34" charset="-120"/>
                <a:ea typeface="微軟正黑體" panose="020B0604030504040204" pitchFamily="34" charset="-120"/>
              </a:rPr>
              <a:t>q(x)</a:t>
            </a:r>
            <a:r>
              <a:rPr lang="zh-TW" altLang="en-US" sz="3200" b="1" i="0" dirty="0">
                <a:effectLst/>
                <a:latin typeface="微軟正黑體" panose="020B0604030504040204" pitchFamily="34" charset="-120"/>
                <a:ea typeface="微軟正黑體" panose="020B0604030504040204" pitchFamily="34" charset="-120"/>
              </a:rPr>
              <a:t>為預測值</a:t>
            </a:r>
            <a:endParaRPr lang="en-US" altLang="zh-TW" sz="3200" b="1" i="0" dirty="0">
              <a:effectLst/>
              <a:latin typeface="微軟正黑體" panose="020B0604030504040204" pitchFamily="34" charset="-120"/>
              <a:ea typeface="微軟正黑體" panose="020B0604030504040204" pitchFamily="34" charset="-120"/>
            </a:endParaRPr>
          </a:p>
          <a:p>
            <a:pPr marL="628650" indent="-628650">
              <a:buFont typeface="Arial" panose="020B0604020202020204" pitchFamily="34" charset="0"/>
              <a:buChar char="•"/>
            </a:pPr>
            <a:r>
              <a:rPr lang="zh-TW" altLang="en-US" sz="3200" b="1" i="0" dirty="0">
                <a:effectLst/>
                <a:latin typeface="微軟正黑體" panose="020B0604030504040204" pitchFamily="34" charset="-120"/>
                <a:ea typeface="微軟正黑體" panose="020B0604030504040204" pitchFamily="34" charset="-120"/>
              </a:rPr>
              <a:t>是深度學習中最常見的損失函數</a:t>
            </a:r>
            <a:endParaRPr lang="en-US" altLang="zh-TW" sz="3200" b="1" i="0" dirty="0">
              <a:effectLst/>
              <a:latin typeface="微軟正黑體" panose="020B0604030504040204" pitchFamily="34" charset="-120"/>
              <a:ea typeface="微軟正黑體" panose="020B0604030504040204" pitchFamily="34" charset="-120"/>
            </a:endParaRPr>
          </a:p>
          <a:p>
            <a:pPr marL="628650" indent="-628650">
              <a:buFont typeface="Arial" panose="020B0604020202020204" pitchFamily="34" charset="0"/>
              <a:buChar char="•"/>
            </a:pPr>
            <a:endParaRPr lang="en-US" altLang="zh-TW" sz="3200" b="1" dirty="0">
              <a:latin typeface="微軟正黑體" panose="020B0604030504040204" pitchFamily="34" charset="-120"/>
              <a:ea typeface="微軟正黑體" panose="020B0604030504040204" pitchFamily="34" charset="-120"/>
            </a:endParaRPr>
          </a:p>
          <a:p>
            <a:pPr marL="628650" indent="-628650">
              <a:buFont typeface="Arial" panose="020B0604020202020204" pitchFamily="34" charset="0"/>
              <a:buChar char="•"/>
            </a:pPr>
            <a:r>
              <a:rPr lang="en-US" altLang="zh-TW" sz="2000" b="1" i="0" dirty="0">
                <a:effectLst/>
                <a:latin typeface="微軟正黑體" panose="020B0604030504040204" pitchFamily="34" charset="-120"/>
                <a:ea typeface="微軟正黑體" panose="020B0604030504040204" pitchFamily="34" charset="-120"/>
                <a:hlinkClick r:id="rId3"/>
              </a:rPr>
              <a:t>https://medium.com/jarvis-toward-intelligence/%E6%AF%94%E8%BC%83-cross-entropy-%E8%88%87-mean-squared-error-8bebc0255f5</a:t>
            </a:r>
            <a:endParaRPr lang="en-US" altLang="zh-TW" sz="2000" b="1" i="0" dirty="0">
              <a:effectLst/>
              <a:latin typeface="微軟正黑體" panose="020B0604030504040204" pitchFamily="34" charset="-120"/>
              <a:ea typeface="微軟正黑體" panose="020B0604030504040204" pitchFamily="34" charset="-120"/>
            </a:endParaRPr>
          </a:p>
        </p:txBody>
      </p:sp>
      <p:sp>
        <p:nvSpPr>
          <p:cNvPr id="4" name="文字版面配置區 2"/>
          <p:cNvSpPr txBox="1">
            <a:spLocks/>
          </p:cNvSpPr>
          <p:nvPr/>
        </p:nvSpPr>
        <p:spPr>
          <a:xfrm>
            <a:off x="990600" y="609600"/>
            <a:ext cx="7315200" cy="990600"/>
          </a:xfrm>
          <a:prstGeom prst="rect">
            <a:avLst/>
          </a:prstGeom>
        </p:spPr>
        <p:txBody>
          <a:bodyPr tIns="91440" bIns="91440" anchor="b" anchorCtr="0">
            <a:noAutofit/>
          </a:bodyPr>
          <a:lstStyle/>
          <a:p>
            <a:pPr algn="ctr"/>
            <a:r>
              <a:rPr lang="zh-TW" altLang="en-US" sz="4800" b="1" i="0" dirty="0">
                <a:solidFill>
                  <a:srgbClr val="00B0F0"/>
                </a:solidFill>
                <a:effectLst/>
                <a:latin typeface="微軟正黑體" panose="020B0604030504040204" pitchFamily="34" charset="-120"/>
                <a:ea typeface="微軟正黑體" panose="020B0604030504040204" pitchFamily="34" charset="-120"/>
              </a:rPr>
              <a:t>交叉熵損失</a:t>
            </a:r>
            <a:endParaRPr lang="en-US" altLang="zh-TW" sz="4800" b="1" i="0" dirty="0">
              <a:solidFill>
                <a:srgbClr val="00B0F0"/>
              </a:solidFill>
              <a:effectLst/>
              <a:latin typeface="微軟正黑體" panose="020B0604030504040204" pitchFamily="34" charset="-120"/>
              <a:ea typeface="微軟正黑體" panose="020B0604030504040204" pitchFamily="34" charset="-120"/>
            </a:endParaRPr>
          </a:p>
        </p:txBody>
      </p:sp>
      <p:sp>
        <p:nvSpPr>
          <p:cNvPr id="2" name="文字方塊 1"/>
          <p:cNvSpPr txBox="1"/>
          <p:nvPr/>
        </p:nvSpPr>
        <p:spPr>
          <a:xfrm>
            <a:off x="3780064" y="5291622"/>
            <a:ext cx="184731" cy="369332"/>
          </a:xfrm>
          <a:prstGeom prst="rect">
            <a:avLst/>
          </a:prstGeom>
          <a:noFill/>
        </p:spPr>
        <p:txBody>
          <a:bodyPr wrap="none" rtlCol="0">
            <a:spAutoFit/>
          </a:bodyPr>
          <a:lstStyle/>
          <a:p>
            <a:endParaRPr kumimoji="1" lang="zh-TW" altLang="en-US" dirty="0"/>
          </a:p>
        </p:txBody>
      </p:sp>
      <p:pic>
        <p:nvPicPr>
          <p:cNvPr id="6" name="圖片 5">
            <a:extLst>
              <a:ext uri="{FF2B5EF4-FFF2-40B4-BE49-F238E27FC236}">
                <a16:creationId xmlns:a16="http://schemas.microsoft.com/office/drawing/2014/main" id="{12E1EDCE-A58A-8399-A65C-FDCCEBC2C1D1}"/>
              </a:ext>
            </a:extLst>
          </p:cNvPr>
          <p:cNvPicPr>
            <a:picLocks noChangeAspect="1"/>
          </p:cNvPicPr>
          <p:nvPr/>
        </p:nvPicPr>
        <p:blipFill>
          <a:blip r:embed="rId4"/>
          <a:stretch>
            <a:fillRect/>
          </a:stretch>
        </p:blipFill>
        <p:spPr>
          <a:xfrm>
            <a:off x="1607563" y="5642293"/>
            <a:ext cx="5928874" cy="1021168"/>
          </a:xfrm>
          <a:prstGeom prst="rect">
            <a:avLst/>
          </a:prstGeom>
        </p:spPr>
      </p:pic>
    </p:spTree>
    <p:extLst>
      <p:ext uri="{BB962C8B-B14F-4D97-AF65-F5344CB8AC3E}">
        <p14:creationId xmlns:p14="http://schemas.microsoft.com/office/powerpoint/2010/main" val="804432490"/>
      </p:ext>
    </p:extLst>
  </p:cSld>
  <p:clrMapOvr>
    <a:masterClrMapping/>
  </p:clrMapOvr>
  <p:transition>
    <p:fade/>
  </p:transition>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835CCD53-CACE-E50C-0C47-A33ADFB653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7400" y="1640633"/>
            <a:ext cx="5181600" cy="5181600"/>
          </a:xfrm>
          <a:prstGeom prst="rect">
            <a:avLst/>
          </a:prstGeom>
          <a:noFill/>
          <a:extLst>
            <a:ext uri="{909E8E84-426E-40DD-AFC4-6F175D3DCCD1}">
              <a14:hiddenFill xmlns:a14="http://schemas.microsoft.com/office/drawing/2010/main">
                <a:solidFill>
                  <a:srgbClr val="FFFFFF"/>
                </a:solidFill>
              </a14:hiddenFill>
            </a:ext>
          </a:extLst>
        </p:spPr>
      </p:pic>
      <p:sp>
        <p:nvSpPr>
          <p:cNvPr id="2" name="文字版面配置區 2">
            <a:extLst>
              <a:ext uri="{FF2B5EF4-FFF2-40B4-BE49-F238E27FC236}">
                <a16:creationId xmlns:a16="http://schemas.microsoft.com/office/drawing/2014/main" id="{81457A21-E066-FA96-D032-A52FDAD688CF}"/>
              </a:ext>
            </a:extLst>
          </p:cNvPr>
          <p:cNvSpPr txBox="1">
            <a:spLocks/>
          </p:cNvSpPr>
          <p:nvPr/>
        </p:nvSpPr>
        <p:spPr>
          <a:xfrm>
            <a:off x="990600" y="457200"/>
            <a:ext cx="7315200" cy="990600"/>
          </a:xfrm>
          <a:prstGeom prst="rect">
            <a:avLst/>
          </a:prstGeom>
        </p:spPr>
        <p:txBody>
          <a:bodyPr tIns="91440" bIns="91440" anchor="b" anchorCtr="0">
            <a:noAutofit/>
          </a:bodyPr>
          <a:lstStyle/>
          <a:p>
            <a:pPr algn="ctr"/>
            <a:r>
              <a:rPr lang="zh-TW" altLang="en-US" sz="4800" b="1" i="0" dirty="0">
                <a:solidFill>
                  <a:srgbClr val="00B0F0"/>
                </a:solidFill>
                <a:effectLst/>
                <a:latin typeface="微軟正黑體" panose="020B0604030504040204" pitchFamily="34" charset="-120"/>
                <a:ea typeface="微軟正黑體" panose="020B0604030504040204" pitchFamily="34" charset="-120"/>
              </a:rPr>
              <a:t>交叉熵損失</a:t>
            </a:r>
            <a:endParaRPr lang="en-US" altLang="zh-TW" sz="4800" b="1" i="0" dirty="0">
              <a:solidFill>
                <a:srgbClr val="00B0F0"/>
              </a:solidFill>
              <a:effectLst/>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675856108"/>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cstate="print"/>
          <a:srcRect/>
          <a:stretch>
            <a:fillRect/>
          </a:stretch>
        </p:blipFill>
        <p:spPr bwMode="auto">
          <a:xfrm>
            <a:off x="57301" y="838200"/>
            <a:ext cx="9086699" cy="5105400"/>
          </a:xfrm>
          <a:prstGeom prst="rect">
            <a:avLst/>
          </a:prstGeom>
          <a:noFill/>
          <a:ln w="9525">
            <a:noFill/>
            <a:miter lim="800000"/>
            <a:headEnd/>
            <a:tailEnd/>
          </a:ln>
        </p:spPr>
      </p:pic>
    </p:spTree>
  </p:cSld>
  <p:clrMapOvr>
    <a:masterClrMapping/>
  </p:clrMapOvr>
  <p:transition>
    <p:fade/>
  </p:transition>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457200" y="1740158"/>
            <a:ext cx="8229600" cy="2554545"/>
          </a:xfrm>
          <a:prstGeom prst="rect">
            <a:avLst/>
          </a:prstGeom>
          <a:noFill/>
        </p:spPr>
        <p:txBody>
          <a:bodyPr wrap="square" rtlCol="0">
            <a:spAutoFit/>
          </a:bodyPr>
          <a:lstStyle/>
          <a:p>
            <a:pPr marL="628650" indent="-628650">
              <a:buFont typeface="Arial" panose="020B0604020202020204" pitchFamily="34" charset="0"/>
              <a:buChar char="•"/>
            </a:pPr>
            <a:r>
              <a:rPr lang="zh-TW" altLang="en-US" sz="3200" b="1" i="0" dirty="0">
                <a:effectLst/>
                <a:latin typeface="微軟正黑體" panose="020B0604030504040204" pitchFamily="34" charset="-120"/>
                <a:ea typeface="微軟正黑體" panose="020B0604030504040204" pitchFamily="34" charset="-120"/>
              </a:rPr>
              <a:t>由</a:t>
            </a:r>
            <a:r>
              <a:rPr lang="en-US" altLang="zh-TW" sz="3200" b="1" i="0" dirty="0">
                <a:effectLst/>
                <a:latin typeface="微軟正黑體" panose="020B0604030504040204" pitchFamily="34" charset="-120"/>
                <a:ea typeface="微軟正黑體" panose="020B0604030504040204" pitchFamily="34" charset="-120"/>
              </a:rPr>
              <a:t>Cross Entropy </a:t>
            </a:r>
            <a:r>
              <a:rPr lang="zh-TW" altLang="en-US" sz="3200" b="1" i="0" dirty="0">
                <a:effectLst/>
                <a:latin typeface="微軟正黑體" panose="020B0604030504040204" pitchFamily="34" charset="-120"/>
                <a:ea typeface="微軟正黑體" panose="020B0604030504040204" pitchFamily="34" charset="-120"/>
              </a:rPr>
              <a:t>改良而來</a:t>
            </a:r>
            <a:endParaRPr lang="en-US" altLang="zh-TW" sz="3200" b="1" i="0" dirty="0">
              <a:effectLst/>
              <a:latin typeface="微軟正黑體" panose="020B0604030504040204" pitchFamily="34" charset="-120"/>
              <a:ea typeface="微軟正黑體" panose="020B0604030504040204" pitchFamily="34" charset="-120"/>
            </a:endParaRPr>
          </a:p>
          <a:p>
            <a:pPr marL="628650" indent="-628650">
              <a:buFont typeface="Arial" panose="020B0604020202020204" pitchFamily="34" charset="0"/>
              <a:buChar char="•"/>
            </a:pPr>
            <a:r>
              <a:rPr lang="zh-TW" altLang="en-US" sz="3200" b="1" i="0" dirty="0">
                <a:effectLst/>
                <a:latin typeface="微軟正黑體" panose="020B0604030504040204" pitchFamily="34" charset="-120"/>
                <a:ea typeface="微軟正黑體" panose="020B0604030504040204" pitchFamily="34" charset="-120"/>
              </a:rPr>
              <a:t>樣本類別不均，</a:t>
            </a:r>
            <a:r>
              <a:rPr lang="en-US" altLang="zh-TW" sz="3200" b="1" i="0" dirty="0">
                <a:effectLst/>
                <a:latin typeface="微軟正黑體" panose="020B0604030504040204" pitchFamily="34" charset="-120"/>
                <a:ea typeface="微軟正黑體" panose="020B0604030504040204" pitchFamily="34" charset="-120"/>
              </a:rPr>
              <a:t>Cross Entropy </a:t>
            </a:r>
            <a:r>
              <a:rPr lang="zh-TW" altLang="en-US" sz="3200" b="1" i="0" dirty="0">
                <a:effectLst/>
                <a:latin typeface="微軟正黑體" panose="020B0604030504040204" pitchFamily="34" charset="-120"/>
                <a:ea typeface="微軟正黑體" panose="020B0604030504040204" pitchFamily="34" charset="-120"/>
              </a:rPr>
              <a:t>無限制這此情形發生</a:t>
            </a:r>
            <a:endParaRPr lang="en-US" altLang="zh-TW" sz="3200" b="1" i="0" dirty="0">
              <a:effectLst/>
              <a:latin typeface="微軟正黑體" panose="020B0604030504040204" pitchFamily="34" charset="-120"/>
              <a:ea typeface="微軟正黑體" panose="020B0604030504040204" pitchFamily="34" charset="-120"/>
            </a:endParaRPr>
          </a:p>
          <a:p>
            <a:pPr marL="628650" indent="-628650">
              <a:buFont typeface="Arial" panose="020B0604020202020204" pitchFamily="34" charset="0"/>
              <a:buChar char="•"/>
            </a:pPr>
            <a:r>
              <a:rPr lang="en-US" altLang="zh-TW" sz="3200" b="1" i="0" dirty="0">
                <a:effectLst/>
                <a:latin typeface="微軟正黑體" panose="020B0604030504040204" pitchFamily="34" charset="-120"/>
                <a:ea typeface="微軟正黑體" panose="020B0604030504040204" pitchFamily="34" charset="-120"/>
              </a:rPr>
              <a:t>Focal Loss</a:t>
            </a:r>
            <a:r>
              <a:rPr lang="zh-TW" altLang="en-US" sz="3200" b="1" i="0" dirty="0">
                <a:effectLst/>
                <a:latin typeface="微軟正黑體" panose="020B0604030504040204" pitchFamily="34" charset="-120"/>
                <a:ea typeface="微軟正黑體" panose="020B0604030504040204" pitchFamily="34" charset="-120"/>
              </a:rPr>
              <a:t>解決樣本類別不均的問題外，也加以限制了樣品中易分類樣品的比重</a:t>
            </a:r>
            <a:endParaRPr lang="en-US" altLang="zh-TW" sz="2000" b="1" i="0" dirty="0">
              <a:effectLst/>
              <a:latin typeface="微軟正黑體" panose="020B0604030504040204" pitchFamily="34" charset="-120"/>
              <a:ea typeface="微軟正黑體" panose="020B0604030504040204" pitchFamily="34" charset="-120"/>
            </a:endParaRPr>
          </a:p>
        </p:txBody>
      </p:sp>
      <p:sp>
        <p:nvSpPr>
          <p:cNvPr id="4" name="文字版面配置區 2"/>
          <p:cNvSpPr txBox="1">
            <a:spLocks/>
          </p:cNvSpPr>
          <p:nvPr/>
        </p:nvSpPr>
        <p:spPr>
          <a:xfrm>
            <a:off x="990600" y="609600"/>
            <a:ext cx="7315200" cy="990600"/>
          </a:xfrm>
          <a:prstGeom prst="rect">
            <a:avLst/>
          </a:prstGeom>
        </p:spPr>
        <p:txBody>
          <a:bodyPr tIns="91440" bIns="91440" anchor="b" anchorCtr="0">
            <a:noAutofit/>
          </a:bodyPr>
          <a:lstStyle/>
          <a:p>
            <a:pPr algn="ctr"/>
            <a:r>
              <a:rPr lang="en-US" altLang="zh-TW" sz="4800" b="1" dirty="0">
                <a:solidFill>
                  <a:srgbClr val="00B0F0"/>
                </a:solidFill>
                <a:latin typeface="微軟正黑體" panose="020B0604030504040204" pitchFamily="34" charset="-120"/>
                <a:ea typeface="微軟正黑體" panose="020B0604030504040204" pitchFamily="34" charset="-120"/>
              </a:rPr>
              <a:t>Focal Loss</a:t>
            </a:r>
            <a:endParaRPr lang="en-US" altLang="zh-TW" sz="4800" b="1" i="0" dirty="0">
              <a:solidFill>
                <a:srgbClr val="00B0F0"/>
              </a:solidFill>
              <a:effectLst/>
              <a:latin typeface="微軟正黑體" panose="020B0604030504040204" pitchFamily="34" charset="-120"/>
              <a:ea typeface="微軟正黑體" panose="020B0604030504040204" pitchFamily="34" charset="-120"/>
            </a:endParaRPr>
          </a:p>
        </p:txBody>
      </p:sp>
      <p:sp>
        <p:nvSpPr>
          <p:cNvPr id="2" name="文字方塊 1"/>
          <p:cNvSpPr txBox="1"/>
          <p:nvPr/>
        </p:nvSpPr>
        <p:spPr>
          <a:xfrm>
            <a:off x="3780064" y="5291622"/>
            <a:ext cx="184731" cy="369332"/>
          </a:xfrm>
          <a:prstGeom prst="rect">
            <a:avLst/>
          </a:prstGeom>
          <a:noFill/>
        </p:spPr>
        <p:txBody>
          <a:bodyPr wrap="none" rtlCol="0">
            <a:spAutoFit/>
          </a:bodyPr>
          <a:lstStyle/>
          <a:p>
            <a:endParaRPr kumimoji="1" lang="zh-TW" altLang="en-US" dirty="0"/>
          </a:p>
        </p:txBody>
      </p:sp>
      <p:pic>
        <p:nvPicPr>
          <p:cNvPr id="7" name="圖片 6">
            <a:extLst>
              <a:ext uri="{FF2B5EF4-FFF2-40B4-BE49-F238E27FC236}">
                <a16:creationId xmlns:a16="http://schemas.microsoft.com/office/drawing/2014/main" id="{6331F619-F453-E352-6F3F-EB2372C48F3A}"/>
              </a:ext>
            </a:extLst>
          </p:cNvPr>
          <p:cNvPicPr>
            <a:picLocks noChangeAspect="1"/>
          </p:cNvPicPr>
          <p:nvPr/>
        </p:nvPicPr>
        <p:blipFill>
          <a:blip r:embed="rId3"/>
          <a:stretch>
            <a:fillRect/>
          </a:stretch>
        </p:blipFill>
        <p:spPr>
          <a:xfrm>
            <a:off x="1584694" y="5410200"/>
            <a:ext cx="6127011" cy="960203"/>
          </a:xfrm>
          <a:prstGeom prst="rect">
            <a:avLst/>
          </a:prstGeom>
        </p:spPr>
      </p:pic>
    </p:spTree>
    <p:extLst>
      <p:ext uri="{BB962C8B-B14F-4D97-AF65-F5344CB8AC3E}">
        <p14:creationId xmlns:p14="http://schemas.microsoft.com/office/powerpoint/2010/main" val="2376987177"/>
      </p:ext>
    </p:extLst>
  </p:cSld>
  <p:clrMapOvr>
    <a:masterClrMapping/>
  </p:clrMapOvr>
  <p:transition>
    <p:fade/>
  </p:transition>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2">
            <a:extLst>
              <a:ext uri="{FF2B5EF4-FFF2-40B4-BE49-F238E27FC236}">
                <a16:creationId xmlns:a16="http://schemas.microsoft.com/office/drawing/2014/main" id="{81457A21-E066-FA96-D032-A52FDAD688CF}"/>
              </a:ext>
            </a:extLst>
          </p:cNvPr>
          <p:cNvSpPr txBox="1">
            <a:spLocks/>
          </p:cNvSpPr>
          <p:nvPr/>
        </p:nvSpPr>
        <p:spPr>
          <a:xfrm>
            <a:off x="990600" y="457200"/>
            <a:ext cx="7315200" cy="990600"/>
          </a:xfrm>
          <a:prstGeom prst="rect">
            <a:avLst/>
          </a:prstGeom>
        </p:spPr>
        <p:txBody>
          <a:bodyPr tIns="91440" bIns="91440" anchor="b" anchorCtr="0">
            <a:noAutofit/>
          </a:bodyPr>
          <a:lstStyle/>
          <a:p>
            <a:pPr algn="ctr"/>
            <a:r>
              <a:rPr lang="en-US" altLang="zh-TW" sz="4800" b="1" i="0" dirty="0">
                <a:solidFill>
                  <a:srgbClr val="00B0F0"/>
                </a:solidFill>
                <a:effectLst/>
                <a:latin typeface="微軟正黑體" panose="020B0604030504040204" pitchFamily="34" charset="-120"/>
                <a:ea typeface="微軟正黑體" panose="020B0604030504040204" pitchFamily="34" charset="-120"/>
              </a:rPr>
              <a:t>Focal Loss</a:t>
            </a:r>
          </a:p>
        </p:txBody>
      </p:sp>
      <p:pic>
        <p:nvPicPr>
          <p:cNvPr id="4100" name="Picture 4">
            <a:extLst>
              <a:ext uri="{FF2B5EF4-FFF2-40B4-BE49-F238E27FC236}">
                <a16:creationId xmlns:a16="http://schemas.microsoft.com/office/drawing/2014/main" id="{7BBD6597-B5A4-D2C7-24D0-7E5CE1D8C9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2057400"/>
            <a:ext cx="7483242" cy="4267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0875179"/>
      </p:ext>
    </p:extLst>
  </p:cSld>
  <p:clrMapOvr>
    <a:masterClrMapping/>
  </p:clrMapOvr>
  <p:transition>
    <p:fade/>
  </p:transition>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457200" y="1740158"/>
            <a:ext cx="8229600" cy="2554545"/>
          </a:xfrm>
          <a:prstGeom prst="rect">
            <a:avLst/>
          </a:prstGeom>
          <a:noFill/>
        </p:spPr>
        <p:txBody>
          <a:bodyPr wrap="square" rtlCol="0">
            <a:spAutoFit/>
          </a:bodyPr>
          <a:lstStyle/>
          <a:p>
            <a:pPr marL="628650" indent="-628650">
              <a:buFont typeface="Arial" panose="020B0604020202020204" pitchFamily="34" charset="0"/>
              <a:buChar char="•"/>
            </a:pPr>
            <a:r>
              <a:rPr lang="zh-TW" altLang="en-US" sz="3200" b="1" i="0" dirty="0">
                <a:effectLst/>
                <a:latin typeface="微軟正黑體" panose="020B0604030504040204" pitchFamily="34" charset="-120"/>
                <a:ea typeface="微軟正黑體" panose="020B0604030504040204" pitchFamily="34" charset="-120"/>
              </a:rPr>
              <a:t>由</a:t>
            </a:r>
            <a:r>
              <a:rPr lang="en-US" altLang="zh-TW" sz="3200" b="1" i="0" dirty="0">
                <a:effectLst/>
                <a:latin typeface="微軟正黑體" panose="020B0604030504040204" pitchFamily="34" charset="-120"/>
                <a:ea typeface="微軟正黑體" panose="020B0604030504040204" pitchFamily="34" charset="-120"/>
              </a:rPr>
              <a:t>Cross Entropy </a:t>
            </a:r>
            <a:r>
              <a:rPr lang="zh-TW" altLang="en-US" sz="3200" b="1" i="0" dirty="0">
                <a:effectLst/>
                <a:latin typeface="微軟正黑體" panose="020B0604030504040204" pitchFamily="34" charset="-120"/>
                <a:ea typeface="微軟正黑體" panose="020B0604030504040204" pitchFamily="34" charset="-120"/>
              </a:rPr>
              <a:t>改良而來</a:t>
            </a:r>
            <a:endParaRPr lang="en-US" altLang="zh-TW" sz="3200" b="1" i="0" dirty="0">
              <a:effectLst/>
              <a:latin typeface="微軟正黑體" panose="020B0604030504040204" pitchFamily="34" charset="-120"/>
              <a:ea typeface="微軟正黑體" panose="020B0604030504040204" pitchFamily="34" charset="-120"/>
            </a:endParaRPr>
          </a:p>
          <a:p>
            <a:pPr marL="628650" indent="-628650">
              <a:buFont typeface="Arial" panose="020B0604020202020204" pitchFamily="34" charset="0"/>
              <a:buChar char="•"/>
            </a:pPr>
            <a:r>
              <a:rPr lang="zh-TW" altLang="en-US" sz="3200" b="1" i="0" dirty="0">
                <a:effectLst/>
                <a:latin typeface="微軟正黑體" panose="020B0604030504040204" pitchFamily="34" charset="-120"/>
                <a:ea typeface="微軟正黑體" panose="020B0604030504040204" pitchFamily="34" charset="-120"/>
              </a:rPr>
              <a:t>樣本類別不均，</a:t>
            </a:r>
            <a:r>
              <a:rPr lang="en-US" altLang="zh-TW" sz="3200" b="1" i="0" dirty="0">
                <a:effectLst/>
                <a:latin typeface="微軟正黑體" panose="020B0604030504040204" pitchFamily="34" charset="-120"/>
                <a:ea typeface="微軟正黑體" panose="020B0604030504040204" pitchFamily="34" charset="-120"/>
              </a:rPr>
              <a:t>Cross Entropy </a:t>
            </a:r>
            <a:r>
              <a:rPr lang="zh-TW" altLang="en-US" sz="3200" b="1" i="0" dirty="0">
                <a:effectLst/>
                <a:latin typeface="微軟正黑體" panose="020B0604030504040204" pitchFamily="34" charset="-120"/>
                <a:ea typeface="微軟正黑體" panose="020B0604030504040204" pitchFamily="34" charset="-120"/>
              </a:rPr>
              <a:t>無限制這此情形發生</a:t>
            </a:r>
            <a:endParaRPr lang="en-US" altLang="zh-TW" sz="3200" b="1" i="0" dirty="0">
              <a:effectLst/>
              <a:latin typeface="微軟正黑體" panose="020B0604030504040204" pitchFamily="34" charset="-120"/>
              <a:ea typeface="微軟正黑體" panose="020B0604030504040204" pitchFamily="34" charset="-120"/>
            </a:endParaRPr>
          </a:p>
          <a:p>
            <a:pPr marL="628650" indent="-628650">
              <a:buFont typeface="Arial" panose="020B0604020202020204" pitchFamily="34" charset="0"/>
              <a:buChar char="•"/>
            </a:pPr>
            <a:r>
              <a:rPr lang="en-US" altLang="zh-TW" sz="3200" b="1" i="0" dirty="0">
                <a:effectLst/>
                <a:latin typeface="微軟正黑體" panose="020B0604030504040204" pitchFamily="34" charset="-120"/>
                <a:ea typeface="微軟正黑體" panose="020B0604030504040204" pitchFamily="34" charset="-120"/>
              </a:rPr>
              <a:t>Focal Loss</a:t>
            </a:r>
            <a:r>
              <a:rPr lang="zh-TW" altLang="en-US" sz="3200" b="1" i="0" dirty="0">
                <a:effectLst/>
                <a:latin typeface="微軟正黑體" panose="020B0604030504040204" pitchFamily="34" charset="-120"/>
                <a:ea typeface="微軟正黑體" panose="020B0604030504040204" pitchFamily="34" charset="-120"/>
              </a:rPr>
              <a:t>解決樣本類別不均的問題外，也加以限制了樣品中易分類樣品的比重</a:t>
            </a:r>
            <a:endParaRPr lang="en-US" altLang="zh-TW" sz="2000" b="1" i="0" dirty="0">
              <a:effectLst/>
              <a:latin typeface="微軟正黑體" panose="020B0604030504040204" pitchFamily="34" charset="-120"/>
              <a:ea typeface="微軟正黑體" panose="020B0604030504040204" pitchFamily="34" charset="-120"/>
            </a:endParaRPr>
          </a:p>
        </p:txBody>
      </p:sp>
      <p:sp>
        <p:nvSpPr>
          <p:cNvPr id="4" name="文字版面配置區 2"/>
          <p:cNvSpPr txBox="1">
            <a:spLocks/>
          </p:cNvSpPr>
          <p:nvPr/>
        </p:nvSpPr>
        <p:spPr>
          <a:xfrm>
            <a:off x="990600" y="609600"/>
            <a:ext cx="7315200" cy="990600"/>
          </a:xfrm>
          <a:prstGeom prst="rect">
            <a:avLst/>
          </a:prstGeom>
        </p:spPr>
        <p:txBody>
          <a:bodyPr tIns="91440" bIns="91440" anchor="b" anchorCtr="0">
            <a:noAutofit/>
          </a:bodyPr>
          <a:lstStyle/>
          <a:p>
            <a:pPr algn="ctr"/>
            <a:r>
              <a:rPr lang="en-US" altLang="zh-TW" sz="4800" b="1" dirty="0">
                <a:solidFill>
                  <a:srgbClr val="00B0F0"/>
                </a:solidFill>
                <a:latin typeface="微軟正黑體" panose="020B0604030504040204" pitchFamily="34" charset="-120"/>
                <a:ea typeface="微軟正黑體" panose="020B0604030504040204" pitchFamily="34" charset="-120"/>
              </a:rPr>
              <a:t>Focal Loss</a:t>
            </a:r>
            <a:endParaRPr lang="en-US" altLang="zh-TW" sz="4800" b="1" i="0" dirty="0">
              <a:solidFill>
                <a:srgbClr val="00B0F0"/>
              </a:solidFill>
              <a:effectLst/>
              <a:latin typeface="微軟正黑體" panose="020B0604030504040204" pitchFamily="34" charset="-120"/>
              <a:ea typeface="微軟正黑體" panose="020B0604030504040204" pitchFamily="34" charset="-120"/>
            </a:endParaRPr>
          </a:p>
        </p:txBody>
      </p:sp>
      <p:sp>
        <p:nvSpPr>
          <p:cNvPr id="2" name="文字方塊 1"/>
          <p:cNvSpPr txBox="1"/>
          <p:nvPr/>
        </p:nvSpPr>
        <p:spPr>
          <a:xfrm>
            <a:off x="3780064" y="5291622"/>
            <a:ext cx="184731" cy="369332"/>
          </a:xfrm>
          <a:prstGeom prst="rect">
            <a:avLst/>
          </a:prstGeom>
          <a:noFill/>
        </p:spPr>
        <p:txBody>
          <a:bodyPr wrap="none" rtlCol="0">
            <a:spAutoFit/>
          </a:bodyPr>
          <a:lstStyle/>
          <a:p>
            <a:endParaRPr kumimoji="1" lang="zh-TW" altLang="en-US" dirty="0"/>
          </a:p>
        </p:txBody>
      </p:sp>
      <p:pic>
        <p:nvPicPr>
          <p:cNvPr id="7" name="圖片 6">
            <a:extLst>
              <a:ext uri="{FF2B5EF4-FFF2-40B4-BE49-F238E27FC236}">
                <a16:creationId xmlns:a16="http://schemas.microsoft.com/office/drawing/2014/main" id="{6331F619-F453-E352-6F3F-EB2372C48F3A}"/>
              </a:ext>
            </a:extLst>
          </p:cNvPr>
          <p:cNvPicPr>
            <a:picLocks noChangeAspect="1"/>
          </p:cNvPicPr>
          <p:nvPr/>
        </p:nvPicPr>
        <p:blipFill>
          <a:blip r:embed="rId3"/>
          <a:stretch>
            <a:fillRect/>
          </a:stretch>
        </p:blipFill>
        <p:spPr>
          <a:xfrm>
            <a:off x="1584694" y="5410200"/>
            <a:ext cx="6127011" cy="960203"/>
          </a:xfrm>
          <a:prstGeom prst="rect">
            <a:avLst/>
          </a:prstGeom>
        </p:spPr>
      </p:pic>
    </p:spTree>
    <p:extLst>
      <p:ext uri="{BB962C8B-B14F-4D97-AF65-F5344CB8AC3E}">
        <p14:creationId xmlns:p14="http://schemas.microsoft.com/office/powerpoint/2010/main" val="2146583935"/>
      </p:ext>
    </p:extLst>
  </p:cSld>
  <p:clrMapOvr>
    <a:masterClrMapping/>
  </p:clrMapOvr>
  <p:transition>
    <p:fade/>
  </p:transition>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2">
            <a:extLst>
              <a:ext uri="{FF2B5EF4-FFF2-40B4-BE49-F238E27FC236}">
                <a16:creationId xmlns:a16="http://schemas.microsoft.com/office/drawing/2014/main" id="{81457A21-E066-FA96-D032-A52FDAD688CF}"/>
              </a:ext>
            </a:extLst>
          </p:cNvPr>
          <p:cNvSpPr txBox="1">
            <a:spLocks/>
          </p:cNvSpPr>
          <p:nvPr/>
        </p:nvSpPr>
        <p:spPr>
          <a:xfrm>
            <a:off x="990600" y="457200"/>
            <a:ext cx="7315200" cy="990600"/>
          </a:xfrm>
          <a:prstGeom prst="rect">
            <a:avLst/>
          </a:prstGeom>
        </p:spPr>
        <p:txBody>
          <a:bodyPr tIns="91440" bIns="91440" anchor="b" anchorCtr="0">
            <a:noAutofit/>
          </a:bodyPr>
          <a:lstStyle/>
          <a:p>
            <a:pPr algn="ctr"/>
            <a:r>
              <a:rPr lang="en-US" altLang="zh-TW" sz="4800" b="1" i="0" dirty="0">
                <a:solidFill>
                  <a:srgbClr val="00B0F0"/>
                </a:solidFill>
                <a:effectLst/>
                <a:latin typeface="微軟正黑體" panose="020B0604030504040204" pitchFamily="34" charset="-120"/>
                <a:ea typeface="微軟正黑體" panose="020B0604030504040204" pitchFamily="34" charset="-120"/>
              </a:rPr>
              <a:t>Focal Loss</a:t>
            </a:r>
          </a:p>
        </p:txBody>
      </p:sp>
      <p:pic>
        <p:nvPicPr>
          <p:cNvPr id="4100" name="Picture 4">
            <a:extLst>
              <a:ext uri="{FF2B5EF4-FFF2-40B4-BE49-F238E27FC236}">
                <a16:creationId xmlns:a16="http://schemas.microsoft.com/office/drawing/2014/main" id="{7BBD6597-B5A4-D2C7-24D0-7E5CE1D8C9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2057400"/>
            <a:ext cx="7483242" cy="4267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6203348"/>
      </p:ext>
    </p:extLst>
  </p:cSld>
  <p:clrMapOvr>
    <a:masterClrMapping/>
  </p:clrMapOvr>
  <p:transition>
    <p:fade/>
  </p:transition>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457200" y="1740158"/>
            <a:ext cx="8229600" cy="2554545"/>
          </a:xfrm>
          <a:prstGeom prst="rect">
            <a:avLst/>
          </a:prstGeom>
          <a:noFill/>
        </p:spPr>
        <p:txBody>
          <a:bodyPr wrap="square" rtlCol="0">
            <a:spAutoFit/>
          </a:bodyPr>
          <a:lstStyle/>
          <a:p>
            <a:pPr marL="628650" indent="-628650">
              <a:buFont typeface="Arial" panose="020B0604020202020204" pitchFamily="34" charset="0"/>
              <a:buChar char="•"/>
            </a:pPr>
            <a:r>
              <a:rPr lang="zh-TW" altLang="en-US" sz="3200" b="1" i="0" dirty="0">
                <a:effectLst/>
                <a:latin typeface="微軟正黑體" panose="020B0604030504040204" pitchFamily="34" charset="-120"/>
                <a:ea typeface="微軟正黑體" panose="020B0604030504040204" pitchFamily="34" charset="-120"/>
              </a:rPr>
              <a:t>應用人臉辨識，通常是搭配</a:t>
            </a:r>
            <a:r>
              <a:rPr lang="en-US" altLang="zh-TW" sz="3200" b="1" i="0" dirty="0" err="1">
                <a:effectLst/>
                <a:latin typeface="微軟正黑體" panose="020B0604030504040204" pitchFamily="34" charset="-120"/>
                <a:ea typeface="微軟正黑體" panose="020B0604030504040204" pitchFamily="34" charset="-120"/>
              </a:rPr>
              <a:t>softmax+CE</a:t>
            </a:r>
            <a:endParaRPr lang="en-US" altLang="zh-TW" sz="3200" b="1" i="0" dirty="0">
              <a:effectLst/>
              <a:latin typeface="微軟正黑體" panose="020B0604030504040204" pitchFamily="34" charset="-120"/>
              <a:ea typeface="微軟正黑體" panose="020B0604030504040204" pitchFamily="34" charset="-120"/>
            </a:endParaRPr>
          </a:p>
          <a:p>
            <a:pPr marL="628650" indent="-628650">
              <a:buFont typeface="Arial" panose="020B0604020202020204" pitchFamily="34" charset="0"/>
              <a:buChar char="•"/>
            </a:pPr>
            <a:r>
              <a:rPr lang="zh-TW" altLang="en-US" sz="3200" b="1" i="0" dirty="0">
                <a:effectLst/>
                <a:latin typeface="微軟正黑體" panose="020B0604030504040204" pitchFamily="34" charset="-120"/>
                <a:ea typeface="微軟正黑體" panose="020B0604030504040204" pitchFamily="34" charset="-120"/>
              </a:rPr>
              <a:t>可以更有效的加大群與群之間的距離</a:t>
            </a:r>
            <a:endParaRPr lang="en-US" altLang="zh-TW" sz="3200" b="1" i="0" dirty="0">
              <a:effectLst/>
              <a:latin typeface="微軟正黑體" panose="020B0604030504040204" pitchFamily="34" charset="-120"/>
              <a:ea typeface="微軟正黑體" panose="020B0604030504040204" pitchFamily="34" charset="-120"/>
            </a:endParaRPr>
          </a:p>
          <a:p>
            <a:pPr marL="628650" indent="-628650">
              <a:buFont typeface="Arial" panose="020B0604020202020204" pitchFamily="34" charset="0"/>
              <a:buChar char="•"/>
            </a:pPr>
            <a:r>
              <a:rPr lang="zh-TW" altLang="en-US" sz="3200" b="1" i="0" dirty="0">
                <a:effectLst/>
                <a:latin typeface="微軟正黑體" panose="020B0604030504040204" pitchFamily="34" charset="-120"/>
                <a:ea typeface="微軟正黑體" panose="020B0604030504040204" pitchFamily="34" charset="-120"/>
              </a:rPr>
              <a:t>就是</a:t>
            </a:r>
            <a:r>
              <a:rPr lang="en-US" altLang="zh-TW" sz="3200" b="1" i="0" dirty="0">
                <a:effectLst/>
                <a:latin typeface="微軟正黑體" panose="020B0604030504040204" pitchFamily="34" charset="-120"/>
                <a:ea typeface="微軟正黑體" panose="020B0604030504040204" pitchFamily="34" charset="-120"/>
              </a:rPr>
              <a:t>L2-Loss</a:t>
            </a:r>
            <a:r>
              <a:rPr lang="zh-TW" altLang="en-US" sz="3200" b="1" i="0" dirty="0">
                <a:effectLst/>
                <a:latin typeface="微軟正黑體" panose="020B0604030504040204" pitchFamily="34" charset="-120"/>
                <a:ea typeface="微軟正黑體" panose="020B0604030504040204" pitchFamily="34" charset="-120"/>
              </a:rPr>
              <a:t>，在</a:t>
            </a:r>
            <a:r>
              <a:rPr lang="en-US" altLang="zh-TW" sz="3200" b="1" i="0" dirty="0">
                <a:effectLst/>
                <a:latin typeface="微軟正黑體" panose="020B0604030504040204" pitchFamily="34" charset="-120"/>
                <a:ea typeface="微軟正黑體" panose="020B0604030504040204" pitchFamily="34" charset="-120"/>
              </a:rPr>
              <a:t>Center Loss</a:t>
            </a:r>
            <a:r>
              <a:rPr lang="zh-TW" altLang="en-US" sz="3200" b="1" i="0" dirty="0">
                <a:effectLst/>
                <a:latin typeface="微軟正黑體" panose="020B0604030504040204" pitchFamily="34" charset="-120"/>
                <a:ea typeface="微軟正黑體" panose="020B0604030504040204" pitchFamily="34" charset="-120"/>
              </a:rPr>
              <a:t>中，每一個類別除了要學習分類外</a:t>
            </a:r>
            <a:r>
              <a:rPr lang="en-US" altLang="zh-TW" sz="3200" b="1" i="0" dirty="0">
                <a:effectLst/>
                <a:latin typeface="微軟正黑體" panose="020B0604030504040204" pitchFamily="34" charset="-120"/>
                <a:ea typeface="微軟正黑體" panose="020B0604030504040204" pitchFamily="34" charset="-120"/>
              </a:rPr>
              <a:t>(</a:t>
            </a:r>
            <a:r>
              <a:rPr lang="en-US" altLang="zh-TW" sz="3200" b="1" i="0" dirty="0" err="1">
                <a:effectLst/>
                <a:latin typeface="微軟正黑體" panose="020B0604030504040204" pitchFamily="34" charset="-120"/>
                <a:ea typeface="微軟正黑體" panose="020B0604030504040204" pitchFamily="34" charset="-120"/>
              </a:rPr>
              <a:t>Softmax</a:t>
            </a:r>
            <a:r>
              <a:rPr lang="en-US" altLang="zh-TW" sz="3200" b="1" i="0" dirty="0">
                <a:effectLst/>
                <a:latin typeface="微軟正黑體" panose="020B0604030504040204" pitchFamily="34" charset="-120"/>
                <a:ea typeface="微軟正黑體" panose="020B0604030504040204" pitchFamily="34" charset="-120"/>
              </a:rPr>
              <a:t>-CE)</a:t>
            </a:r>
            <a:r>
              <a:rPr lang="zh-TW" altLang="en-US" sz="3200" b="1" i="0" dirty="0">
                <a:effectLst/>
                <a:latin typeface="微軟正黑體" panose="020B0604030504040204" pitchFamily="34" charset="-120"/>
                <a:ea typeface="微軟正黑體" panose="020B0604030504040204" pitchFamily="34" charset="-120"/>
              </a:rPr>
              <a:t>，還要學習如何向自己類別的中心收斂</a:t>
            </a:r>
            <a:endParaRPr lang="en-US" altLang="zh-TW" sz="3200" b="1" i="0" dirty="0">
              <a:effectLst/>
              <a:latin typeface="微軟正黑體" panose="020B0604030504040204" pitchFamily="34" charset="-120"/>
              <a:ea typeface="微軟正黑體" panose="020B0604030504040204" pitchFamily="34" charset="-120"/>
            </a:endParaRPr>
          </a:p>
        </p:txBody>
      </p:sp>
      <p:sp>
        <p:nvSpPr>
          <p:cNvPr id="4" name="文字版面配置區 2"/>
          <p:cNvSpPr txBox="1">
            <a:spLocks/>
          </p:cNvSpPr>
          <p:nvPr/>
        </p:nvSpPr>
        <p:spPr>
          <a:xfrm>
            <a:off x="990600" y="609600"/>
            <a:ext cx="7315200" cy="990600"/>
          </a:xfrm>
          <a:prstGeom prst="rect">
            <a:avLst/>
          </a:prstGeom>
        </p:spPr>
        <p:txBody>
          <a:bodyPr tIns="91440" bIns="91440" anchor="b" anchorCtr="0">
            <a:noAutofit/>
          </a:bodyPr>
          <a:lstStyle/>
          <a:p>
            <a:pPr algn="ctr"/>
            <a:r>
              <a:rPr lang="en-US" altLang="zh-TW" sz="4800" b="1" dirty="0">
                <a:solidFill>
                  <a:srgbClr val="00B0F0"/>
                </a:solidFill>
                <a:latin typeface="微軟正黑體" panose="020B0604030504040204" pitchFamily="34" charset="-120"/>
                <a:ea typeface="微軟正黑體" panose="020B0604030504040204" pitchFamily="34" charset="-120"/>
              </a:rPr>
              <a:t>Center Loss</a:t>
            </a:r>
            <a:endParaRPr lang="en-US" altLang="zh-TW" sz="4800" b="1" i="0" dirty="0">
              <a:solidFill>
                <a:srgbClr val="00B0F0"/>
              </a:solidFill>
              <a:effectLst/>
              <a:latin typeface="微軟正黑體" panose="020B0604030504040204" pitchFamily="34" charset="-120"/>
              <a:ea typeface="微軟正黑體" panose="020B0604030504040204" pitchFamily="34" charset="-120"/>
            </a:endParaRPr>
          </a:p>
        </p:txBody>
      </p:sp>
      <p:sp>
        <p:nvSpPr>
          <p:cNvPr id="2" name="文字方塊 1"/>
          <p:cNvSpPr txBox="1"/>
          <p:nvPr/>
        </p:nvSpPr>
        <p:spPr>
          <a:xfrm>
            <a:off x="3780064" y="5291622"/>
            <a:ext cx="184731" cy="369332"/>
          </a:xfrm>
          <a:prstGeom prst="rect">
            <a:avLst/>
          </a:prstGeom>
          <a:noFill/>
        </p:spPr>
        <p:txBody>
          <a:bodyPr wrap="none" rtlCol="0">
            <a:spAutoFit/>
          </a:bodyPr>
          <a:lstStyle/>
          <a:p>
            <a:endParaRPr kumimoji="1" lang="zh-TW" altLang="en-US" dirty="0"/>
          </a:p>
        </p:txBody>
      </p:sp>
      <p:pic>
        <p:nvPicPr>
          <p:cNvPr id="6" name="圖片 5">
            <a:extLst>
              <a:ext uri="{FF2B5EF4-FFF2-40B4-BE49-F238E27FC236}">
                <a16:creationId xmlns:a16="http://schemas.microsoft.com/office/drawing/2014/main" id="{D76A8F5F-3E3D-F4E8-402F-D3A28E61F7F7}"/>
              </a:ext>
            </a:extLst>
          </p:cNvPr>
          <p:cNvPicPr>
            <a:picLocks noChangeAspect="1"/>
          </p:cNvPicPr>
          <p:nvPr/>
        </p:nvPicPr>
        <p:blipFill>
          <a:blip r:embed="rId3"/>
          <a:stretch>
            <a:fillRect/>
          </a:stretch>
        </p:blipFill>
        <p:spPr>
          <a:xfrm>
            <a:off x="1981200" y="4714222"/>
            <a:ext cx="5547841" cy="1524132"/>
          </a:xfrm>
          <a:prstGeom prst="rect">
            <a:avLst/>
          </a:prstGeom>
        </p:spPr>
      </p:pic>
    </p:spTree>
    <p:extLst>
      <p:ext uri="{BB962C8B-B14F-4D97-AF65-F5344CB8AC3E}">
        <p14:creationId xmlns:p14="http://schemas.microsoft.com/office/powerpoint/2010/main" val="3364454764"/>
      </p:ext>
    </p:extLst>
  </p:cSld>
  <p:clrMapOvr>
    <a:masterClrMapping/>
  </p:clrMapOvr>
  <p:transition>
    <p:fade/>
  </p:transition>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2">
            <a:extLst>
              <a:ext uri="{FF2B5EF4-FFF2-40B4-BE49-F238E27FC236}">
                <a16:creationId xmlns:a16="http://schemas.microsoft.com/office/drawing/2014/main" id="{81457A21-E066-FA96-D032-A52FDAD688CF}"/>
              </a:ext>
            </a:extLst>
          </p:cNvPr>
          <p:cNvSpPr txBox="1">
            <a:spLocks/>
          </p:cNvSpPr>
          <p:nvPr/>
        </p:nvSpPr>
        <p:spPr>
          <a:xfrm>
            <a:off x="990600" y="457200"/>
            <a:ext cx="7315200" cy="990600"/>
          </a:xfrm>
          <a:prstGeom prst="rect">
            <a:avLst/>
          </a:prstGeom>
        </p:spPr>
        <p:txBody>
          <a:bodyPr tIns="91440" bIns="91440" anchor="b" anchorCtr="0">
            <a:noAutofit/>
          </a:bodyPr>
          <a:lstStyle/>
          <a:p>
            <a:pPr algn="ctr"/>
            <a:r>
              <a:rPr lang="en-US" altLang="zh-TW" sz="4800" b="1" i="0" dirty="0">
                <a:solidFill>
                  <a:srgbClr val="00B0F0"/>
                </a:solidFill>
                <a:effectLst/>
                <a:latin typeface="微軟正黑體" panose="020B0604030504040204" pitchFamily="34" charset="-120"/>
                <a:ea typeface="微軟正黑體" panose="020B0604030504040204" pitchFamily="34" charset="-120"/>
              </a:rPr>
              <a:t>Center Loss</a:t>
            </a:r>
          </a:p>
        </p:txBody>
      </p:sp>
      <p:pic>
        <p:nvPicPr>
          <p:cNvPr id="5122" name="Picture 2">
            <a:extLst>
              <a:ext uri="{FF2B5EF4-FFF2-40B4-BE49-F238E27FC236}">
                <a16:creationId xmlns:a16="http://schemas.microsoft.com/office/drawing/2014/main" id="{EF3E1508-51AA-628A-BAB7-C438A5F329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0" y="1676400"/>
            <a:ext cx="5734050" cy="49699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5781372"/>
      </p:ext>
    </p:extLst>
  </p:cSld>
  <p:clrMapOvr>
    <a:masterClrMapping/>
  </p:clrMapOvr>
  <p:transition>
    <p:fade/>
  </p:transition>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457200" y="1740158"/>
            <a:ext cx="8229600" cy="2062103"/>
          </a:xfrm>
          <a:prstGeom prst="rect">
            <a:avLst/>
          </a:prstGeom>
          <a:noFill/>
        </p:spPr>
        <p:txBody>
          <a:bodyPr wrap="square" rtlCol="0">
            <a:spAutoFit/>
          </a:bodyPr>
          <a:lstStyle/>
          <a:p>
            <a:pPr marL="628650" indent="-628650">
              <a:buFont typeface="Arial" panose="020B0604020202020204" pitchFamily="34" charset="0"/>
              <a:buChar char="•"/>
            </a:pPr>
            <a:r>
              <a:rPr lang="zh-TW" altLang="en-US" sz="3200" b="1" i="0" dirty="0">
                <a:effectLst/>
                <a:latin typeface="微軟正黑體" panose="020B0604030504040204" pitchFamily="34" charset="-120"/>
                <a:ea typeface="微軟正黑體" panose="020B0604030504040204" pitchFamily="34" charset="-120"/>
              </a:rPr>
              <a:t>應用人臉辨識</a:t>
            </a:r>
            <a:endParaRPr lang="en-US" altLang="zh-TW" sz="3200" b="1" i="0" dirty="0">
              <a:effectLst/>
              <a:latin typeface="微軟正黑體" panose="020B0604030504040204" pitchFamily="34" charset="-120"/>
              <a:ea typeface="微軟正黑體" panose="020B0604030504040204" pitchFamily="34" charset="-120"/>
            </a:endParaRPr>
          </a:p>
          <a:p>
            <a:pPr marL="628650" indent="-628650">
              <a:buFont typeface="Arial" panose="020B0604020202020204" pitchFamily="34" charset="0"/>
              <a:buChar char="•"/>
            </a:pPr>
            <a:r>
              <a:rPr lang="zh-TW" altLang="en-US" sz="3200" b="1" i="0" dirty="0">
                <a:effectLst/>
                <a:latin typeface="微軟正黑體" panose="020B0604030504040204" pitchFamily="34" charset="-120"/>
                <a:ea typeface="微軟正黑體" panose="020B0604030504040204" pitchFamily="34" charset="-120"/>
              </a:rPr>
              <a:t>用於</a:t>
            </a:r>
            <a:r>
              <a:rPr lang="en-US" altLang="zh-TW" sz="3200" b="1" i="0" dirty="0">
                <a:effectLst/>
                <a:latin typeface="微軟正黑體" panose="020B0604030504040204" pitchFamily="34" charset="-120"/>
                <a:ea typeface="微軟正黑體" panose="020B0604030504040204" pitchFamily="34" charset="-120"/>
              </a:rPr>
              <a:t>Metric Learning</a:t>
            </a:r>
          </a:p>
          <a:p>
            <a:pPr marL="628650" indent="-628650">
              <a:buFont typeface="Arial" panose="020B0604020202020204" pitchFamily="34" charset="0"/>
              <a:buChar char="•"/>
            </a:pPr>
            <a:r>
              <a:rPr lang="zh-TW" altLang="en-US" sz="3200" b="1" i="0" dirty="0">
                <a:effectLst/>
                <a:latin typeface="微軟正黑體" panose="020B0604030504040204" pitchFamily="34" charset="-120"/>
                <a:ea typeface="微軟正黑體" panose="020B0604030504040204" pitchFamily="34" charset="-120"/>
              </a:rPr>
              <a:t>盡量將組內的</a:t>
            </a:r>
            <a:r>
              <a:rPr lang="en-US" altLang="zh-TW" sz="3200" b="1" i="0" dirty="0">
                <a:effectLst/>
                <a:latin typeface="微軟正黑體" panose="020B0604030504040204" pitchFamily="34" charset="-120"/>
                <a:ea typeface="微軟正黑體" panose="020B0604030504040204" pitchFamily="34" charset="-120"/>
              </a:rPr>
              <a:t>sample</a:t>
            </a:r>
            <a:r>
              <a:rPr lang="zh-TW" altLang="en-US" sz="3200" b="1" i="0" dirty="0">
                <a:effectLst/>
                <a:latin typeface="微軟正黑體" panose="020B0604030504040204" pitchFamily="34" charset="-120"/>
                <a:ea typeface="微軟正黑體" panose="020B0604030504040204" pitchFamily="34" charset="-120"/>
              </a:rPr>
              <a:t>拉近，組間的</a:t>
            </a:r>
            <a:r>
              <a:rPr lang="en-US" altLang="zh-TW" sz="3200" b="1" i="0" dirty="0">
                <a:effectLst/>
                <a:latin typeface="微軟正黑體" panose="020B0604030504040204" pitchFamily="34" charset="-120"/>
                <a:ea typeface="微軟正黑體" panose="020B0604030504040204" pitchFamily="34" charset="-120"/>
              </a:rPr>
              <a:t>sample</a:t>
            </a:r>
            <a:r>
              <a:rPr lang="zh-TW" altLang="en-US" sz="3200" b="1" i="0" dirty="0">
                <a:effectLst/>
                <a:latin typeface="微軟正黑體" panose="020B0604030504040204" pitchFamily="34" charset="-120"/>
                <a:ea typeface="微軟正黑體" panose="020B0604030504040204" pitchFamily="34" charset="-120"/>
              </a:rPr>
              <a:t>距離拉遠</a:t>
            </a:r>
            <a:endParaRPr lang="en-US" altLang="zh-TW" sz="3200" b="1" i="0" dirty="0">
              <a:effectLst/>
              <a:latin typeface="微軟正黑體" panose="020B0604030504040204" pitchFamily="34" charset="-120"/>
              <a:ea typeface="微軟正黑體" panose="020B0604030504040204" pitchFamily="34" charset="-120"/>
            </a:endParaRPr>
          </a:p>
        </p:txBody>
      </p:sp>
      <p:sp>
        <p:nvSpPr>
          <p:cNvPr id="4" name="文字版面配置區 2"/>
          <p:cNvSpPr txBox="1">
            <a:spLocks/>
          </p:cNvSpPr>
          <p:nvPr/>
        </p:nvSpPr>
        <p:spPr>
          <a:xfrm>
            <a:off x="990600" y="609600"/>
            <a:ext cx="7315200" cy="990600"/>
          </a:xfrm>
          <a:prstGeom prst="rect">
            <a:avLst/>
          </a:prstGeom>
        </p:spPr>
        <p:txBody>
          <a:bodyPr tIns="91440" bIns="91440" anchor="b" anchorCtr="0">
            <a:noAutofit/>
          </a:bodyPr>
          <a:lstStyle/>
          <a:p>
            <a:pPr algn="ctr"/>
            <a:r>
              <a:rPr lang="en-US" altLang="zh-TW" sz="4800" b="1" dirty="0">
                <a:solidFill>
                  <a:srgbClr val="00B0F0"/>
                </a:solidFill>
                <a:latin typeface="微軟正黑體" panose="020B0604030504040204" pitchFamily="34" charset="-120"/>
                <a:ea typeface="微軟正黑體" panose="020B0604030504040204" pitchFamily="34" charset="-120"/>
              </a:rPr>
              <a:t>Triplet Loss</a:t>
            </a:r>
            <a:endParaRPr lang="en-US" altLang="zh-TW" sz="4800" b="1" i="0" dirty="0">
              <a:solidFill>
                <a:srgbClr val="00B0F0"/>
              </a:solidFill>
              <a:effectLst/>
              <a:latin typeface="微軟正黑體" panose="020B0604030504040204" pitchFamily="34" charset="-120"/>
              <a:ea typeface="微軟正黑體" panose="020B0604030504040204" pitchFamily="34" charset="-120"/>
            </a:endParaRPr>
          </a:p>
        </p:txBody>
      </p:sp>
      <p:sp>
        <p:nvSpPr>
          <p:cNvPr id="2" name="文字方塊 1"/>
          <p:cNvSpPr txBox="1"/>
          <p:nvPr/>
        </p:nvSpPr>
        <p:spPr>
          <a:xfrm>
            <a:off x="3780064" y="5291622"/>
            <a:ext cx="184731" cy="369332"/>
          </a:xfrm>
          <a:prstGeom prst="rect">
            <a:avLst/>
          </a:prstGeom>
          <a:noFill/>
        </p:spPr>
        <p:txBody>
          <a:bodyPr wrap="none" rtlCol="0">
            <a:spAutoFit/>
          </a:bodyPr>
          <a:lstStyle/>
          <a:p>
            <a:endParaRPr kumimoji="1" lang="zh-TW" altLang="en-US" dirty="0"/>
          </a:p>
        </p:txBody>
      </p:sp>
      <p:pic>
        <p:nvPicPr>
          <p:cNvPr id="7" name="圖片 6">
            <a:extLst>
              <a:ext uri="{FF2B5EF4-FFF2-40B4-BE49-F238E27FC236}">
                <a16:creationId xmlns:a16="http://schemas.microsoft.com/office/drawing/2014/main" id="{A564FD5D-A7C0-A76B-CF3C-11F3FB51AF57}"/>
              </a:ext>
            </a:extLst>
          </p:cNvPr>
          <p:cNvPicPr>
            <a:picLocks noChangeAspect="1"/>
          </p:cNvPicPr>
          <p:nvPr/>
        </p:nvPicPr>
        <p:blipFill>
          <a:blip r:embed="rId3"/>
          <a:stretch>
            <a:fillRect/>
          </a:stretch>
        </p:blipFill>
        <p:spPr>
          <a:xfrm>
            <a:off x="1752600" y="5029200"/>
            <a:ext cx="5913632" cy="1089754"/>
          </a:xfrm>
          <a:prstGeom prst="rect">
            <a:avLst/>
          </a:prstGeom>
        </p:spPr>
      </p:pic>
    </p:spTree>
    <p:extLst>
      <p:ext uri="{BB962C8B-B14F-4D97-AF65-F5344CB8AC3E}">
        <p14:creationId xmlns:p14="http://schemas.microsoft.com/office/powerpoint/2010/main" val="458087550"/>
      </p:ext>
    </p:extLst>
  </p:cSld>
  <p:clrMapOvr>
    <a:masterClrMapping/>
  </p:clrMapOvr>
  <p:transition>
    <p:fade/>
  </p:transition>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2">
            <a:extLst>
              <a:ext uri="{FF2B5EF4-FFF2-40B4-BE49-F238E27FC236}">
                <a16:creationId xmlns:a16="http://schemas.microsoft.com/office/drawing/2014/main" id="{81457A21-E066-FA96-D032-A52FDAD688CF}"/>
              </a:ext>
            </a:extLst>
          </p:cNvPr>
          <p:cNvSpPr txBox="1">
            <a:spLocks/>
          </p:cNvSpPr>
          <p:nvPr/>
        </p:nvSpPr>
        <p:spPr>
          <a:xfrm>
            <a:off x="990600" y="457200"/>
            <a:ext cx="7315200" cy="990600"/>
          </a:xfrm>
          <a:prstGeom prst="rect">
            <a:avLst/>
          </a:prstGeom>
        </p:spPr>
        <p:txBody>
          <a:bodyPr tIns="91440" bIns="91440" anchor="b" anchorCtr="0">
            <a:noAutofit/>
          </a:bodyPr>
          <a:lstStyle/>
          <a:p>
            <a:pPr algn="ctr"/>
            <a:r>
              <a:rPr lang="en-US" altLang="zh-TW" sz="4800" b="1" i="0" dirty="0">
                <a:solidFill>
                  <a:srgbClr val="00B0F0"/>
                </a:solidFill>
                <a:effectLst/>
                <a:latin typeface="微軟正黑體" panose="020B0604030504040204" pitchFamily="34" charset="-120"/>
                <a:ea typeface="微軟正黑體" panose="020B0604030504040204" pitchFamily="34" charset="-120"/>
              </a:rPr>
              <a:t>Triplet Loss</a:t>
            </a:r>
          </a:p>
        </p:txBody>
      </p:sp>
      <p:pic>
        <p:nvPicPr>
          <p:cNvPr id="7170" name="Picture 2">
            <a:extLst>
              <a:ext uri="{FF2B5EF4-FFF2-40B4-BE49-F238E27FC236}">
                <a16:creationId xmlns:a16="http://schemas.microsoft.com/office/drawing/2014/main" id="{FC89D49D-FFB5-FBA9-1F57-BF383D4DEC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0100" y="2466975"/>
            <a:ext cx="7505700" cy="1924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6913664"/>
      </p:ext>
    </p:extLst>
  </p:cSld>
  <p:clrMapOvr>
    <a:masterClrMapping/>
  </p:clrMapOvr>
  <p:transition>
    <p:fade/>
  </p:transition>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457200" y="1740158"/>
            <a:ext cx="8229600" cy="1631216"/>
          </a:xfrm>
          <a:prstGeom prst="rect">
            <a:avLst/>
          </a:prstGeom>
          <a:noFill/>
        </p:spPr>
        <p:txBody>
          <a:bodyPr wrap="square" rtlCol="0">
            <a:spAutoFit/>
          </a:bodyPr>
          <a:lstStyle/>
          <a:p>
            <a:pPr marL="628650" indent="-628650">
              <a:buFont typeface="Arial" panose="020B0604020202020204" pitchFamily="34" charset="0"/>
              <a:buChar char="•"/>
            </a:pPr>
            <a:r>
              <a:rPr lang="en-US" altLang="zh-TW" sz="2000" b="1" i="0" dirty="0">
                <a:effectLst/>
                <a:latin typeface="微軟正黑體" panose="020B0604030504040204" pitchFamily="34" charset="-120"/>
                <a:ea typeface="微軟正黑體" panose="020B0604030504040204" pitchFamily="34" charset="-120"/>
                <a:hlinkClick r:id="rId3"/>
              </a:rPr>
              <a:t>https://cinnamonaitaiwan.medium.com/cnn%E6%A8%A1%E5%9E%8B-%E6%90%8D%E5%A4%B1%E5%87%BD%E6%95%B8-loss-function-647e13956c50</a:t>
            </a:r>
            <a:endParaRPr lang="en-US" altLang="zh-TW" sz="2000" b="1" i="0" dirty="0">
              <a:effectLst/>
              <a:latin typeface="微軟正黑體" panose="020B0604030504040204" pitchFamily="34" charset="-120"/>
              <a:ea typeface="微軟正黑體" panose="020B0604030504040204" pitchFamily="34" charset="-120"/>
            </a:endParaRPr>
          </a:p>
          <a:p>
            <a:pPr marL="628650" indent="-628650">
              <a:buFont typeface="Arial" panose="020B0604020202020204" pitchFamily="34" charset="0"/>
              <a:buChar char="•"/>
            </a:pPr>
            <a:endParaRPr lang="en-US" altLang="zh-TW" sz="2000" b="1" i="0" dirty="0">
              <a:effectLst/>
              <a:latin typeface="微軟正黑體" panose="020B0604030504040204" pitchFamily="34" charset="-120"/>
              <a:ea typeface="微軟正黑體" panose="020B0604030504040204" pitchFamily="34" charset="-120"/>
            </a:endParaRPr>
          </a:p>
        </p:txBody>
      </p:sp>
      <p:sp>
        <p:nvSpPr>
          <p:cNvPr id="4" name="文字版面配置區 2"/>
          <p:cNvSpPr txBox="1">
            <a:spLocks/>
          </p:cNvSpPr>
          <p:nvPr/>
        </p:nvSpPr>
        <p:spPr>
          <a:xfrm>
            <a:off x="990600" y="609600"/>
            <a:ext cx="7315200" cy="990600"/>
          </a:xfrm>
          <a:prstGeom prst="rect">
            <a:avLst/>
          </a:prstGeom>
        </p:spPr>
        <p:txBody>
          <a:bodyPr tIns="91440" bIns="91440" anchor="b" anchorCtr="0">
            <a:noAutofit/>
          </a:bodyPr>
          <a:lstStyle/>
          <a:p>
            <a:pPr algn="ctr"/>
            <a:r>
              <a:rPr lang="zh-TW" altLang="en-US" sz="4800" b="1" i="0" dirty="0">
                <a:solidFill>
                  <a:srgbClr val="00B0F0"/>
                </a:solidFill>
                <a:effectLst/>
                <a:latin typeface="微軟正黑體" panose="020B0604030504040204" pitchFamily="34" charset="-120"/>
                <a:ea typeface="微軟正黑體" panose="020B0604030504040204" pitchFamily="34" charset="-120"/>
              </a:rPr>
              <a:t>參考資料</a:t>
            </a:r>
            <a:endParaRPr lang="en-US" altLang="zh-TW" sz="4800" b="1" i="0" dirty="0">
              <a:solidFill>
                <a:srgbClr val="00B0F0"/>
              </a:solidFill>
              <a:effectLst/>
              <a:latin typeface="微軟正黑體" panose="020B0604030504040204" pitchFamily="34" charset="-120"/>
              <a:ea typeface="微軟正黑體" panose="020B0604030504040204" pitchFamily="34" charset="-120"/>
            </a:endParaRPr>
          </a:p>
        </p:txBody>
      </p:sp>
      <p:sp>
        <p:nvSpPr>
          <p:cNvPr id="2" name="文字方塊 1"/>
          <p:cNvSpPr txBox="1"/>
          <p:nvPr/>
        </p:nvSpPr>
        <p:spPr>
          <a:xfrm>
            <a:off x="3780064" y="5291622"/>
            <a:ext cx="184731" cy="369332"/>
          </a:xfrm>
          <a:prstGeom prst="rect">
            <a:avLst/>
          </a:prstGeom>
          <a:noFill/>
        </p:spPr>
        <p:txBody>
          <a:bodyPr wrap="none" rtlCol="0">
            <a:spAutoFit/>
          </a:bodyPr>
          <a:lstStyle/>
          <a:p>
            <a:endParaRPr kumimoji="1" lang="zh-TW" altLang="en-US" dirty="0"/>
          </a:p>
        </p:txBody>
      </p:sp>
    </p:spTree>
    <p:extLst>
      <p:ext uri="{BB962C8B-B14F-4D97-AF65-F5344CB8AC3E}">
        <p14:creationId xmlns:p14="http://schemas.microsoft.com/office/powerpoint/2010/main" val="965363609"/>
      </p:ext>
    </p:extLst>
  </p:cSld>
  <p:clrMapOvr>
    <a:masterClrMapping/>
  </p:clrMapOvr>
  <p:transition>
    <p:fade/>
  </p:transition>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6FCC4286-6D04-F9D2-6E8C-6C4C0F1DB722}"/>
              </a:ext>
            </a:extLst>
          </p:cNvPr>
          <p:cNvSpPr txBox="1"/>
          <p:nvPr/>
        </p:nvSpPr>
        <p:spPr>
          <a:xfrm>
            <a:off x="1066800" y="3200400"/>
            <a:ext cx="7239000" cy="707886"/>
          </a:xfrm>
          <a:prstGeom prst="rect">
            <a:avLst/>
          </a:prstGeom>
          <a:noFill/>
        </p:spPr>
        <p:txBody>
          <a:bodyPr wrap="square">
            <a:spAutoFit/>
          </a:bodyPr>
          <a:lstStyle/>
          <a:p>
            <a:pPr algn="ctr"/>
            <a:r>
              <a:rPr lang="en-US" altLang="zh-TW" sz="4000" b="1" dirty="0">
                <a:solidFill>
                  <a:srgbClr val="FFFF00"/>
                </a:solidFill>
                <a:latin typeface="微軟正黑體" panose="020B0604030504040204" pitchFamily="34" charset="-120"/>
                <a:ea typeface="微軟正黑體" panose="020B0604030504040204" pitchFamily="34" charset="-120"/>
              </a:rPr>
              <a:t>Weight Decay</a:t>
            </a:r>
            <a:endParaRPr lang="zh-TW" altLang="en-US" sz="4000" dirty="0">
              <a:solidFill>
                <a:srgbClr val="FFFF00"/>
              </a:solidFill>
            </a:endParaRPr>
          </a:p>
        </p:txBody>
      </p:sp>
    </p:spTree>
    <p:extLst>
      <p:ext uri="{BB962C8B-B14F-4D97-AF65-F5344CB8AC3E}">
        <p14:creationId xmlns:p14="http://schemas.microsoft.com/office/powerpoint/2010/main" val="1173960673"/>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p:cNvSpPr txBox="1"/>
          <p:nvPr/>
        </p:nvSpPr>
        <p:spPr>
          <a:xfrm>
            <a:off x="838200" y="2971800"/>
            <a:ext cx="7772400" cy="830997"/>
          </a:xfrm>
          <a:prstGeom prst="rect">
            <a:avLst/>
          </a:prstGeom>
          <a:noFill/>
        </p:spPr>
        <p:txBody>
          <a:bodyPr wrap="square" rtlCol="0">
            <a:spAutoFit/>
          </a:bodyPr>
          <a:lstStyle/>
          <a:p>
            <a:pPr algn="ctr"/>
            <a:r>
              <a:rPr kumimoji="1" lang="zh-TW" altLang="en-US" sz="48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Arial"/>
              </a:rPr>
              <a:t>加快達到指標的時間</a:t>
            </a:r>
            <a:endParaRPr kumimoji="1" lang="en-US" altLang="zh-TW" sz="48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Arial"/>
            </a:endParaRPr>
          </a:p>
        </p:txBody>
      </p:sp>
    </p:spTree>
    <p:extLst>
      <p:ext uri="{BB962C8B-B14F-4D97-AF65-F5344CB8AC3E}">
        <p14:creationId xmlns:p14="http://schemas.microsoft.com/office/powerpoint/2010/main" val="3699580317"/>
      </p:ext>
    </p:extLst>
  </p:cSld>
  <p:clrMapOvr>
    <a:masterClrMapping/>
  </p:clrMapOvr>
  <p:transition>
    <p:fade/>
  </p:transition>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descr="https://morvanzhou.github.io/static/results/ML-intro/L1l2regularization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1200" y="3898849"/>
            <a:ext cx="5269315" cy="2682343"/>
          </a:xfrm>
          <a:prstGeom prst="rect">
            <a:avLst/>
          </a:prstGeom>
          <a:noFill/>
          <a:extLst>
            <a:ext uri="{909E8E84-426E-40DD-AFC4-6F175D3DCCD1}">
              <a14:hiddenFill xmlns:a14="http://schemas.microsoft.com/office/drawing/2010/main">
                <a:solidFill>
                  <a:srgbClr val="FFFFFF"/>
                </a:solidFill>
              </a14:hiddenFill>
            </a:ext>
          </a:extLst>
        </p:spPr>
      </p:pic>
      <p:sp>
        <p:nvSpPr>
          <p:cNvPr id="2" name="文字版面配置區 2">
            <a:extLst>
              <a:ext uri="{FF2B5EF4-FFF2-40B4-BE49-F238E27FC236}">
                <a16:creationId xmlns:a16="http://schemas.microsoft.com/office/drawing/2014/main" id="{33116FE7-D9F5-3951-3234-F101EA711033}"/>
              </a:ext>
            </a:extLst>
          </p:cNvPr>
          <p:cNvSpPr txBox="1">
            <a:spLocks/>
          </p:cNvSpPr>
          <p:nvPr/>
        </p:nvSpPr>
        <p:spPr>
          <a:xfrm>
            <a:off x="1066800" y="304800"/>
            <a:ext cx="7315200" cy="990600"/>
          </a:xfrm>
          <a:prstGeom prst="rect">
            <a:avLst/>
          </a:prstGeom>
        </p:spPr>
        <p:txBody>
          <a:bodyPr tIns="91440" bIns="91440" anchor="b" anchorCtr="0">
            <a:noAutofit/>
          </a:bodyPr>
          <a:lstStyle/>
          <a:p>
            <a:pPr algn="ctr"/>
            <a:r>
              <a:rPr lang="zh-TW" altLang="en-US" sz="4800" b="1" i="0" dirty="0">
                <a:solidFill>
                  <a:srgbClr val="00B0F0"/>
                </a:solidFill>
                <a:effectLst/>
                <a:latin typeface="微軟正黑體" panose="020B0604030504040204" pitchFamily="34" charset="-120"/>
                <a:ea typeface="微軟正黑體" panose="020B0604030504040204" pitchFamily="34" charset="-120"/>
              </a:rPr>
              <a:t>過擬合的出現</a:t>
            </a:r>
            <a:endParaRPr lang="en-US" altLang="zh-TW" sz="4800" b="1" i="0" dirty="0">
              <a:solidFill>
                <a:srgbClr val="00B0F0"/>
              </a:solidFill>
              <a:effectLst/>
              <a:latin typeface="微軟正黑體" panose="020B0604030504040204" pitchFamily="34" charset="-120"/>
              <a:ea typeface="微軟正黑體" panose="020B0604030504040204" pitchFamily="34" charset="-120"/>
            </a:endParaRPr>
          </a:p>
        </p:txBody>
      </p:sp>
      <p:sp>
        <p:nvSpPr>
          <p:cNvPr id="3" name="文字方塊 2">
            <a:extLst>
              <a:ext uri="{FF2B5EF4-FFF2-40B4-BE49-F238E27FC236}">
                <a16:creationId xmlns:a16="http://schemas.microsoft.com/office/drawing/2014/main" id="{FB654B67-66F4-B388-407B-39351A8C6061}"/>
              </a:ext>
            </a:extLst>
          </p:cNvPr>
          <p:cNvSpPr txBox="1"/>
          <p:nvPr/>
        </p:nvSpPr>
        <p:spPr>
          <a:xfrm>
            <a:off x="457200" y="1740158"/>
            <a:ext cx="8229600" cy="584775"/>
          </a:xfrm>
          <a:prstGeom prst="rect">
            <a:avLst/>
          </a:prstGeom>
          <a:noFill/>
        </p:spPr>
        <p:txBody>
          <a:bodyPr wrap="square" rtlCol="0">
            <a:spAutoFit/>
          </a:bodyPr>
          <a:lstStyle/>
          <a:p>
            <a:pPr marL="628650" indent="-628650">
              <a:buFont typeface="Arial" panose="020B0604020202020204" pitchFamily="34" charset="0"/>
              <a:buChar char="•"/>
            </a:pPr>
            <a:r>
              <a:rPr lang="zh-TW" altLang="en-US" sz="3200" b="1" i="0" dirty="0">
                <a:effectLst/>
                <a:latin typeface="微軟正黑體" panose="020B0604030504040204" pitchFamily="34" charset="-120"/>
                <a:ea typeface="微軟正黑體" panose="020B0604030504040204" pitchFamily="34" charset="-120"/>
              </a:rPr>
              <a:t>模型非常完美的擬合了訓練資料</a:t>
            </a:r>
            <a:endParaRPr lang="en-US" altLang="zh-TW" sz="3200" b="1" i="0" dirty="0">
              <a:effectLst/>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4148464176"/>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457200" y="1740158"/>
            <a:ext cx="8229600" cy="4031873"/>
          </a:xfrm>
          <a:prstGeom prst="rect">
            <a:avLst/>
          </a:prstGeom>
          <a:noFill/>
        </p:spPr>
        <p:txBody>
          <a:bodyPr wrap="square" rtlCol="0">
            <a:spAutoFit/>
          </a:bodyPr>
          <a:lstStyle/>
          <a:p>
            <a:pPr marL="628650" indent="-628650">
              <a:buFont typeface="Arial" panose="020B0604020202020204" pitchFamily="34" charset="0"/>
              <a:buChar char="•"/>
            </a:pPr>
            <a:r>
              <a:rPr lang="en-US" altLang="zh-TW" sz="3200" b="1" i="0" dirty="0">
                <a:effectLst/>
                <a:latin typeface="微軟正黑體" panose="020B0604030504040204" pitchFamily="34" charset="-120"/>
                <a:ea typeface="微軟正黑體" panose="020B0604030504040204" pitchFamily="34" charset="-120"/>
              </a:rPr>
              <a:t>overfitting</a:t>
            </a:r>
            <a:r>
              <a:rPr lang="zh-TW" altLang="en-US" sz="3200" b="1" i="0" dirty="0">
                <a:effectLst/>
                <a:latin typeface="微軟正黑體" panose="020B0604030504040204" pitchFamily="34" charset="-120"/>
                <a:ea typeface="微軟正黑體" panose="020B0604030504040204" pitchFamily="34" charset="-120"/>
              </a:rPr>
              <a:t>發生是模型本身就過於複雜</a:t>
            </a:r>
            <a:endParaRPr lang="en-US" altLang="zh-TW" sz="3200" b="1" i="0" dirty="0">
              <a:effectLst/>
              <a:latin typeface="微軟正黑體" panose="020B0604030504040204" pitchFamily="34" charset="-120"/>
              <a:ea typeface="微軟正黑體" panose="020B0604030504040204" pitchFamily="34" charset="-120"/>
            </a:endParaRPr>
          </a:p>
          <a:p>
            <a:pPr marL="628650" indent="-628650">
              <a:buFont typeface="Arial" panose="020B0604020202020204" pitchFamily="34" charset="0"/>
              <a:buChar char="•"/>
            </a:pPr>
            <a:r>
              <a:rPr lang="zh-TW" altLang="en-US" sz="3200" b="1" i="0" dirty="0">
                <a:effectLst/>
                <a:latin typeface="微軟正黑體" panose="020B0604030504040204" pitchFamily="34" charset="-120"/>
                <a:ea typeface="微軟正黑體" panose="020B0604030504040204" pitchFamily="34" charset="-120"/>
              </a:rPr>
              <a:t>讓複雜模型退回至比較簡單模型</a:t>
            </a:r>
            <a:endParaRPr lang="en-US" altLang="zh-TW" sz="3200" b="1" i="0" dirty="0">
              <a:effectLst/>
              <a:latin typeface="微軟正黑體" panose="020B0604030504040204" pitchFamily="34" charset="-120"/>
              <a:ea typeface="微軟正黑體" panose="020B0604030504040204" pitchFamily="34" charset="-120"/>
            </a:endParaRPr>
          </a:p>
          <a:p>
            <a:pPr marL="628650" indent="-628650">
              <a:buFont typeface="Arial" panose="020B0604020202020204" pitchFamily="34" charset="0"/>
              <a:buChar char="•"/>
            </a:pPr>
            <a:r>
              <a:rPr lang="zh-TW" altLang="en-US" sz="3200" b="1" i="0" dirty="0">
                <a:effectLst/>
                <a:latin typeface="微軟正黑體" panose="020B0604030504040204" pitchFamily="34" charset="-120"/>
                <a:ea typeface="微軟正黑體" panose="020B0604030504040204" pitchFamily="34" charset="-120"/>
              </a:rPr>
              <a:t>退回方法就是正規化</a:t>
            </a:r>
            <a:r>
              <a:rPr lang="en-US" altLang="zh-TW" sz="3200" b="1" i="0" dirty="0">
                <a:effectLst/>
                <a:latin typeface="微軟正黑體" panose="020B0604030504040204" pitchFamily="34" charset="-120"/>
                <a:ea typeface="微軟正黑體" panose="020B0604030504040204" pitchFamily="34" charset="-120"/>
              </a:rPr>
              <a:t>(Regularization)</a:t>
            </a:r>
          </a:p>
          <a:p>
            <a:pPr marL="628650" indent="-628650">
              <a:buFont typeface="Arial" panose="020B0604020202020204" pitchFamily="34" charset="0"/>
              <a:buChar char="•"/>
            </a:pPr>
            <a:r>
              <a:rPr lang="zh-TW" altLang="en-US" sz="3200" b="1" i="0" dirty="0">
                <a:effectLst/>
                <a:latin typeface="微軟正黑體" panose="020B0604030504040204" pitchFamily="34" charset="-120"/>
                <a:ea typeface="微軟正黑體" panose="020B0604030504040204" pitchFamily="34" charset="-120"/>
              </a:rPr>
              <a:t>減少特徵，把權重變成</a:t>
            </a:r>
            <a:r>
              <a:rPr lang="en-US" altLang="zh-TW" sz="3200" b="1" i="0" dirty="0">
                <a:effectLst/>
                <a:latin typeface="微軟正黑體" panose="020B0604030504040204" pitchFamily="34" charset="-120"/>
                <a:ea typeface="微軟正黑體" panose="020B0604030504040204" pitchFamily="34" charset="-120"/>
              </a:rPr>
              <a:t>0</a:t>
            </a:r>
            <a:r>
              <a:rPr lang="zh-TW" altLang="en-US" sz="3200" b="1" i="0" dirty="0">
                <a:effectLst/>
                <a:latin typeface="微軟正黑體" panose="020B0604030504040204" pitchFamily="34" charset="-120"/>
                <a:ea typeface="微軟正黑體" panose="020B0604030504040204" pitchFamily="34" charset="-120"/>
              </a:rPr>
              <a:t>，稱為</a:t>
            </a:r>
            <a:r>
              <a:rPr lang="en-US" altLang="zh-TW" sz="3200" b="1" i="0" dirty="0">
                <a:effectLst/>
                <a:latin typeface="微軟正黑體" panose="020B0604030504040204" pitchFamily="34" charset="-120"/>
                <a:ea typeface="微軟正黑體" panose="020B0604030504040204" pitchFamily="34" charset="-120"/>
              </a:rPr>
              <a:t>L1</a:t>
            </a:r>
            <a:r>
              <a:rPr lang="zh-TW" altLang="en-US" sz="3200" b="1" i="0" dirty="0">
                <a:effectLst/>
                <a:latin typeface="微軟正黑體" panose="020B0604030504040204" pitchFamily="34" charset="-120"/>
                <a:ea typeface="微軟正黑體" panose="020B0604030504040204" pitchFamily="34" charset="-120"/>
              </a:rPr>
              <a:t>正規化</a:t>
            </a:r>
            <a:endParaRPr lang="en-US" altLang="zh-TW" sz="3200" b="1" i="0" dirty="0">
              <a:effectLst/>
              <a:latin typeface="微軟正黑體" panose="020B0604030504040204" pitchFamily="34" charset="-120"/>
              <a:ea typeface="微軟正黑體" panose="020B0604030504040204" pitchFamily="34" charset="-120"/>
            </a:endParaRPr>
          </a:p>
          <a:p>
            <a:pPr marL="628650" indent="-628650">
              <a:buFont typeface="Arial" panose="020B0604020202020204" pitchFamily="34" charset="0"/>
              <a:buChar char="•"/>
            </a:pPr>
            <a:r>
              <a:rPr lang="zh-TW" altLang="en-US" sz="3200" b="1" i="0" dirty="0">
                <a:effectLst/>
                <a:latin typeface="微軟正黑體" panose="020B0604030504040204" pitchFamily="34" charset="-120"/>
                <a:ea typeface="微軟正黑體" panose="020B0604030504040204" pitchFamily="34" charset="-120"/>
              </a:rPr>
              <a:t>減少特徵權重差異，讓某些特徵的權重不要太突出，稱為</a:t>
            </a:r>
            <a:r>
              <a:rPr lang="en-US" altLang="zh-TW" sz="3200" b="1" i="0" dirty="0">
                <a:effectLst/>
                <a:latin typeface="微軟正黑體" panose="020B0604030504040204" pitchFamily="34" charset="-120"/>
                <a:ea typeface="微軟正黑體" panose="020B0604030504040204" pitchFamily="34" charset="-120"/>
              </a:rPr>
              <a:t>L2</a:t>
            </a:r>
            <a:r>
              <a:rPr lang="zh-TW" altLang="en-US" sz="3200" b="1" i="0" dirty="0">
                <a:effectLst/>
                <a:latin typeface="微軟正黑體" panose="020B0604030504040204" pitchFamily="34" charset="-120"/>
                <a:ea typeface="微軟正黑體" panose="020B0604030504040204" pitchFamily="34" charset="-120"/>
              </a:rPr>
              <a:t>正規化</a:t>
            </a:r>
            <a:endParaRPr lang="en-US" altLang="zh-TW" sz="3200" b="1" i="0" dirty="0">
              <a:effectLst/>
              <a:latin typeface="微軟正黑體" panose="020B0604030504040204" pitchFamily="34" charset="-120"/>
              <a:ea typeface="微軟正黑體" panose="020B0604030504040204" pitchFamily="34" charset="-120"/>
            </a:endParaRPr>
          </a:p>
          <a:p>
            <a:pPr marL="628650" indent="-628650">
              <a:buFont typeface="Arial" panose="020B0604020202020204" pitchFamily="34" charset="0"/>
              <a:buChar char="•"/>
            </a:pPr>
            <a:r>
              <a:rPr lang="en-US" altLang="zh-TW" sz="3200" b="1" dirty="0">
                <a:latin typeface="微軟正黑體" panose="020B0604030504040204" pitchFamily="34" charset="-120"/>
                <a:ea typeface="微軟正黑體" panose="020B0604030504040204" pitchFamily="34" charset="-120"/>
              </a:rPr>
              <a:t>L1/L2</a:t>
            </a:r>
            <a:r>
              <a:rPr lang="zh-TW" altLang="en-US" sz="3200" b="1" dirty="0">
                <a:latin typeface="微軟正黑體" panose="020B0604030504040204" pitchFamily="34" charset="-120"/>
                <a:ea typeface="微軟正黑體" panose="020B0604030504040204" pitchFamily="34" charset="-120"/>
              </a:rPr>
              <a:t>加在損失函數後面，一般也稱之為</a:t>
            </a:r>
            <a:r>
              <a:rPr lang="zh-TW" altLang="en-US" sz="3200" b="1" dirty="0">
                <a:solidFill>
                  <a:srgbClr val="FFFF00"/>
                </a:solidFill>
                <a:latin typeface="微軟正黑體" panose="020B0604030504040204" pitchFamily="34" charset="-120"/>
                <a:ea typeface="微軟正黑體" panose="020B0604030504040204" pitchFamily="34" charset="-120"/>
              </a:rPr>
              <a:t>「懲罰項」</a:t>
            </a:r>
            <a:endParaRPr lang="en-US" altLang="zh-TW" sz="3200" b="1" i="0" dirty="0">
              <a:solidFill>
                <a:srgbClr val="FFFF00"/>
              </a:solidFill>
              <a:effectLst/>
              <a:latin typeface="微軟正黑體" panose="020B0604030504040204" pitchFamily="34" charset="-120"/>
              <a:ea typeface="微軟正黑體" panose="020B0604030504040204" pitchFamily="34" charset="-120"/>
            </a:endParaRPr>
          </a:p>
        </p:txBody>
      </p:sp>
      <p:sp>
        <p:nvSpPr>
          <p:cNvPr id="4" name="文字版面配置區 2"/>
          <p:cNvSpPr txBox="1">
            <a:spLocks/>
          </p:cNvSpPr>
          <p:nvPr/>
        </p:nvSpPr>
        <p:spPr>
          <a:xfrm>
            <a:off x="990600" y="609600"/>
            <a:ext cx="7315200" cy="990600"/>
          </a:xfrm>
          <a:prstGeom prst="rect">
            <a:avLst/>
          </a:prstGeom>
        </p:spPr>
        <p:txBody>
          <a:bodyPr tIns="91440" bIns="91440" anchor="b" anchorCtr="0">
            <a:noAutofit/>
          </a:bodyPr>
          <a:lstStyle/>
          <a:p>
            <a:pPr algn="ctr"/>
            <a:r>
              <a:rPr lang="zh-TW" altLang="en-US" sz="4800" b="1" i="0" dirty="0">
                <a:solidFill>
                  <a:srgbClr val="00B0F0"/>
                </a:solidFill>
                <a:effectLst/>
                <a:latin typeface="微軟正黑體" panose="020B0604030504040204" pitchFamily="34" charset="-120"/>
                <a:ea typeface="微軟正黑體" panose="020B0604030504040204" pitchFamily="34" charset="-120"/>
              </a:rPr>
              <a:t>模型太複雜</a:t>
            </a:r>
            <a:endParaRPr lang="en-US" altLang="zh-TW" sz="4800" b="1" i="0" dirty="0">
              <a:solidFill>
                <a:srgbClr val="00B0F0"/>
              </a:solidFill>
              <a:effectLst/>
              <a:latin typeface="微軟正黑體" panose="020B0604030504040204" pitchFamily="34" charset="-120"/>
              <a:ea typeface="微軟正黑體" panose="020B0604030504040204" pitchFamily="34" charset="-120"/>
            </a:endParaRPr>
          </a:p>
        </p:txBody>
      </p:sp>
      <p:sp>
        <p:nvSpPr>
          <p:cNvPr id="2" name="文字方塊 1"/>
          <p:cNvSpPr txBox="1"/>
          <p:nvPr/>
        </p:nvSpPr>
        <p:spPr>
          <a:xfrm>
            <a:off x="3780064" y="5291622"/>
            <a:ext cx="184731" cy="369332"/>
          </a:xfrm>
          <a:prstGeom prst="rect">
            <a:avLst/>
          </a:prstGeom>
          <a:noFill/>
        </p:spPr>
        <p:txBody>
          <a:bodyPr wrap="none" rtlCol="0">
            <a:spAutoFit/>
          </a:bodyPr>
          <a:lstStyle/>
          <a:p>
            <a:endParaRPr kumimoji="1" lang="zh-TW" altLang="en-US" dirty="0"/>
          </a:p>
        </p:txBody>
      </p:sp>
    </p:spTree>
    <p:extLst>
      <p:ext uri="{BB962C8B-B14F-4D97-AF65-F5344CB8AC3E}">
        <p14:creationId xmlns:p14="http://schemas.microsoft.com/office/powerpoint/2010/main" val="958618264"/>
      </p:ext>
    </p:extLst>
  </p:cSld>
  <p:clrMapOvr>
    <a:masterClrMapping/>
  </p:clrMapOvr>
  <p:transition>
    <p:fade/>
  </p:transition>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990600" y="609600"/>
            <a:ext cx="7315200" cy="990600"/>
          </a:xfrm>
          <a:prstGeom prst="rect">
            <a:avLst/>
          </a:prstGeom>
        </p:spPr>
        <p:txBody>
          <a:bodyPr tIns="91440" bIns="91440" anchor="b" anchorCtr="0">
            <a:noAutofit/>
          </a:bodyPr>
          <a:lstStyle/>
          <a:p>
            <a:pPr algn="ctr"/>
            <a:r>
              <a:rPr lang="zh-TW" altLang="en-US" sz="4800" b="1" i="0" dirty="0">
                <a:solidFill>
                  <a:srgbClr val="00B0F0"/>
                </a:solidFill>
                <a:effectLst/>
                <a:latin typeface="微軟正黑體" panose="020B0604030504040204" pitchFamily="34" charset="-120"/>
                <a:ea typeface="微軟正黑體" panose="020B0604030504040204" pitchFamily="34" charset="-120"/>
              </a:rPr>
              <a:t>實際演示</a:t>
            </a:r>
            <a:endParaRPr lang="en-US" altLang="zh-TW" sz="4800" b="1" i="0" dirty="0">
              <a:solidFill>
                <a:srgbClr val="00B0F0"/>
              </a:solidFill>
              <a:effectLst/>
              <a:latin typeface="微軟正黑體" panose="020B0604030504040204" pitchFamily="34" charset="-120"/>
              <a:ea typeface="微軟正黑體" panose="020B0604030504040204" pitchFamily="34" charset="-120"/>
            </a:endParaRPr>
          </a:p>
        </p:txBody>
      </p:sp>
      <p:sp>
        <p:nvSpPr>
          <p:cNvPr id="2" name="文字方塊 1"/>
          <p:cNvSpPr txBox="1"/>
          <p:nvPr/>
        </p:nvSpPr>
        <p:spPr>
          <a:xfrm>
            <a:off x="3780064" y="5291622"/>
            <a:ext cx="184731" cy="369332"/>
          </a:xfrm>
          <a:prstGeom prst="rect">
            <a:avLst/>
          </a:prstGeom>
          <a:noFill/>
        </p:spPr>
        <p:txBody>
          <a:bodyPr wrap="none" rtlCol="0">
            <a:spAutoFit/>
          </a:bodyPr>
          <a:lstStyle/>
          <a:p>
            <a:endParaRPr kumimoji="1" lang="zh-TW" altLang="en-US" dirty="0"/>
          </a:p>
        </p:txBody>
      </p:sp>
      <p:pic>
        <p:nvPicPr>
          <p:cNvPr id="6" name="圖片 5">
            <a:extLst>
              <a:ext uri="{FF2B5EF4-FFF2-40B4-BE49-F238E27FC236}">
                <a16:creationId xmlns:a16="http://schemas.microsoft.com/office/drawing/2014/main" id="{6DA1EA8A-18F6-7036-8872-26ECCD39CFF7}"/>
              </a:ext>
            </a:extLst>
          </p:cNvPr>
          <p:cNvPicPr>
            <a:picLocks noChangeAspect="1"/>
          </p:cNvPicPr>
          <p:nvPr/>
        </p:nvPicPr>
        <p:blipFill>
          <a:blip r:embed="rId3"/>
          <a:stretch>
            <a:fillRect/>
          </a:stretch>
        </p:blipFill>
        <p:spPr>
          <a:xfrm>
            <a:off x="1143000" y="2577282"/>
            <a:ext cx="7086600" cy="3879704"/>
          </a:xfrm>
          <a:prstGeom prst="rect">
            <a:avLst/>
          </a:prstGeom>
        </p:spPr>
      </p:pic>
      <p:sp>
        <p:nvSpPr>
          <p:cNvPr id="10" name="文字方塊 9">
            <a:extLst>
              <a:ext uri="{FF2B5EF4-FFF2-40B4-BE49-F238E27FC236}">
                <a16:creationId xmlns:a16="http://schemas.microsoft.com/office/drawing/2014/main" id="{D39A802B-BF07-F55E-9F81-3DB0F3D7EB3C}"/>
              </a:ext>
            </a:extLst>
          </p:cNvPr>
          <p:cNvSpPr txBox="1"/>
          <p:nvPr/>
        </p:nvSpPr>
        <p:spPr>
          <a:xfrm>
            <a:off x="2590800" y="1752600"/>
            <a:ext cx="4572000" cy="369332"/>
          </a:xfrm>
          <a:prstGeom prst="rect">
            <a:avLst/>
          </a:prstGeom>
          <a:noFill/>
        </p:spPr>
        <p:txBody>
          <a:bodyPr wrap="square">
            <a:spAutoFit/>
          </a:bodyPr>
          <a:lstStyle/>
          <a:p>
            <a:r>
              <a:rPr lang="zh-TW" altLang="en-US" dirty="0">
                <a:hlinkClick r:id="rId4"/>
              </a:rPr>
              <a:t>https://playground.tensorflow.org/</a:t>
            </a:r>
            <a:endParaRPr lang="zh-TW" altLang="en-US" dirty="0"/>
          </a:p>
        </p:txBody>
      </p:sp>
    </p:spTree>
    <p:extLst>
      <p:ext uri="{BB962C8B-B14F-4D97-AF65-F5344CB8AC3E}">
        <p14:creationId xmlns:p14="http://schemas.microsoft.com/office/powerpoint/2010/main" val="3815790863"/>
      </p:ext>
    </p:extLst>
  </p:cSld>
  <p:clrMapOvr>
    <a:masterClrMapping/>
  </p:clrMapOvr>
  <p:transition>
    <p:fade/>
  </p:transition>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990600" y="609600"/>
            <a:ext cx="7315200" cy="990600"/>
          </a:xfrm>
          <a:prstGeom prst="rect">
            <a:avLst/>
          </a:prstGeom>
        </p:spPr>
        <p:txBody>
          <a:bodyPr tIns="91440" bIns="91440" anchor="b" anchorCtr="0">
            <a:noAutofit/>
          </a:bodyPr>
          <a:lstStyle/>
          <a:p>
            <a:pPr algn="ctr"/>
            <a:r>
              <a:rPr lang="zh-TW" altLang="en-US" sz="4800" b="1" i="0" dirty="0">
                <a:solidFill>
                  <a:srgbClr val="00B0F0"/>
                </a:solidFill>
                <a:effectLst/>
                <a:latin typeface="微軟正黑體" panose="020B0604030504040204" pitchFamily="34" charset="-120"/>
                <a:ea typeface="微軟正黑體" panose="020B0604030504040204" pitchFamily="34" charset="-120"/>
              </a:rPr>
              <a:t>實際演示</a:t>
            </a:r>
            <a:endParaRPr lang="en-US" altLang="zh-TW" sz="4800" b="1" i="0" dirty="0">
              <a:solidFill>
                <a:srgbClr val="00B0F0"/>
              </a:solidFill>
              <a:effectLst/>
              <a:latin typeface="微軟正黑體" panose="020B0604030504040204" pitchFamily="34" charset="-120"/>
              <a:ea typeface="微軟正黑體" panose="020B0604030504040204" pitchFamily="34" charset="-120"/>
            </a:endParaRPr>
          </a:p>
        </p:txBody>
      </p:sp>
      <p:sp>
        <p:nvSpPr>
          <p:cNvPr id="2" name="文字方塊 1"/>
          <p:cNvSpPr txBox="1"/>
          <p:nvPr/>
        </p:nvSpPr>
        <p:spPr>
          <a:xfrm>
            <a:off x="3780064" y="5291622"/>
            <a:ext cx="184731" cy="369332"/>
          </a:xfrm>
          <a:prstGeom prst="rect">
            <a:avLst/>
          </a:prstGeom>
          <a:noFill/>
        </p:spPr>
        <p:txBody>
          <a:bodyPr wrap="none" rtlCol="0">
            <a:spAutoFit/>
          </a:bodyPr>
          <a:lstStyle/>
          <a:p>
            <a:endParaRPr kumimoji="1" lang="zh-TW" altLang="en-US" dirty="0"/>
          </a:p>
        </p:txBody>
      </p:sp>
      <p:sp>
        <p:nvSpPr>
          <p:cNvPr id="10" name="文字方塊 9">
            <a:extLst>
              <a:ext uri="{FF2B5EF4-FFF2-40B4-BE49-F238E27FC236}">
                <a16:creationId xmlns:a16="http://schemas.microsoft.com/office/drawing/2014/main" id="{D39A802B-BF07-F55E-9F81-3DB0F3D7EB3C}"/>
              </a:ext>
            </a:extLst>
          </p:cNvPr>
          <p:cNvSpPr txBox="1"/>
          <p:nvPr/>
        </p:nvSpPr>
        <p:spPr>
          <a:xfrm>
            <a:off x="2590800" y="1752600"/>
            <a:ext cx="4572000" cy="369332"/>
          </a:xfrm>
          <a:prstGeom prst="rect">
            <a:avLst/>
          </a:prstGeom>
          <a:noFill/>
        </p:spPr>
        <p:txBody>
          <a:bodyPr wrap="square">
            <a:spAutoFit/>
          </a:bodyPr>
          <a:lstStyle/>
          <a:p>
            <a:r>
              <a:rPr lang="zh-TW" altLang="en-US" dirty="0">
                <a:hlinkClick r:id="rId3"/>
              </a:rPr>
              <a:t>https://playground.tensorflow.org/</a:t>
            </a:r>
            <a:endParaRPr lang="zh-TW" altLang="en-US" dirty="0"/>
          </a:p>
        </p:txBody>
      </p:sp>
      <p:pic>
        <p:nvPicPr>
          <p:cNvPr id="5" name="圖片 4">
            <a:extLst>
              <a:ext uri="{FF2B5EF4-FFF2-40B4-BE49-F238E27FC236}">
                <a16:creationId xmlns:a16="http://schemas.microsoft.com/office/drawing/2014/main" id="{90F0B724-AFAB-3F9E-9993-D7DBEA326BD5}"/>
              </a:ext>
            </a:extLst>
          </p:cNvPr>
          <p:cNvPicPr>
            <a:picLocks noChangeAspect="1"/>
          </p:cNvPicPr>
          <p:nvPr/>
        </p:nvPicPr>
        <p:blipFill>
          <a:blip r:embed="rId4"/>
          <a:stretch>
            <a:fillRect/>
          </a:stretch>
        </p:blipFill>
        <p:spPr>
          <a:xfrm>
            <a:off x="533400" y="2522532"/>
            <a:ext cx="8296469" cy="3758525"/>
          </a:xfrm>
          <a:prstGeom prst="rect">
            <a:avLst/>
          </a:prstGeom>
        </p:spPr>
      </p:pic>
    </p:spTree>
    <p:extLst>
      <p:ext uri="{BB962C8B-B14F-4D97-AF65-F5344CB8AC3E}">
        <p14:creationId xmlns:p14="http://schemas.microsoft.com/office/powerpoint/2010/main" val="3544733944"/>
      </p:ext>
    </p:extLst>
  </p:cSld>
  <p:clrMapOvr>
    <a:masterClrMapping/>
  </p:clrMapOvr>
  <p:transition>
    <p:fade/>
  </p:transition>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990600" y="609600"/>
            <a:ext cx="7315200" cy="990600"/>
          </a:xfrm>
          <a:prstGeom prst="rect">
            <a:avLst/>
          </a:prstGeom>
        </p:spPr>
        <p:txBody>
          <a:bodyPr tIns="91440" bIns="91440" anchor="b" anchorCtr="0">
            <a:noAutofit/>
          </a:bodyPr>
          <a:lstStyle/>
          <a:p>
            <a:pPr algn="ctr"/>
            <a:r>
              <a:rPr lang="zh-TW" altLang="en-US" sz="4800" b="1" i="0" dirty="0">
                <a:solidFill>
                  <a:srgbClr val="00B0F0"/>
                </a:solidFill>
                <a:effectLst/>
                <a:latin typeface="微軟正黑體" panose="020B0604030504040204" pitchFamily="34" charset="-120"/>
                <a:ea typeface="微軟正黑體" panose="020B0604030504040204" pitchFamily="34" charset="-120"/>
              </a:rPr>
              <a:t>實際演示</a:t>
            </a:r>
            <a:endParaRPr lang="en-US" altLang="zh-TW" sz="4800" b="1" i="0" dirty="0">
              <a:solidFill>
                <a:srgbClr val="00B0F0"/>
              </a:solidFill>
              <a:effectLst/>
              <a:latin typeface="微軟正黑體" panose="020B0604030504040204" pitchFamily="34" charset="-120"/>
              <a:ea typeface="微軟正黑體" panose="020B0604030504040204" pitchFamily="34" charset="-120"/>
            </a:endParaRPr>
          </a:p>
        </p:txBody>
      </p:sp>
      <p:sp>
        <p:nvSpPr>
          <p:cNvPr id="2" name="文字方塊 1"/>
          <p:cNvSpPr txBox="1"/>
          <p:nvPr/>
        </p:nvSpPr>
        <p:spPr>
          <a:xfrm>
            <a:off x="3780064" y="5291622"/>
            <a:ext cx="184731" cy="369332"/>
          </a:xfrm>
          <a:prstGeom prst="rect">
            <a:avLst/>
          </a:prstGeom>
          <a:noFill/>
        </p:spPr>
        <p:txBody>
          <a:bodyPr wrap="none" rtlCol="0">
            <a:spAutoFit/>
          </a:bodyPr>
          <a:lstStyle/>
          <a:p>
            <a:endParaRPr kumimoji="1" lang="zh-TW" altLang="en-US" dirty="0"/>
          </a:p>
        </p:txBody>
      </p:sp>
      <p:sp>
        <p:nvSpPr>
          <p:cNvPr id="10" name="文字方塊 9">
            <a:extLst>
              <a:ext uri="{FF2B5EF4-FFF2-40B4-BE49-F238E27FC236}">
                <a16:creationId xmlns:a16="http://schemas.microsoft.com/office/drawing/2014/main" id="{D39A802B-BF07-F55E-9F81-3DB0F3D7EB3C}"/>
              </a:ext>
            </a:extLst>
          </p:cNvPr>
          <p:cNvSpPr txBox="1"/>
          <p:nvPr/>
        </p:nvSpPr>
        <p:spPr>
          <a:xfrm>
            <a:off x="2590800" y="1752600"/>
            <a:ext cx="4572000" cy="369332"/>
          </a:xfrm>
          <a:prstGeom prst="rect">
            <a:avLst/>
          </a:prstGeom>
          <a:noFill/>
        </p:spPr>
        <p:txBody>
          <a:bodyPr wrap="square">
            <a:spAutoFit/>
          </a:bodyPr>
          <a:lstStyle/>
          <a:p>
            <a:r>
              <a:rPr lang="zh-TW" altLang="en-US" dirty="0">
                <a:hlinkClick r:id="rId3"/>
              </a:rPr>
              <a:t>https://playground.tensorflow.org/</a:t>
            </a:r>
            <a:endParaRPr lang="zh-TW" altLang="en-US" dirty="0"/>
          </a:p>
        </p:txBody>
      </p:sp>
      <p:pic>
        <p:nvPicPr>
          <p:cNvPr id="6" name="圖片 5">
            <a:extLst>
              <a:ext uri="{FF2B5EF4-FFF2-40B4-BE49-F238E27FC236}">
                <a16:creationId xmlns:a16="http://schemas.microsoft.com/office/drawing/2014/main" id="{90E2C6FC-6767-D15C-5330-536286F04A79}"/>
              </a:ext>
            </a:extLst>
          </p:cNvPr>
          <p:cNvPicPr>
            <a:picLocks noChangeAspect="1"/>
          </p:cNvPicPr>
          <p:nvPr/>
        </p:nvPicPr>
        <p:blipFill>
          <a:blip r:embed="rId4"/>
          <a:stretch>
            <a:fillRect/>
          </a:stretch>
        </p:blipFill>
        <p:spPr>
          <a:xfrm>
            <a:off x="457200" y="2895600"/>
            <a:ext cx="8382000" cy="3617128"/>
          </a:xfrm>
          <a:prstGeom prst="rect">
            <a:avLst/>
          </a:prstGeom>
        </p:spPr>
      </p:pic>
    </p:spTree>
    <p:extLst>
      <p:ext uri="{BB962C8B-B14F-4D97-AF65-F5344CB8AC3E}">
        <p14:creationId xmlns:p14="http://schemas.microsoft.com/office/powerpoint/2010/main" val="2207378655"/>
      </p:ext>
    </p:extLst>
  </p:cSld>
  <p:clrMapOvr>
    <a:masterClrMapping/>
  </p:clrMapOvr>
  <p:transition>
    <p:fade/>
  </p:transition>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990600" y="609600"/>
            <a:ext cx="7315200" cy="990600"/>
          </a:xfrm>
          <a:prstGeom prst="rect">
            <a:avLst/>
          </a:prstGeom>
        </p:spPr>
        <p:txBody>
          <a:bodyPr tIns="91440" bIns="91440" anchor="b" anchorCtr="0">
            <a:noAutofit/>
          </a:bodyPr>
          <a:lstStyle/>
          <a:p>
            <a:pPr algn="ctr"/>
            <a:r>
              <a:rPr lang="zh-TW" altLang="en-US" sz="4800" b="1" i="0" dirty="0">
                <a:solidFill>
                  <a:srgbClr val="00B0F0"/>
                </a:solidFill>
                <a:effectLst/>
                <a:latin typeface="微軟正黑體" panose="020B0604030504040204" pitchFamily="34" charset="-120"/>
                <a:ea typeface="微軟正黑體" panose="020B0604030504040204" pitchFamily="34" charset="-120"/>
              </a:rPr>
              <a:t>實際演示</a:t>
            </a:r>
            <a:endParaRPr lang="en-US" altLang="zh-TW" sz="4800" b="1" i="0" dirty="0">
              <a:solidFill>
                <a:srgbClr val="00B0F0"/>
              </a:solidFill>
              <a:effectLst/>
              <a:latin typeface="微軟正黑體" panose="020B0604030504040204" pitchFamily="34" charset="-120"/>
              <a:ea typeface="微軟正黑體" panose="020B0604030504040204" pitchFamily="34" charset="-120"/>
            </a:endParaRPr>
          </a:p>
        </p:txBody>
      </p:sp>
      <p:sp>
        <p:nvSpPr>
          <p:cNvPr id="2" name="文字方塊 1"/>
          <p:cNvSpPr txBox="1"/>
          <p:nvPr/>
        </p:nvSpPr>
        <p:spPr>
          <a:xfrm>
            <a:off x="3780064" y="5291622"/>
            <a:ext cx="184731" cy="369332"/>
          </a:xfrm>
          <a:prstGeom prst="rect">
            <a:avLst/>
          </a:prstGeom>
          <a:noFill/>
        </p:spPr>
        <p:txBody>
          <a:bodyPr wrap="none" rtlCol="0">
            <a:spAutoFit/>
          </a:bodyPr>
          <a:lstStyle/>
          <a:p>
            <a:endParaRPr kumimoji="1" lang="zh-TW" altLang="en-US" dirty="0"/>
          </a:p>
        </p:txBody>
      </p:sp>
      <p:sp>
        <p:nvSpPr>
          <p:cNvPr id="10" name="文字方塊 9">
            <a:extLst>
              <a:ext uri="{FF2B5EF4-FFF2-40B4-BE49-F238E27FC236}">
                <a16:creationId xmlns:a16="http://schemas.microsoft.com/office/drawing/2014/main" id="{D39A802B-BF07-F55E-9F81-3DB0F3D7EB3C}"/>
              </a:ext>
            </a:extLst>
          </p:cNvPr>
          <p:cNvSpPr txBox="1"/>
          <p:nvPr/>
        </p:nvSpPr>
        <p:spPr>
          <a:xfrm>
            <a:off x="2590800" y="1752600"/>
            <a:ext cx="4572000" cy="369332"/>
          </a:xfrm>
          <a:prstGeom prst="rect">
            <a:avLst/>
          </a:prstGeom>
          <a:noFill/>
        </p:spPr>
        <p:txBody>
          <a:bodyPr wrap="square">
            <a:spAutoFit/>
          </a:bodyPr>
          <a:lstStyle/>
          <a:p>
            <a:r>
              <a:rPr lang="zh-TW" altLang="en-US" dirty="0">
                <a:hlinkClick r:id="rId3"/>
              </a:rPr>
              <a:t>https://playground.tensorflow.org/</a:t>
            </a:r>
            <a:endParaRPr lang="zh-TW" altLang="en-US" dirty="0"/>
          </a:p>
        </p:txBody>
      </p:sp>
      <p:pic>
        <p:nvPicPr>
          <p:cNvPr id="5" name="圖片 4">
            <a:extLst>
              <a:ext uri="{FF2B5EF4-FFF2-40B4-BE49-F238E27FC236}">
                <a16:creationId xmlns:a16="http://schemas.microsoft.com/office/drawing/2014/main" id="{C4113609-B712-BC66-09D5-4AFF34EE2DC4}"/>
              </a:ext>
            </a:extLst>
          </p:cNvPr>
          <p:cNvPicPr>
            <a:picLocks noChangeAspect="1"/>
          </p:cNvPicPr>
          <p:nvPr/>
        </p:nvPicPr>
        <p:blipFill>
          <a:blip r:embed="rId4"/>
          <a:stretch>
            <a:fillRect/>
          </a:stretch>
        </p:blipFill>
        <p:spPr>
          <a:xfrm>
            <a:off x="990600" y="2514600"/>
            <a:ext cx="7315200" cy="3829603"/>
          </a:xfrm>
          <a:prstGeom prst="rect">
            <a:avLst/>
          </a:prstGeom>
        </p:spPr>
      </p:pic>
    </p:spTree>
    <p:extLst>
      <p:ext uri="{BB962C8B-B14F-4D97-AF65-F5344CB8AC3E}">
        <p14:creationId xmlns:p14="http://schemas.microsoft.com/office/powerpoint/2010/main" val="3171132004"/>
      </p:ext>
    </p:extLst>
  </p:cSld>
  <p:clrMapOvr>
    <a:masterClrMapping/>
  </p:clrMapOvr>
  <p:transition>
    <p:fade/>
  </p:transition>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381000" y="2209800"/>
            <a:ext cx="8229600" cy="2062103"/>
          </a:xfrm>
          <a:prstGeom prst="rect">
            <a:avLst/>
          </a:prstGeom>
          <a:noFill/>
        </p:spPr>
        <p:txBody>
          <a:bodyPr wrap="square" rtlCol="0">
            <a:spAutoFit/>
          </a:bodyPr>
          <a:lstStyle/>
          <a:p>
            <a:pPr marL="628650" indent="-628650">
              <a:buFont typeface="Arial" panose="020B0604020202020204" pitchFamily="34" charset="0"/>
              <a:buChar char="•"/>
            </a:pPr>
            <a:r>
              <a:rPr lang="zh-TW" altLang="en-US" sz="3200" b="1" i="0" dirty="0">
                <a:effectLst/>
                <a:latin typeface="微軟正黑體" panose="020B0604030504040204" pitchFamily="34" charset="-120"/>
                <a:ea typeface="微軟正黑體" panose="020B0604030504040204" pitchFamily="34" charset="-120"/>
              </a:rPr>
              <a:t>如果我們先不打開正規化，執行訓練後，你可以看到隱藏層，訓練得到的神經元圖像由它們之間連接的線可看的出來，每個權重與神經元都處於活躍狀態</a:t>
            </a:r>
            <a:endParaRPr lang="en-US" altLang="zh-TW" sz="3200" b="1" i="0" dirty="0">
              <a:effectLst/>
              <a:latin typeface="微軟正黑體" panose="020B0604030504040204" pitchFamily="34" charset="-120"/>
              <a:ea typeface="微軟正黑體" panose="020B0604030504040204" pitchFamily="34" charset="-120"/>
            </a:endParaRPr>
          </a:p>
        </p:txBody>
      </p:sp>
      <p:sp>
        <p:nvSpPr>
          <p:cNvPr id="4" name="文字版面配置區 2"/>
          <p:cNvSpPr txBox="1">
            <a:spLocks/>
          </p:cNvSpPr>
          <p:nvPr/>
        </p:nvSpPr>
        <p:spPr>
          <a:xfrm>
            <a:off x="990600" y="609600"/>
            <a:ext cx="7315200" cy="990600"/>
          </a:xfrm>
          <a:prstGeom prst="rect">
            <a:avLst/>
          </a:prstGeom>
        </p:spPr>
        <p:txBody>
          <a:bodyPr tIns="91440" bIns="91440" anchor="b" anchorCtr="0">
            <a:noAutofit/>
          </a:bodyPr>
          <a:lstStyle/>
          <a:p>
            <a:pPr algn="ctr"/>
            <a:r>
              <a:rPr lang="zh-TW" altLang="en-US" sz="4800" b="1" i="0" dirty="0">
                <a:solidFill>
                  <a:srgbClr val="00B0F0"/>
                </a:solidFill>
                <a:effectLst/>
                <a:latin typeface="微軟正黑體" panose="020B0604030504040204" pitchFamily="34" charset="-120"/>
                <a:ea typeface="微軟正黑體" panose="020B0604030504040204" pitchFamily="34" charset="-120"/>
              </a:rPr>
              <a:t>無正規化</a:t>
            </a:r>
            <a:endParaRPr lang="en-US" altLang="zh-TW" sz="4800" b="1" i="0" dirty="0">
              <a:solidFill>
                <a:srgbClr val="00B0F0"/>
              </a:solidFill>
              <a:effectLst/>
              <a:latin typeface="微軟正黑體" panose="020B0604030504040204" pitchFamily="34" charset="-120"/>
              <a:ea typeface="微軟正黑體" panose="020B0604030504040204" pitchFamily="34" charset="-120"/>
            </a:endParaRPr>
          </a:p>
        </p:txBody>
      </p:sp>
      <p:sp>
        <p:nvSpPr>
          <p:cNvPr id="2" name="文字方塊 1"/>
          <p:cNvSpPr txBox="1"/>
          <p:nvPr/>
        </p:nvSpPr>
        <p:spPr>
          <a:xfrm>
            <a:off x="3780064" y="5291622"/>
            <a:ext cx="184731" cy="369332"/>
          </a:xfrm>
          <a:prstGeom prst="rect">
            <a:avLst/>
          </a:prstGeom>
          <a:noFill/>
        </p:spPr>
        <p:txBody>
          <a:bodyPr wrap="none" rtlCol="0">
            <a:spAutoFit/>
          </a:bodyPr>
          <a:lstStyle/>
          <a:p>
            <a:endParaRPr kumimoji="1" lang="zh-TW" altLang="en-US" dirty="0"/>
          </a:p>
        </p:txBody>
      </p:sp>
    </p:spTree>
    <p:extLst>
      <p:ext uri="{BB962C8B-B14F-4D97-AF65-F5344CB8AC3E}">
        <p14:creationId xmlns:p14="http://schemas.microsoft.com/office/powerpoint/2010/main" val="3247546130"/>
      </p:ext>
    </p:extLst>
  </p:cSld>
  <p:clrMapOvr>
    <a:masterClrMapping/>
  </p:clrMapOvr>
  <p:transition>
    <p:fade/>
  </p:transition>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381000" y="2209800"/>
            <a:ext cx="8229600" cy="2062103"/>
          </a:xfrm>
          <a:prstGeom prst="rect">
            <a:avLst/>
          </a:prstGeom>
          <a:noFill/>
        </p:spPr>
        <p:txBody>
          <a:bodyPr wrap="square" rtlCol="0">
            <a:spAutoFit/>
          </a:bodyPr>
          <a:lstStyle/>
          <a:p>
            <a:pPr marL="628650" indent="-628650">
              <a:buFont typeface="Arial" panose="020B0604020202020204" pitchFamily="34" charset="0"/>
              <a:buChar char="•"/>
            </a:pPr>
            <a:r>
              <a:rPr lang="en-US" altLang="zh-TW" sz="3200" b="1" i="0" dirty="0">
                <a:effectLst/>
                <a:latin typeface="微軟正黑體" panose="020B0604030504040204" pitchFamily="34" charset="-120"/>
                <a:ea typeface="微軟正黑體" panose="020B0604030504040204" pitchFamily="34" charset="-120"/>
              </a:rPr>
              <a:t>L1</a:t>
            </a:r>
            <a:r>
              <a:rPr lang="zh-TW" altLang="en-US" sz="3200" b="1" i="0" dirty="0">
                <a:effectLst/>
                <a:latin typeface="微軟正黑體" panose="020B0604030504040204" pitchFamily="34" charset="-120"/>
                <a:ea typeface="微軟正黑體" panose="020B0604030504040204" pitchFamily="34" charset="-120"/>
              </a:rPr>
              <a:t>正規化：有可能導致零權重，因刪除更多特徵而使模型稀疏</a:t>
            </a:r>
          </a:p>
          <a:p>
            <a:pPr marL="628650" indent="-628650">
              <a:buFont typeface="Arial" panose="020B0604020202020204" pitchFamily="34" charset="0"/>
              <a:buChar char="•"/>
            </a:pPr>
            <a:r>
              <a:rPr lang="en-US" altLang="zh-TW" sz="3200" b="1" i="0" dirty="0">
                <a:effectLst/>
                <a:latin typeface="微軟正黑體" panose="020B0604030504040204" pitchFamily="34" charset="-120"/>
                <a:ea typeface="微軟正黑體" panose="020B0604030504040204" pitchFamily="34" charset="-120"/>
              </a:rPr>
              <a:t>L2</a:t>
            </a:r>
            <a:r>
              <a:rPr lang="zh-TW" altLang="en-US" sz="3200" b="1" i="0" dirty="0">
                <a:effectLst/>
                <a:latin typeface="微軟正黑體" panose="020B0604030504040204" pitchFamily="34" charset="-120"/>
                <a:ea typeface="微軟正黑體" panose="020B0604030504040204" pitchFamily="34" charset="-120"/>
              </a:rPr>
              <a:t>正規化：會對更大的權重值造成更大的影響，將使權重值保持較小</a:t>
            </a:r>
            <a:endParaRPr lang="en-US" altLang="zh-TW" sz="3200" b="1" i="0" dirty="0">
              <a:effectLst/>
              <a:latin typeface="微軟正黑體" panose="020B0604030504040204" pitchFamily="34" charset="-120"/>
              <a:ea typeface="微軟正黑體" panose="020B0604030504040204" pitchFamily="34" charset="-120"/>
            </a:endParaRPr>
          </a:p>
        </p:txBody>
      </p:sp>
      <p:sp>
        <p:nvSpPr>
          <p:cNvPr id="4" name="文字版面配置區 2"/>
          <p:cNvSpPr txBox="1">
            <a:spLocks/>
          </p:cNvSpPr>
          <p:nvPr/>
        </p:nvSpPr>
        <p:spPr>
          <a:xfrm>
            <a:off x="990600" y="609600"/>
            <a:ext cx="7315200" cy="990600"/>
          </a:xfrm>
          <a:prstGeom prst="rect">
            <a:avLst/>
          </a:prstGeom>
        </p:spPr>
        <p:txBody>
          <a:bodyPr tIns="91440" bIns="91440" anchor="b" anchorCtr="0">
            <a:noAutofit/>
          </a:bodyPr>
          <a:lstStyle/>
          <a:p>
            <a:pPr algn="ctr"/>
            <a:r>
              <a:rPr lang="zh-TW" altLang="en-US" sz="4800" b="1" i="0" dirty="0">
                <a:solidFill>
                  <a:srgbClr val="00B0F0"/>
                </a:solidFill>
                <a:effectLst/>
                <a:latin typeface="微軟正黑體" panose="020B0604030504040204" pitchFamily="34" charset="-120"/>
                <a:ea typeface="微軟正黑體" panose="020B0604030504040204" pitchFamily="34" charset="-120"/>
              </a:rPr>
              <a:t>有正規化</a:t>
            </a:r>
            <a:endParaRPr lang="en-US" altLang="zh-TW" sz="4800" b="1" i="0" dirty="0">
              <a:solidFill>
                <a:srgbClr val="00B0F0"/>
              </a:solidFill>
              <a:effectLst/>
              <a:latin typeface="微軟正黑體" panose="020B0604030504040204" pitchFamily="34" charset="-120"/>
              <a:ea typeface="微軟正黑體" panose="020B0604030504040204" pitchFamily="34" charset="-120"/>
            </a:endParaRPr>
          </a:p>
        </p:txBody>
      </p:sp>
      <p:sp>
        <p:nvSpPr>
          <p:cNvPr id="2" name="文字方塊 1"/>
          <p:cNvSpPr txBox="1"/>
          <p:nvPr/>
        </p:nvSpPr>
        <p:spPr>
          <a:xfrm>
            <a:off x="3780064" y="5291622"/>
            <a:ext cx="184731" cy="369332"/>
          </a:xfrm>
          <a:prstGeom prst="rect">
            <a:avLst/>
          </a:prstGeom>
          <a:noFill/>
        </p:spPr>
        <p:txBody>
          <a:bodyPr wrap="none" rtlCol="0">
            <a:spAutoFit/>
          </a:bodyPr>
          <a:lstStyle/>
          <a:p>
            <a:endParaRPr kumimoji="1" lang="zh-TW" altLang="en-US" dirty="0"/>
          </a:p>
        </p:txBody>
      </p:sp>
    </p:spTree>
    <p:extLst>
      <p:ext uri="{BB962C8B-B14F-4D97-AF65-F5344CB8AC3E}">
        <p14:creationId xmlns:p14="http://schemas.microsoft.com/office/powerpoint/2010/main" val="2742430476"/>
      </p:ext>
    </p:extLst>
  </p:cSld>
  <p:clrMapOvr>
    <a:masterClrMapping/>
  </p:clrMapOvr>
  <p:transition>
    <p:fade/>
  </p:transition>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381000" y="2209800"/>
            <a:ext cx="8229600" cy="2062103"/>
          </a:xfrm>
          <a:prstGeom prst="rect">
            <a:avLst/>
          </a:prstGeom>
          <a:noFill/>
        </p:spPr>
        <p:txBody>
          <a:bodyPr wrap="square" rtlCol="0">
            <a:spAutoFit/>
          </a:bodyPr>
          <a:lstStyle/>
          <a:p>
            <a:pPr marL="628650" indent="-628650">
              <a:buFont typeface="Arial" panose="020B0604020202020204" pitchFamily="34" charset="0"/>
              <a:buChar char="•"/>
            </a:pPr>
            <a:r>
              <a:rPr lang="zh-TW" altLang="en-US" sz="3200" b="1" i="0" dirty="0">
                <a:effectLst/>
                <a:latin typeface="微軟正黑體" panose="020B0604030504040204" pitchFamily="34" charset="-120"/>
                <a:ea typeface="微軟正黑體" panose="020B0604030504040204" pitchFamily="34" charset="-120"/>
              </a:rPr>
              <a:t>如果把正規化</a:t>
            </a:r>
            <a:r>
              <a:rPr lang="en-US" altLang="zh-TW" sz="3200" b="1" i="0" dirty="0">
                <a:effectLst/>
                <a:latin typeface="微軟正黑體" panose="020B0604030504040204" pitchFamily="34" charset="-120"/>
                <a:ea typeface="微軟正黑體" panose="020B0604030504040204" pitchFamily="34" charset="-120"/>
              </a:rPr>
              <a:t>(Regularization)</a:t>
            </a:r>
            <a:r>
              <a:rPr lang="zh-TW" altLang="en-US" sz="3200" b="1" i="0" dirty="0">
                <a:effectLst/>
                <a:latin typeface="微軟正黑體" panose="020B0604030504040204" pitchFamily="34" charset="-120"/>
                <a:ea typeface="微軟正黑體" panose="020B0604030504040204" pitchFamily="34" charset="-120"/>
              </a:rPr>
              <a:t>設定為</a:t>
            </a:r>
            <a:r>
              <a:rPr lang="en-US" altLang="zh-TW" sz="3200" b="1" i="0" dirty="0">
                <a:effectLst/>
                <a:latin typeface="微軟正黑體" panose="020B0604030504040204" pitchFamily="34" charset="-120"/>
                <a:ea typeface="微軟正黑體" panose="020B0604030504040204" pitchFamily="34" charset="-120"/>
              </a:rPr>
              <a:t>L1</a:t>
            </a:r>
            <a:r>
              <a:rPr lang="zh-TW" altLang="en-US" sz="3200" b="1" i="0" dirty="0">
                <a:effectLst/>
                <a:latin typeface="微軟正黑體" panose="020B0604030504040204" pitchFamily="34" charset="-120"/>
                <a:ea typeface="微軟正黑體" panose="020B0604030504040204" pitchFamily="34" charset="-120"/>
              </a:rPr>
              <a:t>，再執行訓練可以看到很多權重都被設定為</a:t>
            </a:r>
            <a:r>
              <a:rPr lang="en-US" altLang="zh-TW" sz="3200" b="1" i="0" dirty="0">
                <a:effectLst/>
                <a:latin typeface="微軟正黑體" panose="020B0604030504040204" pitchFamily="34" charset="-120"/>
                <a:ea typeface="微軟正黑體" panose="020B0604030504040204" pitchFamily="34" charset="-120"/>
              </a:rPr>
              <a:t>0</a:t>
            </a:r>
            <a:r>
              <a:rPr lang="zh-TW" altLang="en-US" sz="3200" b="1" i="0" dirty="0">
                <a:effectLst/>
                <a:latin typeface="微軟正黑體" panose="020B0604030504040204" pitchFamily="34" charset="-120"/>
                <a:ea typeface="微軟正黑體" panose="020B0604030504040204" pitchFamily="34" charset="-120"/>
              </a:rPr>
              <a:t>，特徵輸入與隱藏層的神經元被大大的減少</a:t>
            </a:r>
            <a:endParaRPr lang="en-US" altLang="zh-TW" sz="3200" b="1" i="0" dirty="0">
              <a:effectLst/>
              <a:latin typeface="微軟正黑體" panose="020B0604030504040204" pitchFamily="34" charset="-120"/>
              <a:ea typeface="微軟正黑體" panose="020B0604030504040204" pitchFamily="34" charset="-120"/>
            </a:endParaRPr>
          </a:p>
        </p:txBody>
      </p:sp>
      <p:sp>
        <p:nvSpPr>
          <p:cNvPr id="4" name="文字版面配置區 2"/>
          <p:cNvSpPr txBox="1">
            <a:spLocks/>
          </p:cNvSpPr>
          <p:nvPr/>
        </p:nvSpPr>
        <p:spPr>
          <a:xfrm>
            <a:off x="990600" y="609600"/>
            <a:ext cx="7315200" cy="990600"/>
          </a:xfrm>
          <a:prstGeom prst="rect">
            <a:avLst/>
          </a:prstGeom>
        </p:spPr>
        <p:txBody>
          <a:bodyPr tIns="91440" bIns="91440" anchor="b" anchorCtr="0">
            <a:noAutofit/>
          </a:bodyPr>
          <a:lstStyle/>
          <a:p>
            <a:pPr algn="ctr"/>
            <a:r>
              <a:rPr lang="en-US" altLang="zh-TW" sz="4800" b="1" i="0" dirty="0">
                <a:solidFill>
                  <a:srgbClr val="00B0F0"/>
                </a:solidFill>
                <a:effectLst/>
                <a:latin typeface="微軟正黑體" panose="020B0604030504040204" pitchFamily="34" charset="-120"/>
                <a:ea typeface="微軟正黑體" panose="020B0604030504040204" pitchFamily="34" charset="-120"/>
              </a:rPr>
              <a:t>L1</a:t>
            </a:r>
            <a:r>
              <a:rPr lang="zh-TW" altLang="en-US" sz="4800" b="1" i="0" dirty="0">
                <a:solidFill>
                  <a:srgbClr val="00B0F0"/>
                </a:solidFill>
                <a:effectLst/>
                <a:latin typeface="微軟正黑體" panose="020B0604030504040204" pitchFamily="34" charset="-120"/>
                <a:ea typeface="微軟正黑體" panose="020B0604030504040204" pitchFamily="34" charset="-120"/>
              </a:rPr>
              <a:t>正規化</a:t>
            </a:r>
            <a:endParaRPr lang="en-US" altLang="zh-TW" sz="4800" b="1" i="0" dirty="0">
              <a:solidFill>
                <a:srgbClr val="00B0F0"/>
              </a:solidFill>
              <a:effectLst/>
              <a:latin typeface="微軟正黑體" panose="020B0604030504040204" pitchFamily="34" charset="-120"/>
              <a:ea typeface="微軟正黑體" panose="020B0604030504040204" pitchFamily="34" charset="-120"/>
            </a:endParaRPr>
          </a:p>
        </p:txBody>
      </p:sp>
      <p:sp>
        <p:nvSpPr>
          <p:cNvPr id="2" name="文字方塊 1"/>
          <p:cNvSpPr txBox="1"/>
          <p:nvPr/>
        </p:nvSpPr>
        <p:spPr>
          <a:xfrm>
            <a:off x="3780064" y="5291622"/>
            <a:ext cx="184731" cy="369332"/>
          </a:xfrm>
          <a:prstGeom prst="rect">
            <a:avLst/>
          </a:prstGeom>
          <a:noFill/>
        </p:spPr>
        <p:txBody>
          <a:bodyPr wrap="none" rtlCol="0">
            <a:spAutoFit/>
          </a:bodyPr>
          <a:lstStyle/>
          <a:p>
            <a:endParaRPr kumimoji="1" lang="zh-TW" altLang="en-US" dirty="0"/>
          </a:p>
        </p:txBody>
      </p:sp>
      <p:pic>
        <p:nvPicPr>
          <p:cNvPr id="6" name="圖片 5">
            <a:extLst>
              <a:ext uri="{FF2B5EF4-FFF2-40B4-BE49-F238E27FC236}">
                <a16:creationId xmlns:a16="http://schemas.microsoft.com/office/drawing/2014/main" id="{1FB17855-E17A-EDC8-E8AE-87334962AC2D}"/>
              </a:ext>
            </a:extLst>
          </p:cNvPr>
          <p:cNvPicPr>
            <a:picLocks noChangeAspect="1"/>
          </p:cNvPicPr>
          <p:nvPr/>
        </p:nvPicPr>
        <p:blipFill>
          <a:blip r:embed="rId3"/>
          <a:stretch>
            <a:fillRect/>
          </a:stretch>
        </p:blipFill>
        <p:spPr>
          <a:xfrm>
            <a:off x="3092229" y="4674349"/>
            <a:ext cx="3372949" cy="1193051"/>
          </a:xfrm>
          <a:prstGeom prst="rect">
            <a:avLst/>
          </a:prstGeom>
        </p:spPr>
      </p:pic>
    </p:spTree>
    <p:extLst>
      <p:ext uri="{BB962C8B-B14F-4D97-AF65-F5344CB8AC3E}">
        <p14:creationId xmlns:p14="http://schemas.microsoft.com/office/powerpoint/2010/main" val="2722988435"/>
      </p:ext>
    </p:extLst>
  </p:cSld>
  <p:clrMapOvr>
    <a:masterClrMapping/>
  </p:clrMapOvr>
  <p:transition>
    <p:fade/>
  </p:transition>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381000" y="2209800"/>
            <a:ext cx="8229600" cy="1569660"/>
          </a:xfrm>
          <a:prstGeom prst="rect">
            <a:avLst/>
          </a:prstGeom>
          <a:noFill/>
        </p:spPr>
        <p:txBody>
          <a:bodyPr wrap="square" rtlCol="0">
            <a:spAutoFit/>
          </a:bodyPr>
          <a:lstStyle/>
          <a:p>
            <a:pPr marL="628650" indent="-628650">
              <a:buFont typeface="Arial" panose="020B0604020202020204" pitchFamily="34" charset="0"/>
              <a:buChar char="•"/>
            </a:pPr>
            <a:r>
              <a:rPr lang="en-US" altLang="zh-TW" sz="3200" b="1" i="0" dirty="0">
                <a:effectLst/>
                <a:latin typeface="微軟正黑體" panose="020B0604030504040204" pitchFamily="34" charset="-120"/>
                <a:ea typeface="微軟正黑體" panose="020B0604030504040204" pitchFamily="34" charset="-120"/>
              </a:rPr>
              <a:t>L2</a:t>
            </a:r>
            <a:r>
              <a:rPr lang="zh-TW" altLang="en-US" sz="3200" b="1" i="0" dirty="0">
                <a:effectLst/>
                <a:latin typeface="微軟正黑體" panose="020B0604030504040204" pitchFamily="34" charset="-120"/>
                <a:ea typeface="微軟正黑體" panose="020B0604030504040204" pitchFamily="34" charset="-120"/>
              </a:rPr>
              <a:t>正規化，當我們訓練它時，每個權重與神經元都還是處於活動狀態，但是非常虛弱</a:t>
            </a:r>
            <a:endParaRPr lang="en-US" altLang="zh-TW" sz="3200" b="1" i="0" dirty="0">
              <a:effectLst/>
              <a:latin typeface="微軟正黑體" panose="020B0604030504040204" pitchFamily="34" charset="-120"/>
              <a:ea typeface="微軟正黑體" panose="020B0604030504040204" pitchFamily="34" charset="-120"/>
            </a:endParaRPr>
          </a:p>
        </p:txBody>
      </p:sp>
      <p:sp>
        <p:nvSpPr>
          <p:cNvPr id="4" name="文字版面配置區 2"/>
          <p:cNvSpPr txBox="1">
            <a:spLocks/>
          </p:cNvSpPr>
          <p:nvPr/>
        </p:nvSpPr>
        <p:spPr>
          <a:xfrm>
            <a:off x="990600" y="609600"/>
            <a:ext cx="7315200" cy="990600"/>
          </a:xfrm>
          <a:prstGeom prst="rect">
            <a:avLst/>
          </a:prstGeom>
        </p:spPr>
        <p:txBody>
          <a:bodyPr tIns="91440" bIns="91440" anchor="b" anchorCtr="0">
            <a:noAutofit/>
          </a:bodyPr>
          <a:lstStyle/>
          <a:p>
            <a:pPr algn="ctr"/>
            <a:r>
              <a:rPr lang="en-US" altLang="zh-TW" sz="4800" b="1" i="0" dirty="0">
                <a:solidFill>
                  <a:srgbClr val="00B0F0"/>
                </a:solidFill>
                <a:effectLst/>
                <a:latin typeface="微軟正黑體" panose="020B0604030504040204" pitchFamily="34" charset="-120"/>
                <a:ea typeface="微軟正黑體" panose="020B0604030504040204" pitchFamily="34" charset="-120"/>
              </a:rPr>
              <a:t>L2</a:t>
            </a:r>
            <a:r>
              <a:rPr lang="zh-TW" altLang="en-US" sz="4800" b="1" i="0" dirty="0">
                <a:solidFill>
                  <a:srgbClr val="00B0F0"/>
                </a:solidFill>
                <a:effectLst/>
                <a:latin typeface="微軟正黑體" panose="020B0604030504040204" pitchFamily="34" charset="-120"/>
                <a:ea typeface="微軟正黑體" panose="020B0604030504040204" pitchFamily="34" charset="-120"/>
              </a:rPr>
              <a:t>正規化</a:t>
            </a:r>
            <a:endParaRPr lang="en-US" altLang="zh-TW" sz="4800" b="1" i="0" dirty="0">
              <a:solidFill>
                <a:srgbClr val="00B0F0"/>
              </a:solidFill>
              <a:effectLst/>
              <a:latin typeface="微軟正黑體" panose="020B0604030504040204" pitchFamily="34" charset="-120"/>
              <a:ea typeface="微軟正黑體" panose="020B0604030504040204" pitchFamily="34" charset="-120"/>
            </a:endParaRPr>
          </a:p>
        </p:txBody>
      </p:sp>
      <p:sp>
        <p:nvSpPr>
          <p:cNvPr id="2" name="文字方塊 1"/>
          <p:cNvSpPr txBox="1"/>
          <p:nvPr/>
        </p:nvSpPr>
        <p:spPr>
          <a:xfrm>
            <a:off x="3780064" y="5291622"/>
            <a:ext cx="184731" cy="369332"/>
          </a:xfrm>
          <a:prstGeom prst="rect">
            <a:avLst/>
          </a:prstGeom>
          <a:noFill/>
        </p:spPr>
        <p:txBody>
          <a:bodyPr wrap="none" rtlCol="0">
            <a:spAutoFit/>
          </a:bodyPr>
          <a:lstStyle/>
          <a:p>
            <a:endParaRPr kumimoji="1" lang="zh-TW" altLang="en-US" dirty="0"/>
          </a:p>
        </p:txBody>
      </p:sp>
      <p:pic>
        <p:nvPicPr>
          <p:cNvPr id="6" name="圖片 5">
            <a:extLst>
              <a:ext uri="{FF2B5EF4-FFF2-40B4-BE49-F238E27FC236}">
                <a16:creationId xmlns:a16="http://schemas.microsoft.com/office/drawing/2014/main" id="{F2251A90-A9EB-1528-B689-71E0CF698124}"/>
              </a:ext>
            </a:extLst>
          </p:cNvPr>
          <p:cNvPicPr>
            <a:picLocks noChangeAspect="1"/>
          </p:cNvPicPr>
          <p:nvPr/>
        </p:nvPicPr>
        <p:blipFill>
          <a:blip r:embed="rId3"/>
          <a:stretch>
            <a:fillRect/>
          </a:stretch>
        </p:blipFill>
        <p:spPr>
          <a:xfrm>
            <a:off x="3035074" y="4206688"/>
            <a:ext cx="3625397" cy="1203512"/>
          </a:xfrm>
          <a:prstGeom prst="rect">
            <a:avLst/>
          </a:prstGeom>
        </p:spPr>
      </p:pic>
    </p:spTree>
    <p:extLst>
      <p:ext uri="{BB962C8B-B14F-4D97-AF65-F5344CB8AC3E}">
        <p14:creationId xmlns:p14="http://schemas.microsoft.com/office/powerpoint/2010/main" val="3057303855"/>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381000" y="1447800"/>
            <a:ext cx="8229600" cy="3539430"/>
          </a:xfrm>
          <a:prstGeom prst="rect">
            <a:avLst/>
          </a:prstGeom>
          <a:noFill/>
        </p:spPr>
        <p:txBody>
          <a:bodyPr wrap="square" rtlCol="0">
            <a:spAutoFit/>
          </a:bodyPr>
          <a:lstStyle/>
          <a:p>
            <a:pPr marL="266700" indent="-2667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使用快速的</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GPU/TPU</a:t>
            </a:r>
          </a:p>
          <a:p>
            <a:pPr marL="266700" indent="-2667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使用更多的</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GPU/TPU</a:t>
            </a:r>
          </a:p>
          <a:p>
            <a:pPr marL="266700" indent="-2667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資料的清理</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去除無用資料</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p>
          <a:p>
            <a:pPr marL="266700" indent="-2667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降低資料的精度</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(float32</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改成</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int16/int8)</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，使用</a:t>
            </a:r>
            <a:r>
              <a:rPr kumimoji="1" lang="en-US" altLang="zh-TW" sz="3200" b="1" dirty="0" err="1">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TensorRT</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等技術</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266700" indent="-2667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調整網路的層</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神經元數</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266700" indent="-266700">
              <a:buFont typeface="Arial" panose="020B0604020202020204" pitchFamily="34" charset="0"/>
              <a:buChar char="•"/>
            </a:pP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1066800" y="228600"/>
            <a:ext cx="7315200" cy="990600"/>
          </a:xfrm>
          <a:prstGeom prst="rect">
            <a:avLst/>
          </a:prstGeom>
        </p:spPr>
        <p:txBody>
          <a:bodyPr tIns="91440" bIns="91440" anchor="b" anchorCtr="0">
            <a:noAutofit/>
          </a:bodyPr>
          <a:lstStyle/>
          <a:p>
            <a:pPr algn="ctr">
              <a:spcBef>
                <a:spcPct val="20000"/>
              </a:spcBef>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加快訓練時間</a:t>
            </a:r>
          </a:p>
        </p:txBody>
      </p:sp>
    </p:spTree>
    <p:extLst>
      <p:ext uri="{BB962C8B-B14F-4D97-AF65-F5344CB8AC3E}">
        <p14:creationId xmlns:p14="http://schemas.microsoft.com/office/powerpoint/2010/main" val="3191107314"/>
      </p:ext>
    </p:extLst>
  </p:cSld>
  <p:clrMapOvr>
    <a:masterClrMapping/>
  </p:clrMapOvr>
  <p:transition>
    <p:fade/>
  </p:transition>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609600" y="1447800"/>
            <a:ext cx="8229600" cy="4031873"/>
          </a:xfrm>
          <a:prstGeom prst="rect">
            <a:avLst/>
          </a:prstGeom>
          <a:noFill/>
        </p:spPr>
        <p:txBody>
          <a:bodyPr wrap="square" rtlCol="0">
            <a:spAutoFit/>
          </a:bodyPr>
          <a:lstStyle/>
          <a:p>
            <a:pPr marL="742950" indent="-742950">
              <a:buFont typeface="+mj-lt"/>
              <a:buAutoNum type="arabicPeriod"/>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使用這些技術的目的</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742950" indent="-742950">
              <a:buFont typeface="+mj-lt"/>
              <a:buAutoNum type="arabicPeriod"/>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針對資料</a:t>
            </a:r>
          </a:p>
          <a:p>
            <a:pPr marL="742950" indent="-742950">
              <a:buFont typeface="+mj-lt"/>
              <a:buAutoNum type="arabicPeriod"/>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針對層</a:t>
            </a:r>
          </a:p>
          <a:p>
            <a:pPr marL="742950" indent="-742950">
              <a:buFont typeface="+mj-lt"/>
              <a:buAutoNum type="arabicPeriod"/>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針對神經元</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742950" indent="-742950">
              <a:buFont typeface="+mj-lt"/>
              <a:buAutoNum type="arabicPeriod"/>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針對整個神經網路</a:t>
            </a:r>
          </a:p>
          <a:p>
            <a:pPr marL="742950" indent="-742950">
              <a:buFont typeface="+mj-lt"/>
              <a:buAutoNum type="arabicPeriod"/>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針對最佳化器</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742950" indent="-742950">
              <a:buFont typeface="+mj-lt"/>
              <a:buAutoNum type="arabicPeriod"/>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針對損失函數</a:t>
            </a:r>
          </a:p>
          <a:p>
            <a:pPr marL="742950" indent="-742950">
              <a:buFont typeface="+mj-lt"/>
              <a:buAutoNum type="arabicPeriod"/>
            </a:pPr>
            <a:r>
              <a:rPr kumimoji="1" lang="zh-TW" altLang="en-US" sz="32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針對超參數</a:t>
            </a:r>
            <a:endParaRPr kumimoji="1" lang="en-US" altLang="zh-TW" sz="32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990600" y="228600"/>
            <a:ext cx="7315200" cy="990600"/>
          </a:xfrm>
          <a:prstGeom prst="rect">
            <a:avLst/>
          </a:prstGeom>
        </p:spPr>
        <p:txBody>
          <a:bodyPr tIns="91440" bIns="91440" anchor="b" anchorCtr="0">
            <a:noAutofit/>
          </a:bodyPr>
          <a:lstStyle/>
          <a:p>
            <a:pPr algn="ctr">
              <a:spcBef>
                <a:spcPct val="20000"/>
              </a:spcBef>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本課程目錄</a:t>
            </a:r>
          </a:p>
        </p:txBody>
      </p:sp>
    </p:spTree>
    <p:extLst>
      <p:ext uri="{BB962C8B-B14F-4D97-AF65-F5344CB8AC3E}">
        <p14:creationId xmlns:p14="http://schemas.microsoft.com/office/powerpoint/2010/main" val="1522244444"/>
      </p:ext>
    </p:extLst>
  </p:cSld>
  <p:clrMapOvr>
    <a:masterClrMapping/>
  </p:clrMapOvr>
  <p:transition>
    <p:fade/>
  </p:transition>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p:cNvSpPr txBox="1"/>
          <p:nvPr/>
        </p:nvSpPr>
        <p:spPr>
          <a:xfrm>
            <a:off x="838200" y="2971800"/>
            <a:ext cx="7772400" cy="923330"/>
          </a:xfrm>
          <a:prstGeom prst="rect">
            <a:avLst/>
          </a:prstGeom>
          <a:noFill/>
        </p:spPr>
        <p:txBody>
          <a:bodyPr wrap="square" rtlCol="0">
            <a:spAutoFit/>
          </a:bodyPr>
          <a:lstStyle/>
          <a:p>
            <a:pPr algn="ctr"/>
            <a:r>
              <a:rPr kumimoji="1" lang="zh-TW" altLang="en-US" sz="54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針對超參數</a:t>
            </a:r>
            <a:endParaRPr kumimoji="1" lang="en-US" altLang="zh-TW" sz="54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Tree>
    <p:extLst>
      <p:ext uri="{BB962C8B-B14F-4D97-AF65-F5344CB8AC3E}">
        <p14:creationId xmlns:p14="http://schemas.microsoft.com/office/powerpoint/2010/main" val="3746545643"/>
      </p:ext>
    </p:extLst>
  </p:cSld>
  <p:clrMapOvr>
    <a:masterClrMapping/>
  </p:clrMapOvr>
  <p:transition>
    <p:fade/>
  </p:transition>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457200" y="1740158"/>
            <a:ext cx="8229600" cy="2062103"/>
          </a:xfrm>
          <a:prstGeom prst="rect">
            <a:avLst/>
          </a:prstGeom>
          <a:noFill/>
        </p:spPr>
        <p:txBody>
          <a:bodyPr wrap="square" rtlCol="0">
            <a:spAutoFit/>
          </a:bodyPr>
          <a:lstStyle/>
          <a:p>
            <a:pPr marL="628650" indent="-628650">
              <a:buFont typeface="Arial" panose="020B0604020202020204" pitchFamily="34" charset="0"/>
              <a:buChar char="•"/>
            </a:pPr>
            <a:r>
              <a:rPr lang="zh-TW" altLang="en-US" sz="3200" b="1" i="0" dirty="0">
                <a:effectLst/>
                <a:latin typeface="微軟正黑體" panose="020B0604030504040204" pitchFamily="34" charset="-120"/>
                <a:ea typeface="微軟正黑體" panose="020B0604030504040204" pitchFamily="34" charset="-120"/>
              </a:rPr>
              <a:t>神經網路中的參數</a:t>
            </a:r>
            <a:endParaRPr lang="en-US" altLang="zh-TW" sz="3200" b="1" i="0" dirty="0">
              <a:effectLst/>
              <a:latin typeface="微軟正黑體" panose="020B0604030504040204" pitchFamily="34" charset="-120"/>
              <a:ea typeface="微軟正黑體" panose="020B0604030504040204" pitchFamily="34" charset="-120"/>
            </a:endParaRPr>
          </a:p>
          <a:p>
            <a:pPr marL="628650" indent="-628650">
              <a:buFont typeface="Arial" panose="020B0604020202020204" pitchFamily="34" charset="0"/>
              <a:buChar char="•"/>
            </a:pPr>
            <a:r>
              <a:rPr lang="zh-TW" altLang="en-US" sz="3200" b="1" i="0" dirty="0">
                <a:effectLst/>
                <a:latin typeface="微軟正黑體" panose="020B0604030504040204" pitchFamily="34" charset="-120"/>
                <a:ea typeface="微軟正黑體" panose="020B0604030504040204" pitchFamily="34" charset="-120"/>
              </a:rPr>
              <a:t>與模型更新相關的超參數</a:t>
            </a:r>
            <a:endParaRPr lang="en-US" altLang="zh-TW" sz="3200" b="1" i="0" dirty="0">
              <a:effectLst/>
              <a:latin typeface="微軟正黑體" panose="020B0604030504040204" pitchFamily="34" charset="-120"/>
              <a:ea typeface="微軟正黑體" panose="020B0604030504040204" pitchFamily="34" charset="-120"/>
            </a:endParaRPr>
          </a:p>
          <a:p>
            <a:pPr marL="628650" indent="-628650">
              <a:buFont typeface="Arial" panose="020B0604020202020204" pitchFamily="34" charset="0"/>
              <a:buChar char="•"/>
            </a:pPr>
            <a:r>
              <a:rPr lang="zh-TW" altLang="en-US" sz="3200" b="1" i="0" dirty="0">
                <a:effectLst/>
                <a:latin typeface="微軟正黑體" panose="020B0604030504040204" pitchFamily="34" charset="-120"/>
                <a:ea typeface="微軟正黑體" panose="020B0604030504040204" pitchFamily="34" charset="-120"/>
              </a:rPr>
              <a:t>與訓練及測試相關的超參數</a:t>
            </a:r>
            <a:endParaRPr lang="en-US" altLang="zh-TW" sz="3200" b="1" i="0" dirty="0">
              <a:effectLst/>
              <a:latin typeface="微軟正黑體" panose="020B0604030504040204" pitchFamily="34" charset="-120"/>
              <a:ea typeface="微軟正黑體" panose="020B0604030504040204" pitchFamily="34" charset="-120"/>
            </a:endParaRPr>
          </a:p>
          <a:p>
            <a:pPr marL="628650" indent="-628650">
              <a:buFont typeface="Arial" panose="020B0604020202020204" pitchFamily="34" charset="0"/>
              <a:buChar char="•"/>
            </a:pPr>
            <a:r>
              <a:rPr lang="zh-TW" altLang="en-US" sz="3200" b="1" i="0" dirty="0">
                <a:effectLst/>
                <a:latin typeface="微軟正黑體" panose="020B0604030504040204" pitchFamily="34" charset="-120"/>
                <a:ea typeface="微軟正黑體" panose="020B0604030504040204" pitchFamily="34" charset="-120"/>
              </a:rPr>
              <a:t>與網路相關的超參數</a:t>
            </a:r>
            <a:endParaRPr lang="en-US" altLang="zh-TW" sz="3200" b="1" i="0" dirty="0">
              <a:effectLst/>
              <a:latin typeface="微軟正黑體" panose="020B0604030504040204" pitchFamily="34" charset="-120"/>
              <a:ea typeface="微軟正黑體" panose="020B0604030504040204" pitchFamily="34" charset="-120"/>
            </a:endParaRPr>
          </a:p>
        </p:txBody>
      </p:sp>
      <p:sp>
        <p:nvSpPr>
          <p:cNvPr id="4" name="文字版面配置區 2"/>
          <p:cNvSpPr txBox="1">
            <a:spLocks/>
          </p:cNvSpPr>
          <p:nvPr/>
        </p:nvSpPr>
        <p:spPr>
          <a:xfrm>
            <a:off x="990600" y="609600"/>
            <a:ext cx="7315200" cy="990600"/>
          </a:xfrm>
          <a:prstGeom prst="rect">
            <a:avLst/>
          </a:prstGeom>
        </p:spPr>
        <p:txBody>
          <a:bodyPr tIns="91440" bIns="91440" anchor="b" anchorCtr="0">
            <a:noAutofit/>
          </a:bodyPr>
          <a:lstStyle/>
          <a:p>
            <a:pPr algn="ctr"/>
            <a:r>
              <a:rPr lang="zh-TW" altLang="en-US" sz="4800" b="1" dirty="0">
                <a:solidFill>
                  <a:srgbClr val="00B0F0"/>
                </a:solidFill>
                <a:latin typeface="微軟正黑體" panose="020B0604030504040204" pitchFamily="34" charset="-120"/>
                <a:ea typeface="微軟正黑體" panose="020B0604030504040204" pitchFamily="34" charset="-120"/>
              </a:rPr>
              <a:t>針對超參數</a:t>
            </a:r>
            <a:endParaRPr lang="en-US" altLang="zh-TW" sz="4800" b="1" i="0" dirty="0">
              <a:solidFill>
                <a:srgbClr val="00B0F0"/>
              </a:solidFill>
              <a:effectLst/>
              <a:latin typeface="微軟正黑體" panose="020B0604030504040204" pitchFamily="34" charset="-120"/>
              <a:ea typeface="微軟正黑體" panose="020B0604030504040204" pitchFamily="34" charset="-120"/>
            </a:endParaRPr>
          </a:p>
        </p:txBody>
      </p:sp>
      <p:sp>
        <p:nvSpPr>
          <p:cNvPr id="2" name="文字方塊 1"/>
          <p:cNvSpPr txBox="1"/>
          <p:nvPr/>
        </p:nvSpPr>
        <p:spPr>
          <a:xfrm>
            <a:off x="3780064" y="5291622"/>
            <a:ext cx="184731" cy="369332"/>
          </a:xfrm>
          <a:prstGeom prst="rect">
            <a:avLst/>
          </a:prstGeom>
          <a:noFill/>
        </p:spPr>
        <p:txBody>
          <a:bodyPr wrap="none" rtlCol="0">
            <a:spAutoFit/>
          </a:bodyPr>
          <a:lstStyle/>
          <a:p>
            <a:endParaRPr kumimoji="1" lang="zh-TW" altLang="en-US" dirty="0"/>
          </a:p>
        </p:txBody>
      </p:sp>
    </p:spTree>
    <p:extLst>
      <p:ext uri="{BB962C8B-B14F-4D97-AF65-F5344CB8AC3E}">
        <p14:creationId xmlns:p14="http://schemas.microsoft.com/office/powerpoint/2010/main" val="2465911276"/>
      </p:ext>
    </p:extLst>
  </p:cSld>
  <p:clrMapOvr>
    <a:masterClrMapping/>
  </p:clrMapOvr>
  <p:transition>
    <p:fade/>
  </p:transition>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6FCC4286-6D04-F9D2-6E8C-6C4C0F1DB722}"/>
              </a:ext>
            </a:extLst>
          </p:cNvPr>
          <p:cNvSpPr txBox="1"/>
          <p:nvPr/>
        </p:nvSpPr>
        <p:spPr>
          <a:xfrm>
            <a:off x="1066800" y="3200400"/>
            <a:ext cx="7239000" cy="707886"/>
          </a:xfrm>
          <a:prstGeom prst="rect">
            <a:avLst/>
          </a:prstGeom>
          <a:noFill/>
        </p:spPr>
        <p:txBody>
          <a:bodyPr wrap="square">
            <a:spAutoFit/>
          </a:bodyPr>
          <a:lstStyle/>
          <a:p>
            <a:pPr algn="ctr"/>
            <a:r>
              <a:rPr lang="zh-TW" altLang="en-US" sz="4000" b="1" dirty="0">
                <a:solidFill>
                  <a:srgbClr val="FFFF00"/>
                </a:solidFill>
                <a:latin typeface="微軟正黑體" panose="020B0604030504040204" pitchFamily="34" charset="-120"/>
                <a:ea typeface="微軟正黑體" panose="020B0604030504040204" pitchFamily="34" charset="-120"/>
              </a:rPr>
              <a:t>神經網路中的參數</a:t>
            </a:r>
            <a:endParaRPr lang="zh-TW" altLang="en-US" sz="4000" dirty="0">
              <a:solidFill>
                <a:srgbClr val="FFFF00"/>
              </a:solidFill>
            </a:endParaRPr>
          </a:p>
        </p:txBody>
      </p:sp>
    </p:spTree>
    <p:extLst>
      <p:ext uri="{BB962C8B-B14F-4D97-AF65-F5344CB8AC3E}">
        <p14:creationId xmlns:p14="http://schemas.microsoft.com/office/powerpoint/2010/main" val="1226792166"/>
      </p:ext>
    </p:extLst>
  </p:cSld>
  <p:clrMapOvr>
    <a:masterClrMapping/>
  </p:clrMapOvr>
  <p:transition>
    <p:fade/>
  </p:transition>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457200" y="1740158"/>
            <a:ext cx="8229600" cy="3539430"/>
          </a:xfrm>
          <a:prstGeom prst="rect">
            <a:avLst/>
          </a:prstGeom>
          <a:noFill/>
        </p:spPr>
        <p:txBody>
          <a:bodyPr wrap="square" rtlCol="0">
            <a:spAutoFit/>
          </a:bodyPr>
          <a:lstStyle/>
          <a:p>
            <a:pPr marL="628650" indent="-628650">
              <a:buFont typeface="Arial" panose="020B0604020202020204" pitchFamily="34" charset="0"/>
              <a:buChar char="•"/>
            </a:pPr>
            <a:r>
              <a:rPr lang="zh-TW" altLang="en-US" sz="3200" b="1" i="0" dirty="0">
                <a:effectLst/>
                <a:latin typeface="微軟正黑體" panose="020B0604030504040204" pitchFamily="34" charset="-120"/>
                <a:ea typeface="微軟正黑體" panose="020B0604030504040204" pitchFamily="34" charset="-120"/>
              </a:rPr>
              <a:t>參數 </a:t>
            </a:r>
            <a:r>
              <a:rPr lang="en-US" altLang="zh-TW" sz="3200" b="1" i="0" dirty="0">
                <a:effectLst/>
                <a:latin typeface="微軟正黑體" panose="020B0604030504040204" pitchFamily="34" charset="-120"/>
                <a:ea typeface="微軟正黑體" panose="020B0604030504040204" pitchFamily="34" charset="-120"/>
              </a:rPr>
              <a:t>(Parameters)</a:t>
            </a:r>
          </a:p>
          <a:p>
            <a:pPr marL="628650" indent="-628650">
              <a:buFont typeface="Arial" panose="020B0604020202020204" pitchFamily="34" charset="0"/>
              <a:buChar char="•"/>
            </a:pPr>
            <a:r>
              <a:rPr lang="zh-TW" altLang="en-US" sz="3200" b="1" i="0" dirty="0">
                <a:effectLst/>
                <a:latin typeface="微軟正黑體" panose="020B0604030504040204" pitchFamily="34" charset="-120"/>
                <a:ea typeface="微軟正黑體" panose="020B0604030504040204" pitchFamily="34" charset="-120"/>
              </a:rPr>
              <a:t>超參數 </a:t>
            </a:r>
            <a:r>
              <a:rPr lang="en-US" altLang="zh-TW" sz="3200" b="1" i="0" dirty="0">
                <a:effectLst/>
                <a:latin typeface="微軟正黑體" panose="020B0604030504040204" pitchFamily="34" charset="-120"/>
                <a:ea typeface="微軟正黑體" panose="020B0604030504040204" pitchFamily="34" charset="-120"/>
              </a:rPr>
              <a:t>(Hyperparameters)</a:t>
            </a:r>
          </a:p>
          <a:p>
            <a:pPr marL="628650" indent="-628650">
              <a:buFont typeface="Arial" panose="020B0604020202020204" pitchFamily="34" charset="0"/>
              <a:buChar char="•"/>
            </a:pPr>
            <a:r>
              <a:rPr lang="zh-TW" altLang="en-US" sz="3200" b="1" i="0" dirty="0">
                <a:effectLst/>
                <a:latin typeface="微軟正黑體" panose="020B0604030504040204" pitchFamily="34" charset="-120"/>
                <a:ea typeface="微軟正黑體" panose="020B0604030504040204" pitchFamily="34" charset="-120"/>
              </a:rPr>
              <a:t>參數是訓練模型時學習出的，譬如如權重</a:t>
            </a:r>
            <a:r>
              <a:rPr lang="en-US" altLang="zh-TW" sz="3200" b="1" i="0" dirty="0">
                <a:effectLst/>
                <a:latin typeface="微軟正黑體" panose="020B0604030504040204" pitchFamily="34" charset="-120"/>
                <a:ea typeface="微軟正黑體" panose="020B0604030504040204" pitchFamily="34" charset="-120"/>
              </a:rPr>
              <a:t>w</a:t>
            </a:r>
            <a:r>
              <a:rPr lang="zh-TW" altLang="en-US" sz="3200" b="1" i="0" dirty="0">
                <a:effectLst/>
                <a:latin typeface="微軟正黑體" panose="020B0604030504040204" pitchFamily="34" charset="-120"/>
                <a:ea typeface="微軟正黑體" panose="020B0604030504040204" pitchFamily="34" charset="-120"/>
              </a:rPr>
              <a:t>與偏差值</a:t>
            </a:r>
            <a:r>
              <a:rPr lang="en-US" altLang="zh-TW" sz="3200" b="1" i="0" dirty="0">
                <a:effectLst/>
                <a:latin typeface="微軟正黑體" panose="020B0604030504040204" pitchFamily="34" charset="-120"/>
                <a:ea typeface="微軟正黑體" panose="020B0604030504040204" pitchFamily="34" charset="-120"/>
              </a:rPr>
              <a:t>b</a:t>
            </a:r>
            <a:r>
              <a:rPr lang="zh-TW" altLang="en-US" sz="3200" b="1" i="0" dirty="0">
                <a:effectLst/>
                <a:latin typeface="微軟正黑體" panose="020B0604030504040204" pitchFamily="34" charset="-120"/>
                <a:ea typeface="微軟正黑體" panose="020B0604030504040204" pitchFamily="34" charset="-120"/>
              </a:rPr>
              <a:t> </a:t>
            </a:r>
          </a:p>
          <a:p>
            <a:pPr marL="628650" indent="-628650">
              <a:buFont typeface="Arial" panose="020B0604020202020204" pitchFamily="34" charset="0"/>
              <a:buChar char="•"/>
            </a:pPr>
            <a:r>
              <a:rPr lang="zh-TW" altLang="en-US" sz="3200" b="1" i="0" dirty="0">
                <a:effectLst/>
                <a:latin typeface="微軟正黑體" panose="020B0604030504040204" pitchFamily="34" charset="-120"/>
                <a:ea typeface="微軟正黑體" panose="020B0604030504040204" pitchFamily="34" charset="-120"/>
              </a:rPr>
              <a:t>超參數則是則是由人為給定，例如神經網路的層數、損失函數、卷積核的大小、學習率等等</a:t>
            </a:r>
            <a:endParaRPr lang="en-US" altLang="zh-TW" sz="3200" b="1" i="0" dirty="0">
              <a:effectLst/>
              <a:latin typeface="微軟正黑體" panose="020B0604030504040204" pitchFamily="34" charset="-120"/>
              <a:ea typeface="微軟正黑體" panose="020B0604030504040204" pitchFamily="34" charset="-120"/>
            </a:endParaRPr>
          </a:p>
        </p:txBody>
      </p:sp>
      <p:sp>
        <p:nvSpPr>
          <p:cNvPr id="4" name="文字版面配置區 2"/>
          <p:cNvSpPr txBox="1">
            <a:spLocks/>
          </p:cNvSpPr>
          <p:nvPr/>
        </p:nvSpPr>
        <p:spPr>
          <a:xfrm>
            <a:off x="990600" y="609600"/>
            <a:ext cx="7315200" cy="990600"/>
          </a:xfrm>
          <a:prstGeom prst="rect">
            <a:avLst/>
          </a:prstGeom>
        </p:spPr>
        <p:txBody>
          <a:bodyPr tIns="91440" bIns="91440" anchor="b" anchorCtr="0">
            <a:noAutofit/>
          </a:bodyPr>
          <a:lstStyle/>
          <a:p>
            <a:pPr algn="ctr"/>
            <a:r>
              <a:rPr lang="zh-TW" altLang="en-US" sz="4800" b="1" dirty="0">
                <a:solidFill>
                  <a:srgbClr val="00B0F0"/>
                </a:solidFill>
                <a:latin typeface="微軟正黑體" panose="020B0604030504040204" pitchFamily="34" charset="-120"/>
                <a:ea typeface="微軟正黑體" panose="020B0604030504040204" pitchFamily="34" charset="-120"/>
              </a:rPr>
              <a:t>神經網路中的參數</a:t>
            </a:r>
            <a:endParaRPr lang="en-US" altLang="zh-TW" sz="4800" b="1" i="0" dirty="0">
              <a:solidFill>
                <a:srgbClr val="00B0F0"/>
              </a:solidFill>
              <a:effectLst/>
              <a:latin typeface="微軟正黑體" panose="020B0604030504040204" pitchFamily="34" charset="-120"/>
              <a:ea typeface="微軟正黑體" panose="020B0604030504040204" pitchFamily="34" charset="-120"/>
            </a:endParaRPr>
          </a:p>
        </p:txBody>
      </p:sp>
      <p:sp>
        <p:nvSpPr>
          <p:cNvPr id="2" name="文字方塊 1"/>
          <p:cNvSpPr txBox="1"/>
          <p:nvPr/>
        </p:nvSpPr>
        <p:spPr>
          <a:xfrm>
            <a:off x="3780064" y="5291622"/>
            <a:ext cx="184731" cy="369332"/>
          </a:xfrm>
          <a:prstGeom prst="rect">
            <a:avLst/>
          </a:prstGeom>
          <a:noFill/>
        </p:spPr>
        <p:txBody>
          <a:bodyPr wrap="none" rtlCol="0">
            <a:spAutoFit/>
          </a:bodyPr>
          <a:lstStyle/>
          <a:p>
            <a:endParaRPr kumimoji="1" lang="zh-TW" altLang="en-US" dirty="0"/>
          </a:p>
        </p:txBody>
      </p:sp>
    </p:spTree>
    <p:extLst>
      <p:ext uri="{BB962C8B-B14F-4D97-AF65-F5344CB8AC3E}">
        <p14:creationId xmlns:p14="http://schemas.microsoft.com/office/powerpoint/2010/main" val="2719486939"/>
      </p:ext>
    </p:extLst>
  </p:cSld>
  <p:clrMapOvr>
    <a:masterClrMapping/>
  </p:clrMapOvr>
  <p:transition>
    <p:fade/>
  </p:transition>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457200" y="1740158"/>
            <a:ext cx="8229600" cy="1569660"/>
          </a:xfrm>
          <a:prstGeom prst="rect">
            <a:avLst/>
          </a:prstGeom>
          <a:noFill/>
        </p:spPr>
        <p:txBody>
          <a:bodyPr wrap="square" rtlCol="0">
            <a:spAutoFit/>
          </a:bodyPr>
          <a:lstStyle/>
          <a:p>
            <a:pPr marL="628650" indent="-628650">
              <a:buFont typeface="Arial" panose="020B0604020202020204" pitchFamily="34" charset="0"/>
              <a:buChar char="•"/>
            </a:pPr>
            <a:r>
              <a:rPr lang="zh-TW" altLang="en-US" sz="3200" b="1" i="0" dirty="0">
                <a:effectLst/>
                <a:latin typeface="微軟正黑體" panose="020B0604030504040204" pitchFamily="34" charset="-120"/>
                <a:ea typeface="微軟正黑體" panose="020B0604030504040204" pitchFamily="34" charset="-120"/>
              </a:rPr>
              <a:t>使用預設值</a:t>
            </a:r>
            <a:endParaRPr lang="en-US" altLang="zh-TW" sz="3200" b="1" i="0" dirty="0">
              <a:effectLst/>
              <a:latin typeface="微軟正黑體" panose="020B0604030504040204" pitchFamily="34" charset="-120"/>
              <a:ea typeface="微軟正黑體" panose="020B0604030504040204" pitchFamily="34" charset="-120"/>
            </a:endParaRPr>
          </a:p>
          <a:p>
            <a:pPr marL="628650" indent="-628650">
              <a:buFont typeface="Arial" panose="020B0604020202020204" pitchFamily="34" charset="0"/>
              <a:buChar char="•"/>
            </a:pPr>
            <a:r>
              <a:rPr lang="zh-TW" altLang="en-US" sz="3200" b="1" i="0" dirty="0">
                <a:effectLst/>
                <a:latin typeface="微軟正黑體" panose="020B0604030504040204" pitchFamily="34" charset="-120"/>
                <a:ea typeface="微軟正黑體" panose="020B0604030504040204" pitchFamily="34" charset="-120"/>
              </a:rPr>
              <a:t>網路上搜尋他人的超參數設計</a:t>
            </a:r>
            <a:endParaRPr lang="en-US" altLang="zh-TW" sz="3200" b="1" i="0" dirty="0">
              <a:effectLst/>
              <a:latin typeface="微軟正黑體" panose="020B0604030504040204" pitchFamily="34" charset="-120"/>
              <a:ea typeface="微軟正黑體" panose="020B0604030504040204" pitchFamily="34" charset="-120"/>
            </a:endParaRPr>
          </a:p>
          <a:p>
            <a:pPr marL="628650" indent="-628650">
              <a:buFont typeface="Arial" panose="020B0604020202020204" pitchFamily="34" charset="0"/>
              <a:buChar char="•"/>
            </a:pPr>
            <a:r>
              <a:rPr lang="zh-TW" altLang="en-US" sz="3200" b="1" i="0" dirty="0">
                <a:effectLst/>
                <a:latin typeface="微軟正黑體" panose="020B0604030504040204" pitchFamily="34" charset="-120"/>
                <a:ea typeface="微軟正黑體" panose="020B0604030504040204" pitchFamily="34" charset="-120"/>
              </a:rPr>
              <a:t>透過訓練成功調整，實驗的方式進行設計</a:t>
            </a:r>
            <a:endParaRPr lang="en-US" altLang="zh-TW" sz="3200" b="1" i="0" dirty="0">
              <a:effectLst/>
              <a:latin typeface="微軟正黑體" panose="020B0604030504040204" pitchFamily="34" charset="-120"/>
              <a:ea typeface="微軟正黑體" panose="020B0604030504040204" pitchFamily="34" charset="-120"/>
            </a:endParaRPr>
          </a:p>
        </p:txBody>
      </p:sp>
      <p:sp>
        <p:nvSpPr>
          <p:cNvPr id="4" name="文字版面配置區 2"/>
          <p:cNvSpPr txBox="1">
            <a:spLocks/>
          </p:cNvSpPr>
          <p:nvPr/>
        </p:nvSpPr>
        <p:spPr>
          <a:xfrm>
            <a:off x="990600" y="609600"/>
            <a:ext cx="7315200" cy="990600"/>
          </a:xfrm>
          <a:prstGeom prst="rect">
            <a:avLst/>
          </a:prstGeom>
        </p:spPr>
        <p:txBody>
          <a:bodyPr tIns="91440" bIns="91440" anchor="b" anchorCtr="0">
            <a:noAutofit/>
          </a:bodyPr>
          <a:lstStyle/>
          <a:p>
            <a:pPr algn="ctr"/>
            <a:r>
              <a:rPr lang="zh-TW" altLang="en-US" sz="4800" b="1" dirty="0">
                <a:solidFill>
                  <a:srgbClr val="00B0F0"/>
                </a:solidFill>
                <a:latin typeface="微軟正黑體" panose="020B0604030504040204" pitchFamily="34" charset="-120"/>
                <a:ea typeface="微軟正黑體" panose="020B0604030504040204" pitchFamily="34" charset="-120"/>
              </a:rPr>
              <a:t>如何決定超參數的數值</a:t>
            </a:r>
          </a:p>
        </p:txBody>
      </p:sp>
      <p:sp>
        <p:nvSpPr>
          <p:cNvPr id="2" name="文字方塊 1"/>
          <p:cNvSpPr txBox="1"/>
          <p:nvPr/>
        </p:nvSpPr>
        <p:spPr>
          <a:xfrm>
            <a:off x="3780064" y="5291622"/>
            <a:ext cx="184731" cy="369332"/>
          </a:xfrm>
          <a:prstGeom prst="rect">
            <a:avLst/>
          </a:prstGeom>
          <a:noFill/>
        </p:spPr>
        <p:txBody>
          <a:bodyPr wrap="none" rtlCol="0">
            <a:spAutoFit/>
          </a:bodyPr>
          <a:lstStyle/>
          <a:p>
            <a:endParaRPr kumimoji="1" lang="zh-TW" altLang="en-US" dirty="0"/>
          </a:p>
        </p:txBody>
      </p:sp>
    </p:spTree>
    <p:extLst>
      <p:ext uri="{BB962C8B-B14F-4D97-AF65-F5344CB8AC3E}">
        <p14:creationId xmlns:p14="http://schemas.microsoft.com/office/powerpoint/2010/main" val="337659551"/>
      </p:ext>
    </p:extLst>
  </p:cSld>
  <p:clrMapOvr>
    <a:masterClrMapping/>
  </p:clrMapOvr>
  <p:transition>
    <p:fade/>
  </p:transition>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457200" y="1740158"/>
            <a:ext cx="8229600" cy="4524315"/>
          </a:xfrm>
          <a:prstGeom prst="rect">
            <a:avLst/>
          </a:prstGeom>
          <a:noFill/>
        </p:spPr>
        <p:txBody>
          <a:bodyPr wrap="square" rtlCol="0">
            <a:spAutoFit/>
          </a:bodyPr>
          <a:lstStyle/>
          <a:p>
            <a:pPr marL="628650" indent="-628650">
              <a:buFont typeface="Arial" panose="020B0604020202020204" pitchFamily="34" charset="0"/>
              <a:buChar char="•"/>
            </a:pPr>
            <a:r>
              <a:rPr lang="zh-TW" altLang="en-US" sz="3200" b="1" i="0" dirty="0">
                <a:effectLst/>
                <a:latin typeface="微軟正黑體" panose="020B0604030504040204" pitchFamily="34" charset="-120"/>
                <a:ea typeface="微軟正黑體" panose="020B0604030504040204" pitchFamily="34" charset="-120"/>
              </a:rPr>
              <a:t>資料分為</a:t>
            </a:r>
            <a:r>
              <a:rPr lang="en-US" altLang="zh-TW" sz="3200" b="1" i="0" dirty="0">
                <a:effectLst/>
                <a:latin typeface="微軟正黑體" panose="020B0604030504040204" pitchFamily="34" charset="-120"/>
                <a:ea typeface="微軟正黑體" panose="020B0604030504040204" pitchFamily="34" charset="-120"/>
              </a:rPr>
              <a:t>training</a:t>
            </a:r>
            <a:r>
              <a:rPr lang="zh-TW" altLang="en-US" sz="3200" b="1" i="0" dirty="0">
                <a:effectLst/>
                <a:latin typeface="微軟正黑體" panose="020B0604030504040204" pitchFamily="34" charset="-120"/>
                <a:ea typeface="微軟正黑體" panose="020B0604030504040204" pitchFamily="34" charset="-120"/>
              </a:rPr>
              <a:t>、</a:t>
            </a:r>
            <a:r>
              <a:rPr lang="en-US" altLang="zh-TW" sz="3200" b="1" i="0" dirty="0" err="1">
                <a:effectLst/>
                <a:latin typeface="微軟正黑體" panose="020B0604030504040204" pitchFamily="34" charset="-120"/>
                <a:ea typeface="微軟正黑體" panose="020B0604030504040204" pitchFamily="34" charset="-120"/>
              </a:rPr>
              <a:t>val</a:t>
            </a:r>
            <a:r>
              <a:rPr lang="zh-TW" altLang="en-US" sz="3200" b="1" i="0" dirty="0">
                <a:effectLst/>
                <a:latin typeface="微軟正黑體" panose="020B0604030504040204" pitchFamily="34" charset="-120"/>
                <a:ea typeface="微軟正黑體" panose="020B0604030504040204" pitchFamily="34" charset="-120"/>
              </a:rPr>
              <a:t>與</a:t>
            </a:r>
            <a:r>
              <a:rPr lang="en-US" altLang="zh-TW" sz="3200" b="1" i="0" dirty="0">
                <a:effectLst/>
                <a:latin typeface="微軟正黑體" panose="020B0604030504040204" pitchFamily="34" charset="-120"/>
                <a:ea typeface="微軟正黑體" panose="020B0604030504040204" pitchFamily="34" charset="-120"/>
              </a:rPr>
              <a:t>test</a:t>
            </a:r>
            <a:r>
              <a:rPr lang="zh-TW" altLang="en-US" sz="3200" b="1" i="0" dirty="0">
                <a:effectLst/>
                <a:latin typeface="微軟正黑體" panose="020B0604030504040204" pitchFamily="34" charset="-120"/>
                <a:ea typeface="微軟正黑體" panose="020B0604030504040204" pitchFamily="34" charset="-120"/>
              </a:rPr>
              <a:t>三組</a:t>
            </a:r>
            <a:endParaRPr lang="en-US" altLang="zh-TW" sz="3200" b="1" i="0" dirty="0">
              <a:effectLst/>
              <a:latin typeface="微軟正黑體" panose="020B0604030504040204" pitchFamily="34" charset="-120"/>
              <a:ea typeface="微軟正黑體" panose="020B0604030504040204" pitchFamily="34" charset="-120"/>
            </a:endParaRPr>
          </a:p>
          <a:p>
            <a:pPr marL="628650" indent="-628650">
              <a:buFont typeface="Arial" panose="020B0604020202020204" pitchFamily="34" charset="0"/>
              <a:buChar char="•"/>
            </a:pPr>
            <a:r>
              <a:rPr lang="zh-TW" altLang="en-US" sz="3200" b="1" i="0" dirty="0">
                <a:effectLst/>
                <a:latin typeface="微軟正黑體" panose="020B0604030504040204" pitchFamily="34" charset="-120"/>
                <a:ea typeface="微軟正黑體" panose="020B0604030504040204" pitchFamily="34" charset="-120"/>
              </a:rPr>
              <a:t>藉由</a:t>
            </a:r>
            <a:r>
              <a:rPr lang="en-US" altLang="zh-TW" sz="3200" b="1" i="0" dirty="0">
                <a:effectLst/>
                <a:latin typeface="微軟正黑體" panose="020B0604030504040204" pitchFamily="34" charset="-120"/>
                <a:ea typeface="微軟正黑體" panose="020B0604030504040204" pitchFamily="34" charset="-120"/>
              </a:rPr>
              <a:t>training</a:t>
            </a:r>
            <a:r>
              <a:rPr lang="zh-TW" altLang="en-US" sz="3200" b="1" i="0" dirty="0">
                <a:effectLst/>
                <a:latin typeface="微軟正黑體" panose="020B0604030504040204" pitchFamily="34" charset="-120"/>
                <a:ea typeface="微軟正黑體" panose="020B0604030504040204" pitchFamily="34" charset="-120"/>
              </a:rPr>
              <a:t>進行模型訓練，並在</a:t>
            </a:r>
            <a:r>
              <a:rPr lang="en-US" altLang="zh-TW" sz="3200" b="1" i="0" dirty="0">
                <a:effectLst/>
                <a:latin typeface="微軟正黑體" panose="020B0604030504040204" pitchFamily="34" charset="-120"/>
                <a:ea typeface="微軟正黑體" panose="020B0604030504040204" pitchFamily="34" charset="-120"/>
              </a:rPr>
              <a:t>validation set</a:t>
            </a:r>
            <a:r>
              <a:rPr lang="zh-TW" altLang="en-US" sz="3200" b="1" i="0" dirty="0">
                <a:effectLst/>
                <a:latin typeface="微軟正黑體" panose="020B0604030504040204" pitchFamily="34" charset="-120"/>
                <a:ea typeface="微軟正黑體" panose="020B0604030504040204" pitchFamily="34" charset="-120"/>
              </a:rPr>
              <a:t>上驗證所設定的超參數</a:t>
            </a:r>
            <a:endParaRPr lang="en-US" altLang="zh-TW" sz="3200" b="1" i="0" dirty="0">
              <a:effectLst/>
              <a:latin typeface="微軟正黑體" panose="020B0604030504040204" pitchFamily="34" charset="-120"/>
              <a:ea typeface="微軟正黑體" panose="020B0604030504040204" pitchFamily="34" charset="-120"/>
            </a:endParaRPr>
          </a:p>
          <a:p>
            <a:pPr marL="628650" indent="-628650">
              <a:buFont typeface="Arial" panose="020B0604020202020204" pitchFamily="34" charset="0"/>
              <a:buChar char="•"/>
            </a:pPr>
            <a:r>
              <a:rPr lang="zh-TW" altLang="en-US" sz="3200" b="1" i="0" dirty="0">
                <a:effectLst/>
                <a:latin typeface="微軟正黑體" panose="020B0604030504040204" pitchFamily="34" charset="-120"/>
                <a:ea typeface="微軟正黑體" panose="020B0604030504040204" pitchFamily="34" charset="-120"/>
              </a:rPr>
              <a:t>選出最好的模型後，再測試到</a:t>
            </a:r>
            <a:r>
              <a:rPr lang="en-US" altLang="zh-TW" sz="3200" b="1" i="0" dirty="0">
                <a:effectLst/>
                <a:latin typeface="微軟正黑體" panose="020B0604030504040204" pitchFamily="34" charset="-120"/>
                <a:ea typeface="微軟正黑體" panose="020B0604030504040204" pitchFamily="34" charset="-120"/>
              </a:rPr>
              <a:t>testing set</a:t>
            </a:r>
          </a:p>
          <a:p>
            <a:pPr marL="628650" indent="-628650">
              <a:buFont typeface="Arial" panose="020B0604020202020204" pitchFamily="34" charset="0"/>
              <a:buChar char="•"/>
            </a:pPr>
            <a:r>
              <a:rPr lang="zh-TW" altLang="en-US" sz="3200" b="1" i="0" dirty="0">
                <a:effectLst/>
                <a:latin typeface="微軟正黑體" panose="020B0604030504040204" pitchFamily="34" charset="-120"/>
                <a:ea typeface="微軟正黑體" panose="020B0604030504040204" pitchFamily="34" charset="-120"/>
              </a:rPr>
              <a:t>可以得到可信度較高的資料</a:t>
            </a:r>
            <a:endParaRPr lang="en-US" altLang="zh-TW" sz="3200" b="1" i="0" dirty="0">
              <a:effectLst/>
              <a:latin typeface="微軟正黑體" panose="020B0604030504040204" pitchFamily="34" charset="-120"/>
              <a:ea typeface="微軟正黑體" panose="020B0604030504040204" pitchFamily="34" charset="-120"/>
            </a:endParaRPr>
          </a:p>
          <a:p>
            <a:pPr marL="628650" indent="-628650">
              <a:buFont typeface="Arial" panose="020B0604020202020204" pitchFamily="34" charset="0"/>
              <a:buChar char="•"/>
            </a:pPr>
            <a:r>
              <a:rPr lang="zh-TW" altLang="en-US" sz="3200" b="1" i="0" dirty="0">
                <a:effectLst/>
                <a:latin typeface="微軟正黑體" panose="020B0604030504040204" pitchFamily="34" charset="-120"/>
                <a:ea typeface="微軟正黑體" panose="020B0604030504040204" pitchFamily="34" charset="-120"/>
              </a:rPr>
              <a:t>若只分</a:t>
            </a:r>
            <a:r>
              <a:rPr lang="en-US" altLang="zh-TW" sz="3200" b="1" i="0" dirty="0">
                <a:effectLst/>
                <a:latin typeface="微軟正黑體" panose="020B0604030504040204" pitchFamily="34" charset="-120"/>
                <a:ea typeface="微軟正黑體" panose="020B0604030504040204" pitchFamily="34" charset="-120"/>
              </a:rPr>
              <a:t>train</a:t>
            </a:r>
            <a:r>
              <a:rPr lang="zh-TW" altLang="en-US" sz="3200" b="1" i="0" dirty="0">
                <a:effectLst/>
                <a:latin typeface="微軟正黑體" panose="020B0604030504040204" pitchFamily="34" charset="-120"/>
                <a:ea typeface="微軟正黑體" panose="020B0604030504040204" pitchFamily="34" charset="-120"/>
              </a:rPr>
              <a:t>與</a:t>
            </a:r>
            <a:r>
              <a:rPr lang="en-US" altLang="zh-TW" sz="3200" b="1" i="0" dirty="0">
                <a:effectLst/>
                <a:latin typeface="微軟正黑體" panose="020B0604030504040204" pitchFamily="34" charset="-120"/>
                <a:ea typeface="微軟正黑體" panose="020B0604030504040204" pitchFamily="34" charset="-120"/>
              </a:rPr>
              <a:t>test</a:t>
            </a:r>
            <a:r>
              <a:rPr lang="zh-TW" altLang="en-US" sz="3200" b="1" i="0" dirty="0">
                <a:effectLst/>
                <a:latin typeface="微軟正黑體" panose="020B0604030504040204" pitchFamily="34" charset="-120"/>
                <a:ea typeface="微軟正黑體" panose="020B0604030504040204" pitchFamily="34" charset="-120"/>
              </a:rPr>
              <a:t>兩資料庫，由</a:t>
            </a:r>
            <a:r>
              <a:rPr lang="en-US" altLang="zh-TW" sz="3200" b="1" i="0" dirty="0">
                <a:effectLst/>
                <a:latin typeface="微軟正黑體" panose="020B0604030504040204" pitchFamily="34" charset="-120"/>
                <a:ea typeface="微軟正黑體" panose="020B0604030504040204" pitchFamily="34" charset="-120"/>
              </a:rPr>
              <a:t>test set</a:t>
            </a:r>
            <a:r>
              <a:rPr lang="zh-TW" altLang="en-US" sz="3200" b="1" i="0" dirty="0">
                <a:effectLst/>
                <a:latin typeface="微軟正黑體" panose="020B0604030504040204" pitchFamily="34" charset="-120"/>
                <a:ea typeface="微軟正黑體" panose="020B0604030504040204" pitchFamily="34" charset="-120"/>
              </a:rPr>
              <a:t>的效能選擇模型，無法得知這組參數設計是否可在新資料庫上有良好效能的問題</a:t>
            </a:r>
            <a:r>
              <a:rPr lang="en-US" altLang="zh-TW" sz="3200" b="1" i="0" dirty="0">
                <a:effectLst/>
                <a:latin typeface="微軟正黑體" panose="020B0604030504040204" pitchFamily="34" charset="-120"/>
                <a:ea typeface="微軟正黑體" panose="020B0604030504040204" pitchFamily="34" charset="-120"/>
              </a:rPr>
              <a:t>(</a:t>
            </a:r>
            <a:r>
              <a:rPr lang="zh-TW" altLang="en-US" sz="3200" b="1" i="0" dirty="0">
                <a:effectLst/>
                <a:latin typeface="微軟正黑體" panose="020B0604030504040204" pitchFamily="34" charset="-120"/>
                <a:ea typeface="微軟正黑體" panose="020B0604030504040204" pitchFamily="34" charset="-120"/>
              </a:rPr>
              <a:t>因為此時的模型超參數是由</a:t>
            </a:r>
            <a:r>
              <a:rPr lang="en-US" altLang="zh-TW" sz="3200" b="1" i="0" dirty="0">
                <a:effectLst/>
                <a:latin typeface="微軟正黑體" panose="020B0604030504040204" pitchFamily="34" charset="-120"/>
                <a:ea typeface="微軟正黑體" panose="020B0604030504040204" pitchFamily="34" charset="-120"/>
              </a:rPr>
              <a:t>test</a:t>
            </a:r>
            <a:r>
              <a:rPr lang="zh-TW" altLang="en-US" sz="3200" b="1" i="0" dirty="0">
                <a:effectLst/>
                <a:latin typeface="微軟正黑體" panose="020B0604030504040204" pitchFamily="34" charset="-120"/>
                <a:ea typeface="微軟正黑體" panose="020B0604030504040204" pitchFamily="34" charset="-120"/>
              </a:rPr>
              <a:t>決定</a:t>
            </a:r>
            <a:r>
              <a:rPr lang="en-US" altLang="zh-TW" sz="3200" b="1" i="0" dirty="0">
                <a:effectLst/>
                <a:latin typeface="微軟正黑體" panose="020B0604030504040204" pitchFamily="34" charset="-120"/>
                <a:ea typeface="微軟正黑體" panose="020B0604030504040204" pitchFamily="34" charset="-120"/>
              </a:rPr>
              <a:t>)</a:t>
            </a:r>
          </a:p>
        </p:txBody>
      </p:sp>
      <p:sp>
        <p:nvSpPr>
          <p:cNvPr id="4" name="文字版面配置區 2"/>
          <p:cNvSpPr txBox="1">
            <a:spLocks/>
          </p:cNvSpPr>
          <p:nvPr/>
        </p:nvSpPr>
        <p:spPr>
          <a:xfrm>
            <a:off x="990600" y="609600"/>
            <a:ext cx="7315200" cy="990600"/>
          </a:xfrm>
          <a:prstGeom prst="rect">
            <a:avLst/>
          </a:prstGeom>
        </p:spPr>
        <p:txBody>
          <a:bodyPr tIns="91440" bIns="91440" anchor="b" anchorCtr="0">
            <a:noAutofit/>
          </a:bodyPr>
          <a:lstStyle/>
          <a:p>
            <a:pPr algn="ctr"/>
            <a:r>
              <a:rPr lang="zh-TW" altLang="en-US" sz="4800" b="1" dirty="0">
                <a:solidFill>
                  <a:srgbClr val="00B0F0"/>
                </a:solidFill>
                <a:latin typeface="微軟正黑體" panose="020B0604030504040204" pitchFamily="34" charset="-120"/>
                <a:ea typeface="微軟正黑體" panose="020B0604030504040204" pitchFamily="34" charset="-120"/>
              </a:rPr>
              <a:t>微調超參數</a:t>
            </a:r>
          </a:p>
        </p:txBody>
      </p:sp>
      <p:sp>
        <p:nvSpPr>
          <p:cNvPr id="2" name="文字方塊 1"/>
          <p:cNvSpPr txBox="1"/>
          <p:nvPr/>
        </p:nvSpPr>
        <p:spPr>
          <a:xfrm>
            <a:off x="3780064" y="5291622"/>
            <a:ext cx="184731" cy="369332"/>
          </a:xfrm>
          <a:prstGeom prst="rect">
            <a:avLst/>
          </a:prstGeom>
          <a:noFill/>
        </p:spPr>
        <p:txBody>
          <a:bodyPr wrap="none" rtlCol="0">
            <a:spAutoFit/>
          </a:bodyPr>
          <a:lstStyle/>
          <a:p>
            <a:endParaRPr kumimoji="1" lang="zh-TW" altLang="en-US" dirty="0"/>
          </a:p>
        </p:txBody>
      </p:sp>
    </p:spTree>
    <p:extLst>
      <p:ext uri="{BB962C8B-B14F-4D97-AF65-F5344CB8AC3E}">
        <p14:creationId xmlns:p14="http://schemas.microsoft.com/office/powerpoint/2010/main" val="1640619775"/>
      </p:ext>
    </p:extLst>
  </p:cSld>
  <p:clrMapOvr>
    <a:masterClrMapping/>
  </p:clrMapOvr>
  <p:transition>
    <p:fade/>
  </p:transition>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457200" y="1740158"/>
            <a:ext cx="8229600" cy="2062103"/>
          </a:xfrm>
          <a:prstGeom prst="rect">
            <a:avLst/>
          </a:prstGeom>
          <a:noFill/>
        </p:spPr>
        <p:txBody>
          <a:bodyPr wrap="square" rtlCol="0">
            <a:spAutoFit/>
          </a:bodyPr>
          <a:lstStyle/>
          <a:p>
            <a:pPr marL="628650" indent="-628650">
              <a:buFont typeface="Arial" panose="020B0604020202020204" pitchFamily="34" charset="0"/>
              <a:buChar char="•"/>
            </a:pPr>
            <a:r>
              <a:rPr lang="en-US" altLang="zh-TW" sz="3200" b="1" i="0" dirty="0">
                <a:effectLst/>
                <a:latin typeface="微軟正黑體" panose="020B0604030504040204" pitchFamily="34" charset="-120"/>
                <a:ea typeface="微軟正黑體" panose="020B0604030504040204" pitchFamily="34" charset="-120"/>
              </a:rPr>
              <a:t>batch size</a:t>
            </a:r>
            <a:r>
              <a:rPr lang="zh-TW" altLang="en-US" sz="3200" b="1" i="0" dirty="0">
                <a:effectLst/>
                <a:latin typeface="微軟正黑體" panose="020B0604030504040204" pitchFamily="34" charset="-120"/>
                <a:ea typeface="微軟正黑體" panose="020B0604030504040204" pitchFamily="34" charset="-120"/>
              </a:rPr>
              <a:t>：一次迭代放入進行訓練或測試的影像數量 </a:t>
            </a:r>
          </a:p>
          <a:p>
            <a:pPr marL="628650" indent="-628650">
              <a:buFont typeface="Arial" panose="020B0604020202020204" pitchFamily="34" charset="0"/>
              <a:buChar char="•"/>
            </a:pPr>
            <a:r>
              <a:rPr lang="en-US" altLang="zh-TW" sz="3200" b="1" i="0" dirty="0">
                <a:effectLst/>
                <a:latin typeface="微軟正黑體" panose="020B0604030504040204" pitchFamily="34" charset="-120"/>
                <a:ea typeface="微軟正黑體" panose="020B0604030504040204" pitchFamily="34" charset="-120"/>
              </a:rPr>
              <a:t>epoch</a:t>
            </a:r>
            <a:r>
              <a:rPr lang="zh-TW" altLang="en-US" sz="3200" b="1" i="0" dirty="0">
                <a:effectLst/>
                <a:latin typeface="微軟正黑體" panose="020B0604030504040204" pitchFamily="34" charset="-120"/>
                <a:ea typeface="微軟正黑體" panose="020B0604030504040204" pitchFamily="34" charset="-120"/>
              </a:rPr>
              <a:t>：一種單位，所有影像皆被計算過</a:t>
            </a:r>
            <a:r>
              <a:rPr lang="en-US" altLang="zh-TW" sz="3200" b="1" i="0" dirty="0">
                <a:effectLst/>
                <a:latin typeface="微軟正黑體" panose="020B0604030504040204" pitchFamily="34" charset="-120"/>
                <a:ea typeface="微軟正黑體" panose="020B0604030504040204" pitchFamily="34" charset="-120"/>
              </a:rPr>
              <a:t>1</a:t>
            </a:r>
            <a:r>
              <a:rPr lang="zh-TW" altLang="en-US" sz="3200" b="1" i="0" dirty="0">
                <a:effectLst/>
                <a:latin typeface="微軟正黑體" panose="020B0604030504040204" pitchFamily="34" charset="-120"/>
                <a:ea typeface="微軟正黑體" panose="020B0604030504040204" pitchFamily="34" charset="-120"/>
              </a:rPr>
              <a:t>次後即為</a:t>
            </a:r>
            <a:r>
              <a:rPr lang="en-US" altLang="zh-TW" sz="3200" b="1" i="0" dirty="0">
                <a:effectLst/>
                <a:latin typeface="微軟正黑體" panose="020B0604030504040204" pitchFamily="34" charset="-120"/>
                <a:ea typeface="微軟正黑體" panose="020B0604030504040204" pitchFamily="34" charset="-120"/>
              </a:rPr>
              <a:t>1 epoch</a:t>
            </a:r>
          </a:p>
        </p:txBody>
      </p:sp>
      <p:sp>
        <p:nvSpPr>
          <p:cNvPr id="4" name="文字版面配置區 2"/>
          <p:cNvSpPr txBox="1">
            <a:spLocks/>
          </p:cNvSpPr>
          <p:nvPr/>
        </p:nvSpPr>
        <p:spPr>
          <a:xfrm>
            <a:off x="990600" y="609600"/>
            <a:ext cx="7315200" cy="990600"/>
          </a:xfrm>
          <a:prstGeom prst="rect">
            <a:avLst/>
          </a:prstGeom>
        </p:spPr>
        <p:txBody>
          <a:bodyPr tIns="91440" bIns="91440" anchor="b" anchorCtr="0">
            <a:noAutofit/>
          </a:bodyPr>
          <a:lstStyle/>
          <a:p>
            <a:pPr algn="ctr"/>
            <a:r>
              <a:rPr lang="zh-TW" altLang="en-US" sz="4800" b="1" dirty="0">
                <a:solidFill>
                  <a:srgbClr val="00B0F0"/>
                </a:solidFill>
                <a:latin typeface="微軟正黑體" panose="020B0604030504040204" pitchFamily="34" charset="-120"/>
                <a:ea typeface="微軟正黑體" panose="020B0604030504040204" pitchFamily="34" charset="-120"/>
              </a:rPr>
              <a:t>微調超參數</a:t>
            </a:r>
          </a:p>
        </p:txBody>
      </p:sp>
      <p:sp>
        <p:nvSpPr>
          <p:cNvPr id="2" name="文字方塊 1"/>
          <p:cNvSpPr txBox="1"/>
          <p:nvPr/>
        </p:nvSpPr>
        <p:spPr>
          <a:xfrm>
            <a:off x="3780064" y="5291622"/>
            <a:ext cx="184731" cy="369332"/>
          </a:xfrm>
          <a:prstGeom prst="rect">
            <a:avLst/>
          </a:prstGeom>
          <a:noFill/>
        </p:spPr>
        <p:txBody>
          <a:bodyPr wrap="none" rtlCol="0">
            <a:spAutoFit/>
          </a:bodyPr>
          <a:lstStyle/>
          <a:p>
            <a:endParaRPr kumimoji="1" lang="zh-TW" altLang="en-US" dirty="0"/>
          </a:p>
        </p:txBody>
      </p:sp>
    </p:spTree>
    <p:extLst>
      <p:ext uri="{BB962C8B-B14F-4D97-AF65-F5344CB8AC3E}">
        <p14:creationId xmlns:p14="http://schemas.microsoft.com/office/powerpoint/2010/main" val="3482562362"/>
      </p:ext>
    </p:extLst>
  </p:cSld>
  <p:clrMapOvr>
    <a:masterClrMapping/>
  </p:clrMapOvr>
  <p:transition>
    <p:fade/>
  </p:transition>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6FCC4286-6D04-F9D2-6E8C-6C4C0F1DB722}"/>
              </a:ext>
            </a:extLst>
          </p:cNvPr>
          <p:cNvSpPr txBox="1"/>
          <p:nvPr/>
        </p:nvSpPr>
        <p:spPr>
          <a:xfrm>
            <a:off x="1066800" y="3200400"/>
            <a:ext cx="7239000" cy="707886"/>
          </a:xfrm>
          <a:prstGeom prst="rect">
            <a:avLst/>
          </a:prstGeom>
          <a:noFill/>
        </p:spPr>
        <p:txBody>
          <a:bodyPr wrap="square">
            <a:spAutoFit/>
          </a:bodyPr>
          <a:lstStyle/>
          <a:p>
            <a:pPr algn="ctr"/>
            <a:r>
              <a:rPr lang="zh-TW" altLang="en-US" sz="4000" b="1" dirty="0">
                <a:solidFill>
                  <a:srgbClr val="FFFF00"/>
                </a:solidFill>
                <a:latin typeface="微軟正黑體" panose="020B0604030504040204" pitchFamily="34" charset="-120"/>
                <a:ea typeface="微軟正黑體" panose="020B0604030504040204" pitchFamily="34" charset="-120"/>
              </a:rPr>
              <a:t>與模型更新相關的超參數</a:t>
            </a:r>
            <a:endParaRPr lang="zh-TW" altLang="en-US" sz="4000" dirty="0">
              <a:solidFill>
                <a:srgbClr val="FFFF00"/>
              </a:solidFill>
            </a:endParaRPr>
          </a:p>
        </p:txBody>
      </p:sp>
    </p:spTree>
    <p:extLst>
      <p:ext uri="{BB962C8B-B14F-4D97-AF65-F5344CB8AC3E}">
        <p14:creationId xmlns:p14="http://schemas.microsoft.com/office/powerpoint/2010/main" val="2993900110"/>
      </p:ext>
    </p:extLst>
  </p:cSld>
  <p:clrMapOvr>
    <a:masterClrMapping/>
  </p:clrMapOvr>
  <p:transition>
    <p:fade/>
  </p:transition>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457200" y="1740158"/>
            <a:ext cx="8229600" cy="3046988"/>
          </a:xfrm>
          <a:prstGeom prst="rect">
            <a:avLst/>
          </a:prstGeom>
          <a:noFill/>
        </p:spPr>
        <p:txBody>
          <a:bodyPr wrap="square" rtlCol="0">
            <a:spAutoFit/>
          </a:bodyPr>
          <a:lstStyle/>
          <a:p>
            <a:pPr marL="628650" indent="-628650">
              <a:buFont typeface="Arial" panose="020B0604020202020204" pitchFamily="34" charset="0"/>
              <a:buChar char="•"/>
            </a:pPr>
            <a:r>
              <a:rPr lang="en-US" altLang="zh-TW" sz="3200" b="1" i="0" dirty="0" err="1">
                <a:effectLst/>
                <a:latin typeface="微軟正黑體" panose="020B0604030504040204" pitchFamily="34" charset="-120"/>
                <a:ea typeface="微軟正黑體" panose="020B0604030504040204" pitchFamily="34" charset="-120"/>
              </a:rPr>
              <a:t>base_lr</a:t>
            </a:r>
            <a:r>
              <a:rPr lang="zh-TW" altLang="en-US" sz="3200" b="1" i="0" dirty="0">
                <a:effectLst/>
                <a:latin typeface="微軟正黑體" panose="020B0604030504040204" pitchFamily="34" charset="-120"/>
                <a:ea typeface="微軟正黑體" panose="020B0604030504040204" pitchFamily="34" charset="-120"/>
              </a:rPr>
              <a:t>：初始學習率 </a:t>
            </a:r>
          </a:p>
          <a:p>
            <a:pPr marL="628650" indent="-628650">
              <a:buFont typeface="Arial" panose="020B0604020202020204" pitchFamily="34" charset="0"/>
              <a:buChar char="•"/>
            </a:pPr>
            <a:r>
              <a:rPr lang="en-US" altLang="zh-TW" sz="3200" b="1" i="0" dirty="0" err="1">
                <a:effectLst/>
                <a:latin typeface="微軟正黑體" panose="020B0604030504040204" pitchFamily="34" charset="-120"/>
                <a:ea typeface="微軟正黑體" panose="020B0604030504040204" pitchFamily="34" charset="-120"/>
              </a:rPr>
              <a:t>step_size</a:t>
            </a:r>
            <a:r>
              <a:rPr lang="zh-TW" altLang="en-US" sz="3200" b="1" i="0" dirty="0">
                <a:effectLst/>
                <a:latin typeface="微軟正黑體" panose="020B0604030504040204" pitchFamily="34" charset="-120"/>
                <a:ea typeface="微軟正黑體" panose="020B0604030504040204" pitchFamily="34" charset="-120"/>
              </a:rPr>
              <a:t>：多少次迭代後下降學習率 </a:t>
            </a:r>
          </a:p>
          <a:p>
            <a:pPr marL="628650" indent="-628650">
              <a:buFont typeface="Arial" panose="020B0604020202020204" pitchFamily="34" charset="0"/>
              <a:buChar char="•"/>
            </a:pPr>
            <a:r>
              <a:rPr lang="en-US" altLang="zh-TW" sz="3200" b="1" i="0" dirty="0">
                <a:effectLst/>
                <a:latin typeface="微軟正黑體" panose="020B0604030504040204" pitchFamily="34" charset="-120"/>
                <a:ea typeface="微軟正黑體" panose="020B0604030504040204" pitchFamily="34" charset="-120"/>
              </a:rPr>
              <a:t>gamma</a:t>
            </a:r>
            <a:r>
              <a:rPr lang="zh-TW" altLang="en-US" sz="3200" b="1" i="0" dirty="0">
                <a:effectLst/>
                <a:latin typeface="微軟正黑體" panose="020B0604030504040204" pitchFamily="34" charset="-120"/>
                <a:ea typeface="微軟正黑體" panose="020B0604030504040204" pitchFamily="34" charset="-120"/>
              </a:rPr>
              <a:t>：下降學習率的幅度 </a:t>
            </a:r>
            <a:r>
              <a:rPr lang="en-US" altLang="zh-TW" sz="3200" b="1" i="0" dirty="0">
                <a:effectLst/>
                <a:latin typeface="微軟正黑體" panose="020B0604030504040204" pitchFamily="34" charset="-120"/>
                <a:ea typeface="微軟正黑體" panose="020B0604030504040204" pitchFamily="34" charset="-120"/>
              </a:rPr>
              <a:t>(</a:t>
            </a:r>
            <a:r>
              <a:rPr lang="zh-TW" altLang="en-US" sz="3200" b="1" i="0" dirty="0">
                <a:effectLst/>
                <a:latin typeface="微軟正黑體" panose="020B0604030504040204" pitchFamily="34" charset="-120"/>
                <a:ea typeface="微軟正黑體" panose="020B0604030504040204" pitchFamily="34" charset="-120"/>
              </a:rPr>
              <a:t>下降後的學習率 </a:t>
            </a:r>
            <a:r>
              <a:rPr lang="en-US" altLang="zh-TW" sz="3200" b="1" i="0" dirty="0">
                <a:effectLst/>
                <a:latin typeface="微軟正黑體" panose="020B0604030504040204" pitchFamily="34" charset="-120"/>
                <a:ea typeface="微軟正黑體" panose="020B0604030504040204" pitchFamily="34" charset="-120"/>
              </a:rPr>
              <a:t>= </a:t>
            </a:r>
            <a:r>
              <a:rPr lang="zh-TW" altLang="en-US" sz="3200" b="1" i="0" dirty="0">
                <a:effectLst/>
                <a:latin typeface="微軟正黑體" panose="020B0604030504040204" pitchFamily="34" charset="-120"/>
                <a:ea typeface="微軟正黑體" panose="020B0604030504040204" pitchFamily="34" charset="-120"/>
              </a:rPr>
              <a:t>下降前的學習率 * </a:t>
            </a:r>
            <a:r>
              <a:rPr lang="en-US" altLang="zh-TW" sz="3200" b="1" i="0" dirty="0">
                <a:effectLst/>
                <a:latin typeface="微軟正黑體" panose="020B0604030504040204" pitchFamily="34" charset="-120"/>
                <a:ea typeface="微軟正黑體" panose="020B0604030504040204" pitchFamily="34" charset="-120"/>
              </a:rPr>
              <a:t>gamma)</a:t>
            </a:r>
          </a:p>
          <a:p>
            <a:pPr marL="628650" indent="-628650">
              <a:buFont typeface="Arial" panose="020B0604020202020204" pitchFamily="34" charset="0"/>
              <a:buChar char="•"/>
            </a:pPr>
            <a:r>
              <a:rPr lang="en-US" altLang="zh-TW" sz="3200" b="1" i="0" dirty="0">
                <a:effectLst/>
                <a:latin typeface="微軟正黑體" panose="020B0604030504040204" pitchFamily="34" charset="-120"/>
                <a:ea typeface="微軟正黑體" panose="020B0604030504040204" pitchFamily="34" charset="-120"/>
              </a:rPr>
              <a:t>momentum</a:t>
            </a:r>
            <a:r>
              <a:rPr lang="zh-TW" altLang="en-US" sz="3200" b="1" i="0" dirty="0">
                <a:effectLst/>
                <a:latin typeface="微軟正黑體" panose="020B0604030504040204" pitchFamily="34" charset="-120"/>
                <a:ea typeface="微軟正黑體" panose="020B0604030504040204" pitchFamily="34" charset="-120"/>
              </a:rPr>
              <a:t>：動量</a:t>
            </a:r>
            <a:endParaRPr lang="en-US" altLang="zh-TW" sz="3200" b="1" i="0" dirty="0">
              <a:effectLst/>
              <a:latin typeface="微軟正黑體" panose="020B0604030504040204" pitchFamily="34" charset="-120"/>
              <a:ea typeface="微軟正黑體" panose="020B0604030504040204" pitchFamily="34" charset="-120"/>
            </a:endParaRPr>
          </a:p>
          <a:p>
            <a:pPr marL="628650" indent="-628650">
              <a:buFont typeface="Arial" panose="020B0604020202020204" pitchFamily="34" charset="0"/>
              <a:buChar char="•"/>
            </a:pPr>
            <a:r>
              <a:rPr lang="en-US" altLang="zh-TW" sz="3200" b="1" i="0" dirty="0" err="1">
                <a:effectLst/>
                <a:latin typeface="微軟正黑體" panose="020B0604030504040204" pitchFamily="34" charset="-120"/>
                <a:ea typeface="微軟正黑體" panose="020B0604030504040204" pitchFamily="34" charset="-120"/>
              </a:rPr>
              <a:t>weght_decay</a:t>
            </a:r>
            <a:r>
              <a:rPr lang="zh-TW" altLang="en-US" sz="3200" b="1" i="0" dirty="0">
                <a:effectLst/>
                <a:latin typeface="微軟正黑體" panose="020B0604030504040204" pitchFamily="34" charset="-120"/>
                <a:ea typeface="微軟正黑體" panose="020B0604030504040204" pitchFamily="34" charset="-120"/>
              </a:rPr>
              <a:t>：權重的懲罰係數</a:t>
            </a:r>
            <a:r>
              <a:rPr lang="en-US" altLang="zh-TW" sz="3200" b="1" i="0" dirty="0">
                <a:effectLst/>
                <a:latin typeface="微軟正黑體" panose="020B0604030504040204" pitchFamily="34" charset="-120"/>
                <a:ea typeface="微軟正黑體" panose="020B0604030504040204" pitchFamily="34" charset="-120"/>
              </a:rPr>
              <a:t>(L1/L2)</a:t>
            </a:r>
          </a:p>
        </p:txBody>
      </p:sp>
      <p:sp>
        <p:nvSpPr>
          <p:cNvPr id="4" name="文字版面配置區 2"/>
          <p:cNvSpPr txBox="1">
            <a:spLocks/>
          </p:cNvSpPr>
          <p:nvPr/>
        </p:nvSpPr>
        <p:spPr>
          <a:xfrm>
            <a:off x="990600" y="609600"/>
            <a:ext cx="7315200" cy="990600"/>
          </a:xfrm>
          <a:prstGeom prst="rect">
            <a:avLst/>
          </a:prstGeom>
        </p:spPr>
        <p:txBody>
          <a:bodyPr tIns="91440" bIns="91440" anchor="b" anchorCtr="0">
            <a:noAutofit/>
          </a:bodyPr>
          <a:lstStyle/>
          <a:p>
            <a:pPr algn="ctr"/>
            <a:r>
              <a:rPr lang="zh-TW" altLang="en-US" sz="4800" b="1" dirty="0">
                <a:solidFill>
                  <a:srgbClr val="00B0F0"/>
                </a:solidFill>
                <a:latin typeface="微軟正黑體" panose="020B0604030504040204" pitchFamily="34" charset="-120"/>
                <a:ea typeface="微軟正黑體" panose="020B0604030504040204" pitchFamily="34" charset="-120"/>
              </a:rPr>
              <a:t>模型相關超參數</a:t>
            </a:r>
          </a:p>
        </p:txBody>
      </p:sp>
      <p:sp>
        <p:nvSpPr>
          <p:cNvPr id="2" name="文字方塊 1"/>
          <p:cNvSpPr txBox="1"/>
          <p:nvPr/>
        </p:nvSpPr>
        <p:spPr>
          <a:xfrm>
            <a:off x="3780064" y="5291622"/>
            <a:ext cx="184731" cy="369332"/>
          </a:xfrm>
          <a:prstGeom prst="rect">
            <a:avLst/>
          </a:prstGeom>
          <a:noFill/>
        </p:spPr>
        <p:txBody>
          <a:bodyPr wrap="none" rtlCol="0">
            <a:spAutoFit/>
          </a:bodyPr>
          <a:lstStyle/>
          <a:p>
            <a:endParaRPr kumimoji="1" lang="zh-TW" altLang="en-US" dirty="0"/>
          </a:p>
        </p:txBody>
      </p:sp>
    </p:spTree>
    <p:extLst>
      <p:ext uri="{BB962C8B-B14F-4D97-AF65-F5344CB8AC3E}">
        <p14:creationId xmlns:p14="http://schemas.microsoft.com/office/powerpoint/2010/main" val="4056282611"/>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p:cNvSpPr txBox="1"/>
          <p:nvPr/>
        </p:nvSpPr>
        <p:spPr>
          <a:xfrm>
            <a:off x="838200" y="2971800"/>
            <a:ext cx="7772400" cy="830997"/>
          </a:xfrm>
          <a:prstGeom prst="rect">
            <a:avLst/>
          </a:prstGeom>
          <a:noFill/>
        </p:spPr>
        <p:txBody>
          <a:bodyPr wrap="square" rtlCol="0">
            <a:spAutoFit/>
          </a:bodyPr>
          <a:lstStyle/>
          <a:p>
            <a:pPr algn="ctr"/>
            <a:r>
              <a:rPr kumimoji="1" lang="zh-TW" altLang="en-US" sz="48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Arial"/>
              </a:rPr>
              <a:t>防止</a:t>
            </a:r>
            <a:r>
              <a:rPr kumimoji="1" lang="en-US" altLang="zh-TW" sz="48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Arial"/>
              </a:rPr>
              <a:t>overfitting</a:t>
            </a:r>
          </a:p>
        </p:txBody>
      </p:sp>
    </p:spTree>
    <p:extLst>
      <p:ext uri="{BB962C8B-B14F-4D97-AF65-F5344CB8AC3E}">
        <p14:creationId xmlns:p14="http://schemas.microsoft.com/office/powerpoint/2010/main" val="2332609290"/>
      </p:ext>
    </p:extLst>
  </p:cSld>
  <p:clrMapOvr>
    <a:masterClrMapping/>
  </p:clrMapOvr>
  <p:transition>
    <p:fade/>
  </p:transition>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6FCC4286-6D04-F9D2-6E8C-6C4C0F1DB722}"/>
              </a:ext>
            </a:extLst>
          </p:cNvPr>
          <p:cNvSpPr txBox="1"/>
          <p:nvPr/>
        </p:nvSpPr>
        <p:spPr>
          <a:xfrm>
            <a:off x="1066800" y="3200400"/>
            <a:ext cx="7239000" cy="707886"/>
          </a:xfrm>
          <a:prstGeom prst="rect">
            <a:avLst/>
          </a:prstGeom>
          <a:noFill/>
        </p:spPr>
        <p:txBody>
          <a:bodyPr wrap="square">
            <a:spAutoFit/>
          </a:bodyPr>
          <a:lstStyle/>
          <a:p>
            <a:pPr algn="ctr"/>
            <a:r>
              <a:rPr lang="zh-TW" altLang="en-US" sz="4000" b="1" dirty="0">
                <a:solidFill>
                  <a:srgbClr val="FFFF00"/>
                </a:solidFill>
                <a:latin typeface="微軟正黑體" panose="020B0604030504040204" pitchFamily="34" charset="-120"/>
                <a:ea typeface="微軟正黑體" panose="020B0604030504040204" pitchFamily="34" charset="-120"/>
              </a:rPr>
              <a:t>與訓練或測試階段相關</a:t>
            </a:r>
            <a:endParaRPr lang="zh-TW" altLang="en-US" sz="4000" dirty="0">
              <a:solidFill>
                <a:srgbClr val="FFFF00"/>
              </a:solidFill>
            </a:endParaRPr>
          </a:p>
        </p:txBody>
      </p:sp>
    </p:spTree>
    <p:extLst>
      <p:ext uri="{BB962C8B-B14F-4D97-AF65-F5344CB8AC3E}">
        <p14:creationId xmlns:p14="http://schemas.microsoft.com/office/powerpoint/2010/main" val="3915425763"/>
      </p:ext>
    </p:extLst>
  </p:cSld>
  <p:clrMapOvr>
    <a:masterClrMapping/>
  </p:clrMapOvr>
  <p:transition>
    <p:fade/>
  </p:transition>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457200" y="1740158"/>
            <a:ext cx="8229600" cy="3539430"/>
          </a:xfrm>
          <a:prstGeom prst="rect">
            <a:avLst/>
          </a:prstGeom>
          <a:noFill/>
        </p:spPr>
        <p:txBody>
          <a:bodyPr wrap="square" rtlCol="0">
            <a:spAutoFit/>
          </a:bodyPr>
          <a:lstStyle/>
          <a:p>
            <a:pPr marL="628650" indent="-628650">
              <a:buFont typeface="Arial" panose="020B0604020202020204" pitchFamily="34" charset="0"/>
              <a:buChar char="•"/>
            </a:pPr>
            <a:r>
              <a:rPr lang="en-US" altLang="zh-TW" sz="3200" b="1" i="0" dirty="0" err="1">
                <a:effectLst/>
                <a:latin typeface="微軟正黑體" panose="020B0604030504040204" pitchFamily="34" charset="-120"/>
                <a:ea typeface="微軟正黑體" panose="020B0604030504040204" pitchFamily="34" charset="-120"/>
              </a:rPr>
              <a:t>max_iter</a:t>
            </a:r>
            <a:r>
              <a:rPr lang="zh-TW" altLang="en-US" sz="3200" b="1" i="0" dirty="0">
                <a:effectLst/>
                <a:latin typeface="微軟正黑體" panose="020B0604030504040204" pitchFamily="34" charset="-120"/>
                <a:ea typeface="微軟正黑體" panose="020B0604030504040204" pitchFamily="34" charset="-120"/>
              </a:rPr>
              <a:t>：訓練時的迭代次數 </a:t>
            </a:r>
          </a:p>
          <a:p>
            <a:pPr marL="628650" indent="-628650">
              <a:buFont typeface="Arial" panose="020B0604020202020204" pitchFamily="34" charset="0"/>
              <a:buChar char="•"/>
            </a:pPr>
            <a:r>
              <a:rPr lang="en-US" altLang="zh-TW" sz="3200" b="1" i="0" dirty="0">
                <a:effectLst/>
                <a:latin typeface="微軟正黑體" panose="020B0604030504040204" pitchFamily="34" charset="-120"/>
                <a:ea typeface="微軟正黑體" panose="020B0604030504040204" pitchFamily="34" charset="-120"/>
              </a:rPr>
              <a:t>snapshot</a:t>
            </a:r>
            <a:r>
              <a:rPr lang="zh-TW" altLang="en-US" sz="3200" b="1" i="0" dirty="0">
                <a:effectLst/>
                <a:latin typeface="微軟正黑體" panose="020B0604030504040204" pitchFamily="34" charset="-120"/>
                <a:ea typeface="微軟正黑體" panose="020B0604030504040204" pitchFamily="34" charset="-120"/>
              </a:rPr>
              <a:t>：訓練幾次迭代儲存一次模型 </a:t>
            </a:r>
          </a:p>
          <a:p>
            <a:pPr marL="628650" indent="-628650">
              <a:buFont typeface="Arial" panose="020B0604020202020204" pitchFamily="34" charset="0"/>
              <a:buChar char="•"/>
            </a:pPr>
            <a:r>
              <a:rPr lang="en-US" altLang="zh-TW" sz="3200" b="1" i="0" dirty="0" err="1">
                <a:effectLst/>
                <a:latin typeface="微軟正黑體" panose="020B0604030504040204" pitchFamily="34" charset="-120"/>
                <a:ea typeface="微軟正黑體" panose="020B0604030504040204" pitchFamily="34" charset="-120"/>
              </a:rPr>
              <a:t>test_interval</a:t>
            </a:r>
            <a:r>
              <a:rPr lang="zh-TW" altLang="en-US" sz="3200" b="1" i="0" dirty="0">
                <a:effectLst/>
                <a:latin typeface="微軟正黑體" panose="020B0604030504040204" pitchFamily="34" charset="-120"/>
                <a:ea typeface="微軟正黑體" panose="020B0604030504040204" pitchFamily="34" charset="-120"/>
              </a:rPr>
              <a:t>：經過多少訓練迭代，要進行模型效能驗證 </a:t>
            </a:r>
            <a:r>
              <a:rPr lang="en-US" altLang="zh-TW" sz="3200" b="1" i="0" dirty="0">
                <a:effectLst/>
                <a:latin typeface="微軟正黑體" panose="020B0604030504040204" pitchFamily="34" charset="-120"/>
                <a:ea typeface="微軟正黑體" panose="020B0604030504040204" pitchFamily="34" charset="-120"/>
              </a:rPr>
              <a:t>(</a:t>
            </a:r>
            <a:r>
              <a:rPr lang="zh-TW" altLang="en-US" sz="3200" b="1" i="0" dirty="0">
                <a:effectLst/>
                <a:latin typeface="微軟正黑體" panose="020B0604030504040204" pitchFamily="34" charset="-120"/>
                <a:ea typeface="微軟正黑體" panose="020B0604030504040204" pitchFamily="34" charset="-120"/>
              </a:rPr>
              <a:t>這裡的</a:t>
            </a:r>
            <a:r>
              <a:rPr lang="en-US" altLang="zh-TW" sz="3200" b="1" i="0" dirty="0">
                <a:effectLst/>
                <a:latin typeface="微軟正黑體" panose="020B0604030504040204" pitchFamily="34" charset="-120"/>
                <a:ea typeface="微軟正黑體" panose="020B0604030504040204" pitchFamily="34" charset="-120"/>
              </a:rPr>
              <a:t>test</a:t>
            </a:r>
            <a:r>
              <a:rPr lang="zh-TW" altLang="en-US" sz="3200" b="1" i="0" dirty="0">
                <a:effectLst/>
                <a:latin typeface="微軟正黑體" panose="020B0604030504040204" pitchFamily="34" charset="-120"/>
                <a:ea typeface="微軟正黑體" panose="020B0604030504040204" pitchFamily="34" charset="-120"/>
              </a:rPr>
              <a:t>正確說應該是</a:t>
            </a:r>
            <a:r>
              <a:rPr lang="en-US" altLang="zh-TW" sz="3200" b="1" i="0" dirty="0">
                <a:effectLst/>
                <a:latin typeface="微軟正黑體" panose="020B0604030504040204" pitchFamily="34" charset="-120"/>
                <a:ea typeface="微軟正黑體" panose="020B0604030504040204" pitchFamily="34" charset="-120"/>
              </a:rPr>
              <a:t>validation) </a:t>
            </a:r>
          </a:p>
          <a:p>
            <a:pPr marL="628650" indent="-628650">
              <a:buFont typeface="Arial" panose="020B0604020202020204" pitchFamily="34" charset="0"/>
              <a:buChar char="•"/>
            </a:pPr>
            <a:r>
              <a:rPr lang="en-US" altLang="zh-TW" sz="3200" b="1" i="0" dirty="0" err="1">
                <a:effectLst/>
                <a:latin typeface="微軟正黑體" panose="020B0604030504040204" pitchFamily="34" charset="-120"/>
                <a:ea typeface="微軟正黑體" panose="020B0604030504040204" pitchFamily="34" charset="-120"/>
              </a:rPr>
              <a:t>test_iter</a:t>
            </a:r>
            <a:r>
              <a:rPr lang="zh-TW" altLang="en-US" sz="3200" b="1" i="0" dirty="0">
                <a:effectLst/>
                <a:latin typeface="微軟正黑體" panose="020B0604030504040204" pitchFamily="34" charset="-120"/>
                <a:ea typeface="微軟正黑體" panose="020B0604030504040204" pitchFamily="34" charset="-120"/>
              </a:rPr>
              <a:t>：測試時迭代的次數 </a:t>
            </a:r>
            <a:r>
              <a:rPr lang="en-US" altLang="zh-TW" sz="3200" b="1" i="0" dirty="0">
                <a:effectLst/>
                <a:latin typeface="微軟正黑體" panose="020B0604030504040204" pitchFamily="34" charset="-120"/>
                <a:ea typeface="微軟正黑體" panose="020B0604030504040204" pitchFamily="34" charset="-120"/>
              </a:rPr>
              <a:t>(</a:t>
            </a:r>
            <a:r>
              <a:rPr lang="zh-TW" altLang="en-US" sz="3200" b="1" i="0" dirty="0">
                <a:effectLst/>
                <a:latin typeface="微軟正黑體" panose="020B0604030504040204" pitchFamily="34" charset="-120"/>
                <a:ea typeface="微軟正黑體" panose="020B0604030504040204" pitchFamily="34" charset="-120"/>
              </a:rPr>
              <a:t>正確說是</a:t>
            </a:r>
            <a:r>
              <a:rPr lang="en-US" altLang="zh-TW" sz="3200" b="1" i="0" dirty="0">
                <a:effectLst/>
                <a:latin typeface="微軟正黑體" panose="020B0604030504040204" pitchFamily="34" charset="-120"/>
                <a:ea typeface="微軟正黑體" panose="020B0604030504040204" pitchFamily="34" charset="-120"/>
              </a:rPr>
              <a:t>validation)</a:t>
            </a:r>
          </a:p>
        </p:txBody>
      </p:sp>
      <p:sp>
        <p:nvSpPr>
          <p:cNvPr id="4" name="文字版面配置區 2"/>
          <p:cNvSpPr txBox="1">
            <a:spLocks/>
          </p:cNvSpPr>
          <p:nvPr/>
        </p:nvSpPr>
        <p:spPr>
          <a:xfrm>
            <a:off x="990600" y="609600"/>
            <a:ext cx="7315200" cy="990600"/>
          </a:xfrm>
          <a:prstGeom prst="rect">
            <a:avLst/>
          </a:prstGeom>
        </p:spPr>
        <p:txBody>
          <a:bodyPr tIns="91440" bIns="91440" anchor="b" anchorCtr="0">
            <a:noAutofit/>
          </a:bodyPr>
          <a:lstStyle/>
          <a:p>
            <a:pPr algn="ctr"/>
            <a:r>
              <a:rPr lang="zh-TW" altLang="en-US" sz="4800" b="1" dirty="0">
                <a:solidFill>
                  <a:srgbClr val="00B0F0"/>
                </a:solidFill>
                <a:latin typeface="微軟正黑體" panose="020B0604030504040204" pitchFamily="34" charset="-120"/>
                <a:ea typeface="微軟正黑體" panose="020B0604030504040204" pitchFamily="34" charset="-120"/>
              </a:rPr>
              <a:t>訓練測試相關</a:t>
            </a:r>
          </a:p>
        </p:txBody>
      </p:sp>
      <p:sp>
        <p:nvSpPr>
          <p:cNvPr id="2" name="文字方塊 1"/>
          <p:cNvSpPr txBox="1"/>
          <p:nvPr/>
        </p:nvSpPr>
        <p:spPr>
          <a:xfrm>
            <a:off x="3780064" y="5291622"/>
            <a:ext cx="184731" cy="369332"/>
          </a:xfrm>
          <a:prstGeom prst="rect">
            <a:avLst/>
          </a:prstGeom>
          <a:noFill/>
        </p:spPr>
        <p:txBody>
          <a:bodyPr wrap="none" rtlCol="0">
            <a:spAutoFit/>
          </a:bodyPr>
          <a:lstStyle/>
          <a:p>
            <a:endParaRPr kumimoji="1" lang="zh-TW" altLang="en-US" dirty="0"/>
          </a:p>
        </p:txBody>
      </p:sp>
    </p:spTree>
    <p:extLst>
      <p:ext uri="{BB962C8B-B14F-4D97-AF65-F5344CB8AC3E}">
        <p14:creationId xmlns:p14="http://schemas.microsoft.com/office/powerpoint/2010/main" val="3918579295"/>
      </p:ext>
    </p:extLst>
  </p:cSld>
  <p:clrMapOvr>
    <a:masterClrMapping/>
  </p:clrMapOvr>
  <p:transition>
    <p:fade/>
  </p:transition>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6FCC4286-6D04-F9D2-6E8C-6C4C0F1DB722}"/>
              </a:ext>
            </a:extLst>
          </p:cNvPr>
          <p:cNvSpPr txBox="1"/>
          <p:nvPr/>
        </p:nvSpPr>
        <p:spPr>
          <a:xfrm>
            <a:off x="1066800" y="3200400"/>
            <a:ext cx="7239000" cy="707886"/>
          </a:xfrm>
          <a:prstGeom prst="rect">
            <a:avLst/>
          </a:prstGeom>
          <a:noFill/>
        </p:spPr>
        <p:txBody>
          <a:bodyPr wrap="square">
            <a:spAutoFit/>
          </a:bodyPr>
          <a:lstStyle/>
          <a:p>
            <a:pPr algn="ctr"/>
            <a:r>
              <a:rPr lang="zh-TW" altLang="en-US" sz="4000" b="1" dirty="0">
                <a:solidFill>
                  <a:srgbClr val="FFFF00"/>
                </a:solidFill>
                <a:latin typeface="微軟正黑體" panose="020B0604030504040204" pitchFamily="34" charset="-120"/>
                <a:ea typeface="微軟正黑體" panose="020B0604030504040204" pitchFamily="34" charset="-120"/>
              </a:rPr>
              <a:t>與神經網路架構相關</a:t>
            </a:r>
            <a:endParaRPr lang="zh-TW" altLang="en-US" sz="4000" dirty="0">
              <a:solidFill>
                <a:srgbClr val="FFFF00"/>
              </a:solidFill>
            </a:endParaRPr>
          </a:p>
        </p:txBody>
      </p:sp>
    </p:spTree>
    <p:extLst>
      <p:ext uri="{BB962C8B-B14F-4D97-AF65-F5344CB8AC3E}">
        <p14:creationId xmlns:p14="http://schemas.microsoft.com/office/powerpoint/2010/main" val="2753437946"/>
      </p:ext>
    </p:extLst>
  </p:cSld>
  <p:clrMapOvr>
    <a:masterClrMapping/>
  </p:clrMapOvr>
  <p:transition>
    <p:fade/>
  </p:transition>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457200" y="1740158"/>
            <a:ext cx="8229600" cy="2062103"/>
          </a:xfrm>
          <a:prstGeom prst="rect">
            <a:avLst/>
          </a:prstGeom>
          <a:noFill/>
        </p:spPr>
        <p:txBody>
          <a:bodyPr wrap="square" rtlCol="0">
            <a:spAutoFit/>
          </a:bodyPr>
          <a:lstStyle/>
          <a:p>
            <a:pPr marL="628650" indent="-628650">
              <a:buFont typeface="Arial" panose="020B0604020202020204" pitchFamily="34" charset="0"/>
              <a:buChar char="•"/>
            </a:pPr>
            <a:r>
              <a:rPr lang="zh-TW" altLang="en-US" sz="3200" b="1" i="0" dirty="0">
                <a:effectLst/>
                <a:latin typeface="微軟正黑體" panose="020B0604030504040204" pitchFamily="34" charset="-120"/>
                <a:ea typeface="微軟正黑體" panose="020B0604030504040204" pitchFamily="34" charset="-120"/>
              </a:rPr>
              <a:t>層數、神經元數、啟動函數、損失函數，最佳化方法</a:t>
            </a:r>
            <a:r>
              <a:rPr lang="en-US" altLang="zh-TW" sz="3200" b="1" i="0" dirty="0">
                <a:effectLst/>
                <a:latin typeface="微軟正黑體" panose="020B0604030504040204" pitchFamily="34" charset="-120"/>
                <a:ea typeface="微軟正黑體" panose="020B0604030504040204" pitchFamily="34" charset="-120"/>
              </a:rPr>
              <a:t>(</a:t>
            </a:r>
            <a:r>
              <a:rPr lang="zh-TW" altLang="en-US" sz="3200" b="1" i="0" dirty="0">
                <a:effectLst/>
                <a:latin typeface="微軟正黑體" panose="020B0604030504040204" pitchFamily="34" charset="-120"/>
                <a:ea typeface="微軟正黑體" panose="020B0604030504040204" pitchFamily="34" charset="-120"/>
              </a:rPr>
              <a:t>前面提到的</a:t>
            </a:r>
            <a:r>
              <a:rPr lang="en-US" altLang="zh-TW" sz="3200" b="1" i="0" dirty="0">
                <a:effectLst/>
                <a:latin typeface="微軟正黑體" panose="020B0604030504040204" pitchFamily="34" charset="-120"/>
                <a:ea typeface="微軟正黑體" panose="020B0604030504040204" pitchFamily="34" charset="-120"/>
              </a:rPr>
              <a:t>)</a:t>
            </a:r>
          </a:p>
          <a:p>
            <a:pPr marL="628650" indent="-628650">
              <a:buFont typeface="Arial" panose="020B0604020202020204" pitchFamily="34" charset="0"/>
              <a:buChar char="•"/>
            </a:pPr>
            <a:r>
              <a:rPr lang="zh-TW" altLang="en-US" sz="3200" b="1" i="0" dirty="0">
                <a:effectLst/>
                <a:latin typeface="微軟正黑體" panose="020B0604030504040204" pitchFamily="34" charset="-120"/>
                <a:ea typeface="微軟正黑體" panose="020B0604030504040204" pitchFamily="34" charset="-120"/>
              </a:rPr>
              <a:t>使用</a:t>
            </a:r>
            <a:r>
              <a:rPr lang="en-US" altLang="zh-TW" sz="3200" b="1" i="0" dirty="0">
                <a:effectLst/>
                <a:latin typeface="微軟正黑體" panose="020B0604030504040204" pitchFamily="34" charset="-120"/>
                <a:ea typeface="微軟正黑體" panose="020B0604030504040204" pitchFamily="34" charset="-120"/>
              </a:rPr>
              <a:t>Tuner(</a:t>
            </a:r>
            <a:r>
              <a:rPr lang="zh-TW" altLang="en-US" sz="3200" b="1" i="0" dirty="0">
                <a:effectLst/>
                <a:latin typeface="微軟正黑體" panose="020B0604030504040204" pitchFamily="34" charset="-120"/>
                <a:ea typeface="微軟正黑體" panose="020B0604030504040204" pitchFamily="34" charset="-120"/>
              </a:rPr>
              <a:t>自動調整超參數</a:t>
            </a:r>
            <a:r>
              <a:rPr lang="en-US" altLang="zh-TW" sz="3200" b="1" i="0" dirty="0">
                <a:effectLst/>
                <a:latin typeface="微軟正黑體" panose="020B0604030504040204" pitchFamily="34" charset="-120"/>
                <a:ea typeface="微軟正黑體" panose="020B0604030504040204" pitchFamily="34" charset="-120"/>
              </a:rPr>
              <a:t>)</a:t>
            </a:r>
            <a:r>
              <a:rPr lang="zh-TW" altLang="en-US" sz="3200" b="1" i="0" dirty="0">
                <a:effectLst/>
                <a:latin typeface="微軟正黑體" panose="020B0604030504040204" pitchFamily="34" charset="-120"/>
                <a:ea typeface="微軟正黑體" panose="020B0604030504040204" pitchFamily="34" charset="-120"/>
              </a:rPr>
              <a:t>，如</a:t>
            </a:r>
            <a:r>
              <a:rPr lang="en-US" altLang="zh-TW" sz="3200" b="1" i="0" dirty="0" err="1">
                <a:effectLst/>
                <a:latin typeface="微軟正黑體" panose="020B0604030504040204" pitchFamily="34" charset="-120"/>
                <a:ea typeface="微軟正黑體" panose="020B0604030504040204" pitchFamily="34" charset="-120"/>
              </a:rPr>
              <a:t>KerasTuner</a:t>
            </a:r>
            <a:endParaRPr lang="en-US" altLang="zh-TW" sz="3200" b="1" i="0" dirty="0">
              <a:effectLst/>
              <a:latin typeface="微軟正黑體" panose="020B0604030504040204" pitchFamily="34" charset="-120"/>
              <a:ea typeface="微軟正黑體" panose="020B0604030504040204" pitchFamily="34" charset="-120"/>
            </a:endParaRPr>
          </a:p>
        </p:txBody>
      </p:sp>
      <p:sp>
        <p:nvSpPr>
          <p:cNvPr id="4" name="文字版面配置區 2"/>
          <p:cNvSpPr txBox="1">
            <a:spLocks/>
          </p:cNvSpPr>
          <p:nvPr/>
        </p:nvSpPr>
        <p:spPr>
          <a:xfrm>
            <a:off x="990600" y="609600"/>
            <a:ext cx="7315200" cy="990600"/>
          </a:xfrm>
          <a:prstGeom prst="rect">
            <a:avLst/>
          </a:prstGeom>
        </p:spPr>
        <p:txBody>
          <a:bodyPr tIns="91440" bIns="91440" anchor="b" anchorCtr="0">
            <a:noAutofit/>
          </a:bodyPr>
          <a:lstStyle/>
          <a:p>
            <a:pPr algn="ctr"/>
            <a:r>
              <a:rPr lang="zh-TW" altLang="en-US" sz="4800" b="1" dirty="0">
                <a:solidFill>
                  <a:srgbClr val="00B0F0"/>
                </a:solidFill>
                <a:latin typeface="微軟正黑體" panose="020B0604030504040204" pitchFamily="34" charset="-120"/>
                <a:ea typeface="微軟正黑體" panose="020B0604030504040204" pitchFamily="34" charset="-120"/>
              </a:rPr>
              <a:t>神經網路架構相關</a:t>
            </a:r>
          </a:p>
        </p:txBody>
      </p:sp>
      <p:sp>
        <p:nvSpPr>
          <p:cNvPr id="2" name="文字方塊 1"/>
          <p:cNvSpPr txBox="1"/>
          <p:nvPr/>
        </p:nvSpPr>
        <p:spPr>
          <a:xfrm>
            <a:off x="3780064" y="5291622"/>
            <a:ext cx="184731" cy="369332"/>
          </a:xfrm>
          <a:prstGeom prst="rect">
            <a:avLst/>
          </a:prstGeom>
          <a:noFill/>
        </p:spPr>
        <p:txBody>
          <a:bodyPr wrap="none" rtlCol="0">
            <a:spAutoFit/>
          </a:bodyPr>
          <a:lstStyle/>
          <a:p>
            <a:endParaRPr kumimoji="1" lang="zh-TW" altLang="en-US" dirty="0"/>
          </a:p>
        </p:txBody>
      </p:sp>
    </p:spTree>
    <p:extLst>
      <p:ext uri="{BB962C8B-B14F-4D97-AF65-F5344CB8AC3E}">
        <p14:creationId xmlns:p14="http://schemas.microsoft.com/office/powerpoint/2010/main" val="1224602168"/>
      </p:ext>
    </p:extLst>
  </p:cSld>
  <p:clrMapOvr>
    <a:masterClrMapping/>
  </p:clrMapOvr>
  <p:transition>
    <p:fade/>
  </p:transition>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457200" y="1740158"/>
            <a:ext cx="8229600" cy="400110"/>
          </a:xfrm>
          <a:prstGeom prst="rect">
            <a:avLst/>
          </a:prstGeom>
          <a:noFill/>
        </p:spPr>
        <p:txBody>
          <a:bodyPr wrap="square" rtlCol="0">
            <a:spAutoFit/>
          </a:bodyPr>
          <a:lstStyle/>
          <a:p>
            <a:pPr marL="628650" indent="-628650">
              <a:buFont typeface="Arial" panose="020B0604020202020204" pitchFamily="34" charset="0"/>
              <a:buChar char="•"/>
            </a:pPr>
            <a:r>
              <a:rPr lang="en-US" altLang="zh-TW" sz="2000" b="1" i="0" dirty="0">
                <a:effectLst/>
                <a:latin typeface="微軟正黑體" panose="020B0604030504040204" pitchFamily="34" charset="-120"/>
                <a:ea typeface="微軟正黑體" panose="020B0604030504040204" pitchFamily="34" charset="-120"/>
                <a:hlinkClick r:id="rId3"/>
              </a:rPr>
              <a:t>https://ithelp.ithome.com.tw/articles/10265801</a:t>
            </a:r>
            <a:endParaRPr lang="en-US" altLang="zh-TW" sz="2000" b="1" i="0" dirty="0">
              <a:effectLst/>
              <a:latin typeface="微軟正黑體" panose="020B0604030504040204" pitchFamily="34" charset="-120"/>
              <a:ea typeface="微軟正黑體" panose="020B0604030504040204" pitchFamily="34" charset="-120"/>
            </a:endParaRPr>
          </a:p>
        </p:txBody>
      </p:sp>
      <p:sp>
        <p:nvSpPr>
          <p:cNvPr id="4" name="文字版面配置區 2"/>
          <p:cNvSpPr txBox="1">
            <a:spLocks/>
          </p:cNvSpPr>
          <p:nvPr/>
        </p:nvSpPr>
        <p:spPr>
          <a:xfrm>
            <a:off x="990600" y="609600"/>
            <a:ext cx="7315200" cy="990600"/>
          </a:xfrm>
          <a:prstGeom prst="rect">
            <a:avLst/>
          </a:prstGeom>
        </p:spPr>
        <p:txBody>
          <a:bodyPr tIns="91440" bIns="91440" anchor="b" anchorCtr="0">
            <a:noAutofit/>
          </a:bodyPr>
          <a:lstStyle/>
          <a:p>
            <a:pPr algn="ctr"/>
            <a:r>
              <a:rPr lang="zh-TW" altLang="en-US" sz="4800" b="1" i="0" dirty="0">
                <a:solidFill>
                  <a:srgbClr val="00B0F0"/>
                </a:solidFill>
                <a:effectLst/>
                <a:latin typeface="微軟正黑體" panose="020B0604030504040204" pitchFamily="34" charset="-120"/>
                <a:ea typeface="微軟正黑體" panose="020B0604030504040204" pitchFamily="34" charset="-120"/>
              </a:rPr>
              <a:t>參考資料</a:t>
            </a:r>
            <a:endParaRPr lang="en-US" altLang="zh-TW" sz="4800" b="1" i="0" dirty="0">
              <a:solidFill>
                <a:srgbClr val="00B0F0"/>
              </a:solidFill>
              <a:effectLst/>
              <a:latin typeface="微軟正黑體" panose="020B0604030504040204" pitchFamily="34" charset="-120"/>
              <a:ea typeface="微軟正黑體" panose="020B0604030504040204" pitchFamily="34" charset="-120"/>
            </a:endParaRPr>
          </a:p>
        </p:txBody>
      </p:sp>
      <p:sp>
        <p:nvSpPr>
          <p:cNvPr id="2" name="文字方塊 1"/>
          <p:cNvSpPr txBox="1"/>
          <p:nvPr/>
        </p:nvSpPr>
        <p:spPr>
          <a:xfrm>
            <a:off x="3780064" y="5291622"/>
            <a:ext cx="184731" cy="369332"/>
          </a:xfrm>
          <a:prstGeom prst="rect">
            <a:avLst/>
          </a:prstGeom>
          <a:noFill/>
        </p:spPr>
        <p:txBody>
          <a:bodyPr wrap="none" rtlCol="0">
            <a:spAutoFit/>
          </a:bodyPr>
          <a:lstStyle/>
          <a:p>
            <a:endParaRPr kumimoji="1" lang="zh-TW" altLang="en-US" dirty="0"/>
          </a:p>
        </p:txBody>
      </p:sp>
    </p:spTree>
    <p:extLst>
      <p:ext uri="{BB962C8B-B14F-4D97-AF65-F5344CB8AC3E}">
        <p14:creationId xmlns:p14="http://schemas.microsoft.com/office/powerpoint/2010/main" val="2075286202"/>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609600" y="1447800"/>
            <a:ext cx="8229600" cy="4031873"/>
          </a:xfrm>
          <a:prstGeom prst="rect">
            <a:avLst/>
          </a:prstGeom>
          <a:noFill/>
        </p:spPr>
        <p:txBody>
          <a:bodyPr wrap="square" rtlCol="0">
            <a:spAutoFit/>
          </a:bodyPr>
          <a:lstStyle/>
          <a:p>
            <a:pPr marL="742950" indent="-742950">
              <a:buFont typeface="+mj-lt"/>
              <a:buAutoNum type="arabicPeriod"/>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使用這些技術的目的</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742950" indent="-742950">
              <a:buFont typeface="+mj-lt"/>
              <a:buAutoNum type="arabicPeriod"/>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針對資料</a:t>
            </a:r>
          </a:p>
          <a:p>
            <a:pPr marL="742950" indent="-742950">
              <a:buFont typeface="+mj-lt"/>
              <a:buAutoNum type="arabicPeriod"/>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針對層</a:t>
            </a:r>
          </a:p>
          <a:p>
            <a:pPr marL="742950" indent="-742950">
              <a:buFont typeface="+mj-lt"/>
              <a:buAutoNum type="arabicPeriod"/>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針對神經元</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742950" indent="-742950">
              <a:buFont typeface="+mj-lt"/>
              <a:buAutoNum type="arabicPeriod"/>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針對整個神經網路</a:t>
            </a:r>
          </a:p>
          <a:p>
            <a:pPr marL="742950" indent="-742950">
              <a:buFont typeface="+mj-lt"/>
              <a:buAutoNum type="arabicPeriod"/>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針對最佳化器</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742950" indent="-742950">
              <a:buFont typeface="+mj-lt"/>
              <a:buAutoNum type="arabicPeriod"/>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針對損失函數</a:t>
            </a:r>
          </a:p>
          <a:p>
            <a:pPr marL="742950" indent="-742950">
              <a:buFont typeface="+mj-lt"/>
              <a:buAutoNum type="arabicPeriod"/>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針對超參數</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990600" y="228600"/>
            <a:ext cx="7315200" cy="990600"/>
          </a:xfrm>
          <a:prstGeom prst="rect">
            <a:avLst/>
          </a:prstGeom>
        </p:spPr>
        <p:txBody>
          <a:bodyPr tIns="91440" bIns="91440" anchor="b" anchorCtr="0">
            <a:noAutofit/>
          </a:bodyPr>
          <a:lstStyle/>
          <a:p>
            <a:pPr algn="ctr">
              <a:spcBef>
                <a:spcPct val="20000"/>
              </a:spcBef>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本課程目錄</a:t>
            </a:r>
          </a:p>
        </p:txBody>
      </p:sp>
    </p:spTree>
    <p:extLst>
      <p:ext uri="{BB962C8B-B14F-4D97-AF65-F5344CB8AC3E}">
        <p14:creationId xmlns:p14="http://schemas.microsoft.com/office/powerpoint/2010/main" val="2758688868"/>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381000" y="1981200"/>
            <a:ext cx="8229600" cy="3539430"/>
          </a:xfrm>
          <a:prstGeom prst="rect">
            <a:avLst/>
          </a:prstGeom>
          <a:noFill/>
        </p:spPr>
        <p:txBody>
          <a:bodyPr wrap="square" rtlCol="0">
            <a:spAutoFit/>
          </a:bodyPr>
          <a:lstStyle/>
          <a:p>
            <a:pPr marL="266700" indent="-2667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中文為「過擬合」</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266700" indent="-2667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模型「學壞」了</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266700" indent="-2667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只學到特徵的特性，不具泛化的能力</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266700" indent="-2667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網路太大，參數太多，太複雜</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266700" indent="-2667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對應的網路太簡單叫</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Underfitting</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，是根本「</a:t>
            </a:r>
            <a:r>
              <a:rPr kumimoji="1" lang="zh-TW" altLang="en-US" sz="32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沒學到</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266700" indent="-266700">
              <a:buFont typeface="Arial" panose="020B0604020202020204" pitchFamily="34" charset="0"/>
              <a:buChar char="•"/>
            </a:pP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1066800" y="762000"/>
            <a:ext cx="7315200" cy="990600"/>
          </a:xfrm>
          <a:prstGeom prst="rect">
            <a:avLst/>
          </a:prstGeom>
        </p:spPr>
        <p:txBody>
          <a:bodyPr tIns="91440" bIns="91440" anchor="b" anchorCtr="0">
            <a:noAutofit/>
          </a:bodyPr>
          <a:lstStyle/>
          <a:p>
            <a:pPr algn="ctr">
              <a:spcBef>
                <a:spcPct val="20000"/>
              </a:spcBef>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什麼是</a:t>
            </a:r>
            <a:r>
              <a:rPr kumimoji="0" lang="en-US" altLang="zh-TW"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overfitting</a:t>
            </a:r>
            <a:endPar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endParaRPr>
          </a:p>
        </p:txBody>
      </p:sp>
    </p:spTree>
    <p:extLst>
      <p:ext uri="{BB962C8B-B14F-4D97-AF65-F5344CB8AC3E}">
        <p14:creationId xmlns:p14="http://schemas.microsoft.com/office/powerpoint/2010/main" val="3218756382"/>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p:cNvPicPr>
            <a:picLocks noChangeAspect="1" noChangeArrowheads="1"/>
          </p:cNvPicPr>
          <p:nvPr/>
        </p:nvPicPr>
        <p:blipFill>
          <a:blip r:embed="rId2"/>
          <a:srcRect/>
          <a:stretch>
            <a:fillRect/>
          </a:stretch>
        </p:blipFill>
        <p:spPr bwMode="auto">
          <a:xfrm>
            <a:off x="1547665" y="2132857"/>
            <a:ext cx="6021387" cy="3671887"/>
          </a:xfrm>
          <a:prstGeom prst="rect">
            <a:avLst/>
          </a:prstGeom>
          <a:noFill/>
          <a:ln w="9525">
            <a:noFill/>
            <a:miter lim="800000"/>
            <a:headEnd/>
            <a:tailEnd/>
          </a:ln>
        </p:spPr>
      </p:pic>
      <p:sp>
        <p:nvSpPr>
          <p:cNvPr id="5" name="文字版面配置區 2">
            <a:extLst>
              <a:ext uri="{FF2B5EF4-FFF2-40B4-BE49-F238E27FC236}">
                <a16:creationId xmlns:a16="http://schemas.microsoft.com/office/drawing/2014/main" id="{FFE51222-43AC-922F-F465-01B8A5B290C5}"/>
              </a:ext>
            </a:extLst>
          </p:cNvPr>
          <p:cNvSpPr txBox="1">
            <a:spLocks/>
          </p:cNvSpPr>
          <p:nvPr/>
        </p:nvSpPr>
        <p:spPr>
          <a:xfrm>
            <a:off x="1066800" y="557956"/>
            <a:ext cx="7315200" cy="990600"/>
          </a:xfrm>
          <a:prstGeom prst="rect">
            <a:avLst/>
          </a:prstGeom>
        </p:spPr>
        <p:txBody>
          <a:bodyPr tIns="91440" bIns="91440" anchor="b" anchorCtr="0">
            <a:noAutofit/>
          </a:bodyPr>
          <a:lstStyle/>
          <a:p>
            <a:pPr algn="ctr">
              <a:spcBef>
                <a:spcPct val="20000"/>
              </a:spcBef>
              <a:defRPr/>
            </a:pPr>
            <a:endPar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p:cNvPicPr>
            <a:picLocks noChangeAspect="1" noChangeArrowheads="1"/>
          </p:cNvPicPr>
          <p:nvPr/>
        </p:nvPicPr>
        <p:blipFill>
          <a:blip r:embed="rId2"/>
          <a:srcRect/>
          <a:stretch>
            <a:fillRect/>
          </a:stretch>
        </p:blipFill>
        <p:spPr bwMode="auto">
          <a:xfrm>
            <a:off x="1992337" y="2514600"/>
            <a:ext cx="5159325" cy="3756945"/>
          </a:xfrm>
          <a:prstGeom prst="rect">
            <a:avLst/>
          </a:prstGeom>
          <a:noFill/>
          <a:ln w="9525">
            <a:noFill/>
            <a:miter lim="800000"/>
            <a:headEnd/>
            <a:tailEnd/>
          </a:ln>
        </p:spPr>
      </p:pic>
      <p:sp>
        <p:nvSpPr>
          <p:cNvPr id="5" name="文字版面配置區 2">
            <a:extLst>
              <a:ext uri="{FF2B5EF4-FFF2-40B4-BE49-F238E27FC236}">
                <a16:creationId xmlns:a16="http://schemas.microsoft.com/office/drawing/2014/main" id="{C20B3FDD-C976-314B-EFD1-62D59960E2F8}"/>
              </a:ext>
            </a:extLst>
          </p:cNvPr>
          <p:cNvSpPr txBox="1">
            <a:spLocks/>
          </p:cNvSpPr>
          <p:nvPr/>
        </p:nvSpPr>
        <p:spPr>
          <a:xfrm>
            <a:off x="1066800" y="762000"/>
            <a:ext cx="7315200" cy="990600"/>
          </a:xfrm>
          <a:prstGeom prst="rect">
            <a:avLst/>
          </a:prstGeom>
        </p:spPr>
        <p:txBody>
          <a:bodyPr tIns="91440" bIns="91440" anchor="b" anchorCtr="0">
            <a:noAutofit/>
          </a:bodyPr>
          <a:lstStyle/>
          <a:p>
            <a:pPr algn="ctr">
              <a:spcBef>
                <a:spcPct val="20000"/>
              </a:spcBef>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這就是</a:t>
            </a:r>
            <a:r>
              <a:rPr kumimoji="0" lang="en-US" altLang="zh-TW"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Overfitting</a:t>
            </a:r>
            <a:endPar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p:cNvPicPr>
            <a:picLocks noChangeAspect="1" noChangeArrowheads="1"/>
          </p:cNvPicPr>
          <p:nvPr/>
        </p:nvPicPr>
        <p:blipFill>
          <a:blip r:embed="rId2"/>
          <a:srcRect/>
          <a:stretch>
            <a:fillRect/>
          </a:stretch>
        </p:blipFill>
        <p:spPr bwMode="auto">
          <a:xfrm>
            <a:off x="1835697" y="1844825"/>
            <a:ext cx="5999163" cy="3965575"/>
          </a:xfrm>
          <a:prstGeom prst="rect">
            <a:avLst/>
          </a:prstGeom>
          <a:noFill/>
          <a:ln w="9525">
            <a:noFill/>
            <a:miter lim="800000"/>
            <a:headEnd/>
            <a:tailEnd/>
          </a:ln>
        </p:spPr>
      </p:pic>
      <p:sp>
        <p:nvSpPr>
          <p:cNvPr id="5" name="文字版面配置區 2">
            <a:extLst>
              <a:ext uri="{FF2B5EF4-FFF2-40B4-BE49-F238E27FC236}">
                <a16:creationId xmlns:a16="http://schemas.microsoft.com/office/drawing/2014/main" id="{1B4C49CE-93F7-5B3A-F6BF-F23DF7DB6558}"/>
              </a:ext>
            </a:extLst>
          </p:cNvPr>
          <p:cNvSpPr txBox="1">
            <a:spLocks/>
          </p:cNvSpPr>
          <p:nvPr/>
        </p:nvSpPr>
        <p:spPr>
          <a:xfrm>
            <a:off x="1066800" y="685800"/>
            <a:ext cx="7315200" cy="990600"/>
          </a:xfrm>
          <a:prstGeom prst="rect">
            <a:avLst/>
          </a:prstGeom>
        </p:spPr>
        <p:txBody>
          <a:bodyPr tIns="91440" bIns="91440" anchor="b" anchorCtr="0">
            <a:noAutofit/>
          </a:bodyPr>
          <a:lstStyle/>
          <a:p>
            <a:pPr algn="ctr">
              <a:spcBef>
                <a:spcPct val="20000"/>
              </a:spcBef>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擬合的很好</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p:cNvSpPr txBox="1"/>
          <p:nvPr/>
        </p:nvSpPr>
        <p:spPr>
          <a:xfrm>
            <a:off x="838200" y="2971800"/>
            <a:ext cx="7772400" cy="830997"/>
          </a:xfrm>
          <a:prstGeom prst="rect">
            <a:avLst/>
          </a:prstGeom>
          <a:noFill/>
        </p:spPr>
        <p:txBody>
          <a:bodyPr wrap="square" rtlCol="0">
            <a:spAutoFit/>
          </a:bodyPr>
          <a:lstStyle/>
          <a:p>
            <a:pPr algn="ctr"/>
            <a:r>
              <a:rPr kumimoji="1" lang="en-US" altLang="zh-TW" sz="48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Arial"/>
              </a:rPr>
              <a:t>Inference</a:t>
            </a:r>
            <a:r>
              <a:rPr kumimoji="1" lang="zh-TW" altLang="en-US" sz="48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Arial"/>
              </a:rPr>
              <a:t>的速度</a:t>
            </a:r>
            <a:endParaRPr kumimoji="1" lang="en-US" altLang="zh-TW" sz="48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Arial"/>
            </a:endParaRPr>
          </a:p>
        </p:txBody>
      </p:sp>
    </p:spTree>
    <p:extLst>
      <p:ext uri="{BB962C8B-B14F-4D97-AF65-F5344CB8AC3E}">
        <p14:creationId xmlns:p14="http://schemas.microsoft.com/office/powerpoint/2010/main" val="701626338"/>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381000" y="1981200"/>
            <a:ext cx="8229600" cy="4031873"/>
          </a:xfrm>
          <a:prstGeom prst="rect">
            <a:avLst/>
          </a:prstGeom>
          <a:noFill/>
        </p:spPr>
        <p:txBody>
          <a:bodyPr wrap="square" rtlCol="0">
            <a:spAutoFit/>
          </a:bodyPr>
          <a:lstStyle/>
          <a:p>
            <a:pPr marL="266700" indent="-266700">
              <a:buFont typeface="Arial" panose="020B0604020202020204" pitchFamily="34" charset="0"/>
              <a:buChar char="•"/>
            </a:pPr>
            <a:r>
              <a:rPr kumimoji="1" lang="zh-CN"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分散式運算</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r>
              <a:rPr kumimoji="1" lang="zh-CN"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將底層的矩陣運算</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平</a:t>
            </a:r>
            <a:r>
              <a:rPr kumimoji="1" lang="zh-CN"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行化</a:t>
            </a:r>
          </a:p>
          <a:p>
            <a:pPr marL="266700" indent="-266700">
              <a:buFont typeface="Arial" panose="020B0604020202020204" pitchFamily="34" charset="0"/>
              <a:buChar char="•"/>
            </a:pPr>
            <a:r>
              <a:rPr kumimoji="1" lang="zh-CN"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混合精度（</a:t>
            </a:r>
            <a:r>
              <a:rPr kumimoji="1" lang="en-US" altLang="zh-CN"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GPU</a:t>
            </a:r>
            <a:r>
              <a:rPr kumimoji="1" lang="zh-CN"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）：理論上</a:t>
            </a:r>
            <a:r>
              <a:rPr kumimoji="1" lang="en-US" altLang="zh-CN"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INT8</a:t>
            </a:r>
            <a:r>
              <a:rPr kumimoji="1" lang="zh-CN"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優化可提升</a:t>
            </a:r>
            <a:r>
              <a:rPr kumimoji="1" lang="en-US" altLang="zh-CN"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4</a:t>
            </a:r>
            <a:r>
              <a:rPr kumimoji="1" lang="zh-CN"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倍、</a:t>
            </a:r>
            <a:r>
              <a:rPr kumimoji="1" lang="en-US" altLang="zh-CN"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FP16</a:t>
            </a:r>
            <a:r>
              <a:rPr kumimoji="1" lang="zh-CN"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可提升</a:t>
            </a:r>
            <a:r>
              <a:rPr kumimoji="1" lang="en-US" altLang="zh-CN"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2</a:t>
            </a:r>
            <a:r>
              <a:rPr kumimoji="1" lang="zh-CN"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倍</a:t>
            </a:r>
            <a:r>
              <a:rPr kumimoji="1" lang="en-US" altLang="zh-CN"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r>
              <a:rPr kumimoji="1" lang="en-US" altLang="zh-CN" sz="3200" b="1" dirty="0" err="1">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TensorRT</a:t>
            </a:r>
            <a:r>
              <a:rPr kumimoji="1" lang="en-US" altLang="zh-CN"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endParaRPr kumimoji="1" lang="zh-CN"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266700" indent="-266700">
              <a:buFont typeface="Arial" panose="020B0604020202020204" pitchFamily="34" charset="0"/>
              <a:buChar char="•"/>
            </a:pPr>
            <a:r>
              <a:rPr kumimoji="1" lang="zh-CN"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重寫</a:t>
            </a:r>
            <a:r>
              <a:rPr kumimoji="1" lang="en-US" altLang="zh-CN"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Kernel</a:t>
            </a:r>
            <a:r>
              <a:rPr kumimoji="1" lang="zh-CN"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r>
              <a:rPr kumimoji="1" lang="en-US" altLang="zh-CN"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GPU</a:t>
            </a:r>
            <a:r>
              <a:rPr kumimoji="1" lang="zh-CN"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）：複雜的模型往往需要大量的</a:t>
            </a:r>
            <a:r>
              <a:rPr kumimoji="1" lang="en-US" altLang="zh-CN"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operation</a:t>
            </a:r>
            <a:r>
              <a:rPr kumimoji="1" lang="zh-CN"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，造成多次</a:t>
            </a:r>
            <a:r>
              <a:rPr kumimoji="1" lang="en-US" altLang="zh-CN"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GPU</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記憶體</a:t>
            </a:r>
            <a:r>
              <a:rPr kumimoji="1" lang="zh-CN"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讀寫而如果把多個</a:t>
            </a:r>
            <a:r>
              <a:rPr kumimoji="1" lang="en-US" altLang="zh-CN"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kernel</a:t>
            </a:r>
            <a:r>
              <a:rPr kumimoji="1" lang="zh-CN"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合併重寫就可以避免這種額外開銷</a:t>
            </a:r>
            <a:endParaRPr kumimoji="1" lang="en-US" altLang="zh-CN"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266700" indent="-2667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模型的壓縮</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1066800" y="762000"/>
            <a:ext cx="7315200" cy="990600"/>
          </a:xfrm>
          <a:prstGeom prst="rect">
            <a:avLst/>
          </a:prstGeom>
        </p:spPr>
        <p:txBody>
          <a:bodyPr tIns="91440" bIns="91440" anchor="b" anchorCtr="0">
            <a:noAutofit/>
          </a:bodyPr>
          <a:lstStyle/>
          <a:p>
            <a:pPr algn="ctr">
              <a:spcBef>
                <a:spcPct val="20000"/>
              </a:spcBef>
              <a:defRPr/>
            </a:pPr>
            <a:r>
              <a:rPr kumimoji="0" lang="en-US" altLang="zh-TW"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Inference</a:t>
            </a: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的速度</a:t>
            </a:r>
          </a:p>
        </p:txBody>
      </p:sp>
      <p:sp>
        <p:nvSpPr>
          <p:cNvPr id="3" name="文字方塊 2">
            <a:extLst>
              <a:ext uri="{FF2B5EF4-FFF2-40B4-BE49-F238E27FC236}">
                <a16:creationId xmlns:a16="http://schemas.microsoft.com/office/drawing/2014/main" id="{B65F7BC0-D685-682C-0595-E364812AE250}"/>
              </a:ext>
            </a:extLst>
          </p:cNvPr>
          <p:cNvSpPr txBox="1"/>
          <p:nvPr/>
        </p:nvSpPr>
        <p:spPr>
          <a:xfrm>
            <a:off x="876300" y="6036979"/>
            <a:ext cx="7391400" cy="461665"/>
          </a:xfrm>
          <a:prstGeom prst="rect">
            <a:avLst/>
          </a:prstGeom>
          <a:noFill/>
        </p:spPr>
        <p:txBody>
          <a:bodyPr wrap="square">
            <a:spAutoFit/>
          </a:bodyPr>
          <a:lstStyle/>
          <a:p>
            <a:r>
              <a:rPr lang="zh-TW" altLang="en-US" sz="2400" dirty="0">
                <a:hlinkClick r:id="rId3"/>
              </a:rPr>
              <a:t>https://zhuanlan.zhihu.com/p/78621758</a:t>
            </a:r>
            <a:endParaRPr lang="zh-TW" altLang="en-US" sz="2400" dirty="0"/>
          </a:p>
        </p:txBody>
      </p:sp>
    </p:spTree>
    <p:extLst>
      <p:ext uri="{BB962C8B-B14F-4D97-AF65-F5344CB8AC3E}">
        <p14:creationId xmlns:p14="http://schemas.microsoft.com/office/powerpoint/2010/main" val="4215169087"/>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p:cNvSpPr txBox="1"/>
          <p:nvPr/>
        </p:nvSpPr>
        <p:spPr>
          <a:xfrm>
            <a:off x="838200" y="2971800"/>
            <a:ext cx="7772400" cy="830997"/>
          </a:xfrm>
          <a:prstGeom prst="rect">
            <a:avLst/>
          </a:prstGeom>
          <a:noFill/>
        </p:spPr>
        <p:txBody>
          <a:bodyPr wrap="square" rtlCol="0">
            <a:spAutoFit/>
          </a:bodyPr>
          <a:lstStyle/>
          <a:p>
            <a:pPr algn="ctr"/>
            <a:r>
              <a:rPr kumimoji="1" lang="zh-TW" altLang="en-US" sz="48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Arial"/>
              </a:rPr>
              <a:t>對抗雜訊的能力</a:t>
            </a:r>
            <a:endParaRPr kumimoji="1" lang="en-US" altLang="zh-TW" sz="48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Arial"/>
            </a:endParaRPr>
          </a:p>
        </p:txBody>
      </p:sp>
    </p:spTree>
    <p:extLst>
      <p:ext uri="{BB962C8B-B14F-4D97-AF65-F5344CB8AC3E}">
        <p14:creationId xmlns:p14="http://schemas.microsoft.com/office/powerpoint/2010/main" val="4228531634"/>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381000" y="1981200"/>
            <a:ext cx="8229600" cy="1569660"/>
          </a:xfrm>
          <a:prstGeom prst="rect">
            <a:avLst/>
          </a:prstGeom>
          <a:noFill/>
        </p:spPr>
        <p:txBody>
          <a:bodyPr wrap="square" rtlCol="0">
            <a:spAutoFit/>
          </a:bodyPr>
          <a:lstStyle/>
          <a:p>
            <a:pPr marL="266700" indent="-2667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在訓練資料中就要加入雜訊</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錯誤標籤</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p>
          <a:p>
            <a:pPr marL="266700" indent="-2667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啟動函數的調整</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266700" indent="-2667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使用</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Dropout</a:t>
            </a:r>
          </a:p>
        </p:txBody>
      </p:sp>
      <p:sp>
        <p:nvSpPr>
          <p:cNvPr id="4" name="文字版面配置區 2"/>
          <p:cNvSpPr txBox="1">
            <a:spLocks/>
          </p:cNvSpPr>
          <p:nvPr/>
        </p:nvSpPr>
        <p:spPr>
          <a:xfrm>
            <a:off x="1066800" y="762000"/>
            <a:ext cx="7315200" cy="990600"/>
          </a:xfrm>
          <a:prstGeom prst="rect">
            <a:avLst/>
          </a:prstGeom>
        </p:spPr>
        <p:txBody>
          <a:bodyPr tIns="91440" bIns="91440" anchor="b" anchorCtr="0">
            <a:noAutofit/>
          </a:bodyPr>
          <a:lstStyle/>
          <a:p>
            <a:pPr algn="ctr">
              <a:spcBef>
                <a:spcPct val="20000"/>
              </a:spcBef>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對抗雜訊的能力</a:t>
            </a:r>
          </a:p>
        </p:txBody>
      </p:sp>
    </p:spTree>
    <p:extLst>
      <p:ext uri="{BB962C8B-B14F-4D97-AF65-F5344CB8AC3E}">
        <p14:creationId xmlns:p14="http://schemas.microsoft.com/office/powerpoint/2010/main" val="1479747478"/>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p:cNvSpPr txBox="1"/>
          <p:nvPr/>
        </p:nvSpPr>
        <p:spPr>
          <a:xfrm>
            <a:off x="838200" y="2971800"/>
            <a:ext cx="7772400" cy="830997"/>
          </a:xfrm>
          <a:prstGeom prst="rect">
            <a:avLst/>
          </a:prstGeom>
          <a:noFill/>
        </p:spPr>
        <p:txBody>
          <a:bodyPr wrap="square" rtlCol="0">
            <a:spAutoFit/>
          </a:bodyPr>
          <a:lstStyle/>
          <a:p>
            <a:pPr algn="ctr"/>
            <a:r>
              <a:rPr kumimoji="1" lang="zh-TW" altLang="en-US" sz="48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Arial"/>
              </a:rPr>
              <a:t>防止梯度消失或爆炸</a:t>
            </a:r>
            <a:endParaRPr kumimoji="1" lang="en-US" altLang="zh-TW" sz="48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Arial"/>
            </a:endParaRPr>
          </a:p>
        </p:txBody>
      </p:sp>
    </p:spTree>
    <p:extLst>
      <p:ext uri="{BB962C8B-B14F-4D97-AF65-F5344CB8AC3E}">
        <p14:creationId xmlns:p14="http://schemas.microsoft.com/office/powerpoint/2010/main" val="1650669403"/>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1066800" y="762000"/>
            <a:ext cx="7315200" cy="990600"/>
          </a:xfrm>
          <a:prstGeom prst="rect">
            <a:avLst/>
          </a:prstGeom>
        </p:spPr>
        <p:txBody>
          <a:bodyPr tIns="91440" bIns="91440" anchor="b" anchorCtr="0">
            <a:noAutofit/>
          </a:bodyPr>
          <a:lstStyle/>
          <a:p>
            <a:pPr algn="ctr">
              <a:spcBef>
                <a:spcPct val="20000"/>
              </a:spcBef>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梯度消失及爆炸</a:t>
            </a:r>
          </a:p>
        </p:txBody>
      </p:sp>
      <p:pic>
        <p:nvPicPr>
          <p:cNvPr id="15362" name="Picture 2" descr="Image">
            <a:extLst>
              <a:ext uri="{FF2B5EF4-FFF2-40B4-BE49-F238E27FC236}">
                <a16:creationId xmlns:a16="http://schemas.microsoft.com/office/drawing/2014/main" id="{888C7C28-E8C7-DBF2-E961-6D724F4C93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7455" y="2057400"/>
            <a:ext cx="7854545" cy="3962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4747009"/>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609600" y="1447800"/>
            <a:ext cx="8229600" cy="4031873"/>
          </a:xfrm>
          <a:prstGeom prst="rect">
            <a:avLst/>
          </a:prstGeom>
          <a:noFill/>
        </p:spPr>
        <p:txBody>
          <a:bodyPr wrap="square" rtlCol="0">
            <a:spAutoFit/>
          </a:bodyPr>
          <a:lstStyle/>
          <a:p>
            <a:pPr marL="742950" indent="-742950">
              <a:buFont typeface="+mj-lt"/>
              <a:buAutoNum type="arabicPeriod"/>
            </a:pPr>
            <a:r>
              <a:rPr kumimoji="1" lang="zh-TW" altLang="en-US" sz="32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使用這些技術的目的</a:t>
            </a:r>
            <a:endParaRPr kumimoji="1" lang="en-US" altLang="zh-TW" sz="32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742950" indent="-742950">
              <a:buFont typeface="+mj-lt"/>
              <a:buAutoNum type="arabicPeriod"/>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針對資料</a:t>
            </a:r>
          </a:p>
          <a:p>
            <a:pPr marL="742950" indent="-742950">
              <a:buFont typeface="+mj-lt"/>
              <a:buAutoNum type="arabicPeriod"/>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針對層</a:t>
            </a:r>
          </a:p>
          <a:p>
            <a:pPr marL="742950" indent="-742950">
              <a:buFont typeface="+mj-lt"/>
              <a:buAutoNum type="arabicPeriod"/>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針對神經元</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742950" indent="-742950">
              <a:buFont typeface="+mj-lt"/>
              <a:buAutoNum type="arabicPeriod"/>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針對整個神經網路</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742950" indent="-742950">
              <a:buFont typeface="+mj-lt"/>
              <a:buAutoNum type="arabicPeriod"/>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針對最佳化器</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742950" indent="-742950">
              <a:buFont typeface="+mj-lt"/>
              <a:buAutoNum type="arabicPeriod"/>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針對損失函數</a:t>
            </a:r>
          </a:p>
          <a:p>
            <a:pPr marL="742950" indent="-742950">
              <a:buFont typeface="+mj-lt"/>
              <a:buAutoNum type="arabicPeriod"/>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針對超參數</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990600" y="228600"/>
            <a:ext cx="7315200" cy="990600"/>
          </a:xfrm>
          <a:prstGeom prst="rect">
            <a:avLst/>
          </a:prstGeom>
        </p:spPr>
        <p:txBody>
          <a:bodyPr tIns="91440" bIns="91440" anchor="b" anchorCtr="0">
            <a:noAutofit/>
          </a:bodyPr>
          <a:lstStyle/>
          <a:p>
            <a:pPr algn="ctr">
              <a:spcBef>
                <a:spcPct val="20000"/>
              </a:spcBef>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本課程目錄</a:t>
            </a:r>
          </a:p>
        </p:txBody>
      </p:sp>
    </p:spTree>
    <p:extLst>
      <p:ext uri="{BB962C8B-B14F-4D97-AF65-F5344CB8AC3E}">
        <p14:creationId xmlns:p14="http://schemas.microsoft.com/office/powerpoint/2010/main" val="3489556522"/>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1066800" y="762000"/>
            <a:ext cx="7315200" cy="990600"/>
          </a:xfrm>
          <a:prstGeom prst="rect">
            <a:avLst/>
          </a:prstGeom>
        </p:spPr>
        <p:txBody>
          <a:bodyPr tIns="91440" bIns="91440" anchor="b" anchorCtr="0">
            <a:noAutofit/>
          </a:bodyPr>
          <a:lstStyle/>
          <a:p>
            <a:pPr algn="ctr">
              <a:spcBef>
                <a:spcPct val="20000"/>
              </a:spcBef>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梯度消失及爆炸</a:t>
            </a:r>
          </a:p>
        </p:txBody>
      </p:sp>
      <p:pic>
        <p:nvPicPr>
          <p:cNvPr id="3" name="圖片 2">
            <a:extLst>
              <a:ext uri="{FF2B5EF4-FFF2-40B4-BE49-F238E27FC236}">
                <a16:creationId xmlns:a16="http://schemas.microsoft.com/office/drawing/2014/main" id="{DB905A29-5C24-C911-523E-0611ED09AD6D}"/>
              </a:ext>
            </a:extLst>
          </p:cNvPr>
          <p:cNvPicPr>
            <a:picLocks noChangeAspect="1"/>
          </p:cNvPicPr>
          <p:nvPr/>
        </p:nvPicPr>
        <p:blipFill>
          <a:blip r:embed="rId3"/>
          <a:stretch>
            <a:fillRect/>
          </a:stretch>
        </p:blipFill>
        <p:spPr>
          <a:xfrm>
            <a:off x="914400" y="2133600"/>
            <a:ext cx="3265486" cy="815519"/>
          </a:xfrm>
          <a:prstGeom prst="rect">
            <a:avLst/>
          </a:prstGeom>
        </p:spPr>
      </p:pic>
      <p:pic>
        <p:nvPicPr>
          <p:cNvPr id="6" name="圖片 5">
            <a:extLst>
              <a:ext uri="{FF2B5EF4-FFF2-40B4-BE49-F238E27FC236}">
                <a16:creationId xmlns:a16="http://schemas.microsoft.com/office/drawing/2014/main" id="{947782A8-DC2D-21B7-CAE7-C8F2F6E0C675}"/>
              </a:ext>
            </a:extLst>
          </p:cNvPr>
          <p:cNvPicPr>
            <a:picLocks noChangeAspect="1"/>
          </p:cNvPicPr>
          <p:nvPr/>
        </p:nvPicPr>
        <p:blipFill>
          <a:blip r:embed="rId4"/>
          <a:stretch>
            <a:fillRect/>
          </a:stretch>
        </p:blipFill>
        <p:spPr>
          <a:xfrm>
            <a:off x="914400" y="2949119"/>
            <a:ext cx="7171041" cy="868755"/>
          </a:xfrm>
          <a:prstGeom prst="rect">
            <a:avLst/>
          </a:prstGeom>
        </p:spPr>
      </p:pic>
      <p:pic>
        <p:nvPicPr>
          <p:cNvPr id="8" name="圖片 7">
            <a:extLst>
              <a:ext uri="{FF2B5EF4-FFF2-40B4-BE49-F238E27FC236}">
                <a16:creationId xmlns:a16="http://schemas.microsoft.com/office/drawing/2014/main" id="{E81F23D2-4362-173D-F3D7-B0D22D5B7133}"/>
              </a:ext>
            </a:extLst>
          </p:cNvPr>
          <p:cNvPicPr>
            <a:picLocks noChangeAspect="1"/>
          </p:cNvPicPr>
          <p:nvPr/>
        </p:nvPicPr>
        <p:blipFill>
          <a:blip r:embed="rId5"/>
          <a:stretch>
            <a:fillRect/>
          </a:stretch>
        </p:blipFill>
        <p:spPr>
          <a:xfrm>
            <a:off x="827840" y="4633393"/>
            <a:ext cx="7401760" cy="990600"/>
          </a:xfrm>
          <a:prstGeom prst="rect">
            <a:avLst/>
          </a:prstGeom>
        </p:spPr>
      </p:pic>
    </p:spTree>
    <p:extLst>
      <p:ext uri="{BB962C8B-B14F-4D97-AF65-F5344CB8AC3E}">
        <p14:creationId xmlns:p14="http://schemas.microsoft.com/office/powerpoint/2010/main" val="2086252586"/>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228600" y="1600200"/>
            <a:ext cx="8229600" cy="4524315"/>
          </a:xfrm>
          <a:prstGeom prst="rect">
            <a:avLst/>
          </a:prstGeom>
          <a:noFill/>
        </p:spPr>
        <p:txBody>
          <a:bodyPr wrap="square" rtlCol="0">
            <a:spAutoFit/>
          </a:bodyPr>
          <a:lstStyle/>
          <a:p>
            <a:pPr marL="266700" indent="-2667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隨著層數的增加，紅框中的值將會以指數形式越來越小，最後淺層</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靠近</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input</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層</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的權重變動會越來越少，這就是梯度消失</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266700" indent="-2667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反向傳播梯度從後往前傳時，梯度不斷減小</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266700" indent="-2667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最後變為零</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266700" indent="-2667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淺層的神經網絡權重得不到更新</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266700" indent="-2667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隨著隱藏層數目的增加，分類準確率下降</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266700" indent="-2667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訓練無法難繼續下去，不再收斂</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266700" indent="-266700">
              <a:buFont typeface="Arial" panose="020B0604020202020204" pitchFamily="34" charset="0"/>
              <a:buChar char="•"/>
            </a:pP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loss</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不再下降，準確率無法提高</a:t>
            </a:r>
          </a:p>
        </p:txBody>
      </p:sp>
      <p:sp>
        <p:nvSpPr>
          <p:cNvPr id="4" name="文字版面配置區 2"/>
          <p:cNvSpPr txBox="1">
            <a:spLocks/>
          </p:cNvSpPr>
          <p:nvPr/>
        </p:nvSpPr>
        <p:spPr>
          <a:xfrm>
            <a:off x="914400" y="381000"/>
            <a:ext cx="7315200" cy="990600"/>
          </a:xfrm>
          <a:prstGeom prst="rect">
            <a:avLst/>
          </a:prstGeom>
        </p:spPr>
        <p:txBody>
          <a:bodyPr tIns="91440" bIns="91440" anchor="b" anchorCtr="0">
            <a:noAutofit/>
          </a:bodyPr>
          <a:lstStyle/>
          <a:p>
            <a:pPr algn="ctr">
              <a:spcBef>
                <a:spcPct val="20000"/>
              </a:spcBef>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梯度消失</a:t>
            </a:r>
          </a:p>
        </p:txBody>
      </p:sp>
    </p:spTree>
    <p:extLst>
      <p:ext uri="{BB962C8B-B14F-4D97-AF65-F5344CB8AC3E}">
        <p14:creationId xmlns:p14="http://schemas.microsoft.com/office/powerpoint/2010/main" val="4184034604"/>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1066800" y="762000"/>
            <a:ext cx="7315200" cy="990600"/>
          </a:xfrm>
          <a:prstGeom prst="rect">
            <a:avLst/>
          </a:prstGeom>
        </p:spPr>
        <p:txBody>
          <a:bodyPr tIns="91440" bIns="91440" anchor="b" anchorCtr="0">
            <a:noAutofit/>
          </a:bodyPr>
          <a:lstStyle/>
          <a:p>
            <a:pPr algn="ctr">
              <a:spcBef>
                <a:spcPct val="20000"/>
              </a:spcBef>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梯度消失</a:t>
            </a:r>
          </a:p>
        </p:txBody>
      </p:sp>
      <p:pic>
        <p:nvPicPr>
          <p:cNvPr id="17410" name="Picture 2">
            <a:extLst>
              <a:ext uri="{FF2B5EF4-FFF2-40B4-BE49-F238E27FC236}">
                <a16:creationId xmlns:a16="http://schemas.microsoft.com/office/drawing/2014/main" id="{AD75FED9-C6AC-80DF-9AA3-791E90D2A5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2057400"/>
            <a:ext cx="6096000" cy="4448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1153061"/>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381000" y="1981200"/>
            <a:ext cx="8229600" cy="3539430"/>
          </a:xfrm>
          <a:prstGeom prst="rect">
            <a:avLst/>
          </a:prstGeom>
          <a:noFill/>
        </p:spPr>
        <p:txBody>
          <a:bodyPr wrap="square" rtlCol="0">
            <a:spAutoFit/>
          </a:bodyPr>
          <a:lstStyle/>
          <a:p>
            <a:pPr marL="266700" indent="-2667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紅框中的每一項其值都大於</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1</a:t>
            </a:r>
          </a:p>
          <a:p>
            <a:pPr marL="266700" indent="-2667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最後紅框中的值將隨著層數的增加以指數形式越變越大</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266700" indent="-2667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越是靠近淺層</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靠近</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input</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層</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的權重變動會越來越大</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266700" indent="-2667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當權值過大時，神經網絡中淺層比深層的梯度變化更快，就會引起梯度爆炸</a:t>
            </a:r>
          </a:p>
        </p:txBody>
      </p:sp>
      <p:sp>
        <p:nvSpPr>
          <p:cNvPr id="4" name="文字版面配置區 2"/>
          <p:cNvSpPr txBox="1">
            <a:spLocks/>
          </p:cNvSpPr>
          <p:nvPr/>
        </p:nvSpPr>
        <p:spPr>
          <a:xfrm>
            <a:off x="1066800" y="762000"/>
            <a:ext cx="7315200" cy="990600"/>
          </a:xfrm>
          <a:prstGeom prst="rect">
            <a:avLst/>
          </a:prstGeom>
        </p:spPr>
        <p:txBody>
          <a:bodyPr tIns="91440" bIns="91440" anchor="b" anchorCtr="0">
            <a:noAutofit/>
          </a:bodyPr>
          <a:lstStyle/>
          <a:p>
            <a:pPr algn="ctr">
              <a:spcBef>
                <a:spcPct val="20000"/>
              </a:spcBef>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梯度爆炸</a:t>
            </a:r>
          </a:p>
        </p:txBody>
      </p:sp>
    </p:spTree>
    <p:extLst>
      <p:ext uri="{BB962C8B-B14F-4D97-AF65-F5344CB8AC3E}">
        <p14:creationId xmlns:p14="http://schemas.microsoft.com/office/powerpoint/2010/main" val="3381331543"/>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381000" y="1676400"/>
            <a:ext cx="8229600" cy="4524315"/>
          </a:xfrm>
          <a:prstGeom prst="rect">
            <a:avLst/>
          </a:prstGeom>
          <a:noFill/>
        </p:spPr>
        <p:txBody>
          <a:bodyPr wrap="square" rtlCol="0">
            <a:spAutoFit/>
          </a:bodyPr>
          <a:lstStyle/>
          <a:p>
            <a:pPr marL="266700" indent="-2667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多級層次結構</a:t>
            </a:r>
          </a:p>
          <a:p>
            <a:pPr marL="266700" indent="-2667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長短期記憶</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(LSTM</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屬於</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RNN)</a:t>
            </a:r>
            <a:endPar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266700" indent="-2667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更快的硬體</a:t>
            </a:r>
          </a:p>
          <a:p>
            <a:pPr marL="266700" indent="-2667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殘差網路（</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Residual Networks</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r>
              <a:rPr kumimoji="1" lang="en-US" altLang="zh-TW" sz="3200" b="1" dirty="0" err="1">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ResNets</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p>
          <a:p>
            <a:pPr marL="266700" indent="-2667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其他的啟動函數</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266700" indent="-2667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動態地改變學習率，當梯度過小時，增大學習率，當過大時，減小學習率</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266700" indent="-2667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權重初始化</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後詳</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p>
          <a:p>
            <a:pPr marL="266700" indent="-2667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批次正規化</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後詳</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endPar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1066800" y="457200"/>
            <a:ext cx="7315200" cy="990600"/>
          </a:xfrm>
          <a:prstGeom prst="rect">
            <a:avLst/>
          </a:prstGeom>
        </p:spPr>
        <p:txBody>
          <a:bodyPr tIns="91440" bIns="91440" anchor="b" anchorCtr="0">
            <a:noAutofit/>
          </a:bodyPr>
          <a:lstStyle/>
          <a:p>
            <a:pPr algn="ctr">
              <a:spcBef>
                <a:spcPct val="20000"/>
              </a:spcBef>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解決方法</a:t>
            </a:r>
          </a:p>
        </p:txBody>
      </p:sp>
    </p:spTree>
    <p:extLst>
      <p:ext uri="{BB962C8B-B14F-4D97-AF65-F5344CB8AC3E}">
        <p14:creationId xmlns:p14="http://schemas.microsoft.com/office/powerpoint/2010/main" val="3768019523"/>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609600" y="1447800"/>
            <a:ext cx="8229600" cy="4031873"/>
          </a:xfrm>
          <a:prstGeom prst="rect">
            <a:avLst/>
          </a:prstGeom>
          <a:noFill/>
        </p:spPr>
        <p:txBody>
          <a:bodyPr wrap="square" rtlCol="0">
            <a:spAutoFit/>
          </a:bodyPr>
          <a:lstStyle/>
          <a:p>
            <a:pPr marL="742950" indent="-742950">
              <a:buFont typeface="+mj-lt"/>
              <a:buAutoNum type="arabicPeriod"/>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使用這些技術的目的</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742950" indent="-742950">
              <a:buFont typeface="+mj-lt"/>
              <a:buAutoNum type="arabicPeriod"/>
            </a:pPr>
            <a:r>
              <a:rPr kumimoji="1" lang="zh-TW" altLang="en-US" sz="32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針對資料</a:t>
            </a:r>
          </a:p>
          <a:p>
            <a:pPr marL="742950" indent="-742950">
              <a:buFont typeface="+mj-lt"/>
              <a:buAutoNum type="arabicPeriod"/>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針對層</a:t>
            </a:r>
          </a:p>
          <a:p>
            <a:pPr marL="742950" indent="-742950">
              <a:buFont typeface="+mj-lt"/>
              <a:buAutoNum type="arabicPeriod"/>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針對神經元</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742950" indent="-742950">
              <a:buFont typeface="+mj-lt"/>
              <a:buAutoNum type="arabicPeriod"/>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針對整個神經網路</a:t>
            </a:r>
          </a:p>
          <a:p>
            <a:pPr marL="742950" indent="-742950">
              <a:buFont typeface="+mj-lt"/>
              <a:buAutoNum type="arabicPeriod"/>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針對最佳化器</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742950" indent="-742950">
              <a:buFont typeface="+mj-lt"/>
              <a:buAutoNum type="arabicPeriod"/>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針對損失函數</a:t>
            </a:r>
          </a:p>
          <a:p>
            <a:pPr marL="742950" indent="-742950">
              <a:buFont typeface="+mj-lt"/>
              <a:buAutoNum type="arabicPeriod"/>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針對超參數</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990600" y="228600"/>
            <a:ext cx="7315200" cy="990600"/>
          </a:xfrm>
          <a:prstGeom prst="rect">
            <a:avLst/>
          </a:prstGeom>
        </p:spPr>
        <p:txBody>
          <a:bodyPr tIns="91440" bIns="91440" anchor="b" anchorCtr="0">
            <a:noAutofit/>
          </a:bodyPr>
          <a:lstStyle/>
          <a:p>
            <a:pPr algn="ctr">
              <a:spcBef>
                <a:spcPct val="20000"/>
              </a:spcBef>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本課程目錄</a:t>
            </a:r>
          </a:p>
        </p:txBody>
      </p:sp>
    </p:spTree>
    <p:extLst>
      <p:ext uri="{BB962C8B-B14F-4D97-AF65-F5344CB8AC3E}">
        <p14:creationId xmlns:p14="http://schemas.microsoft.com/office/powerpoint/2010/main" val="2530777968"/>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p:cNvSpPr txBox="1"/>
          <p:nvPr/>
        </p:nvSpPr>
        <p:spPr>
          <a:xfrm>
            <a:off x="838200" y="2971800"/>
            <a:ext cx="7772400" cy="923330"/>
          </a:xfrm>
          <a:prstGeom prst="rect">
            <a:avLst/>
          </a:prstGeom>
          <a:noFill/>
        </p:spPr>
        <p:txBody>
          <a:bodyPr wrap="square" rtlCol="0">
            <a:spAutoFit/>
          </a:bodyPr>
          <a:lstStyle/>
          <a:p>
            <a:pPr algn="ctr"/>
            <a:r>
              <a:rPr kumimoji="1" lang="zh-TW" altLang="en-US" sz="54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針對資料</a:t>
            </a:r>
            <a:endParaRPr kumimoji="1" lang="en-US" altLang="zh-TW" sz="54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Tree>
    <p:extLst>
      <p:ext uri="{BB962C8B-B14F-4D97-AF65-F5344CB8AC3E}">
        <p14:creationId xmlns:p14="http://schemas.microsoft.com/office/powerpoint/2010/main" val="867800469"/>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457200" y="1536442"/>
            <a:ext cx="8229600" cy="4524315"/>
          </a:xfrm>
          <a:prstGeom prst="rect">
            <a:avLst/>
          </a:prstGeom>
          <a:noFill/>
        </p:spPr>
        <p:txBody>
          <a:bodyPr wrap="square" rtlCol="0">
            <a:spAutoFit/>
          </a:bodyPr>
          <a:lstStyle/>
          <a:p>
            <a:pPr marL="628650" indent="-628650" algn="l">
              <a:buFont typeface="Arial" panose="020B0604020202020204" pitchFamily="34" charset="0"/>
              <a:buChar char="•"/>
            </a:pPr>
            <a:r>
              <a:rPr lang="zh-TW" altLang="en-US" sz="3200" b="1" i="0" dirty="0">
                <a:effectLst/>
                <a:latin typeface="微軟正黑體" panose="020B0604030504040204" pitchFamily="34" charset="-120"/>
                <a:ea typeface="微軟正黑體" panose="020B0604030504040204" pitchFamily="34" charset="-120"/>
              </a:rPr>
              <a:t>獲得更多分佈更平均的訓練資料</a:t>
            </a:r>
          </a:p>
          <a:p>
            <a:pPr marL="628650" indent="-628650" algn="l">
              <a:buFont typeface="Arial" panose="020B0604020202020204" pitchFamily="34" charset="0"/>
              <a:buChar char="•"/>
            </a:pPr>
            <a:r>
              <a:rPr lang="en-US" altLang="zh-TW" sz="3200" b="1" i="0" dirty="0">
                <a:solidFill>
                  <a:srgbClr val="FFFF00"/>
                </a:solidFill>
                <a:effectLst/>
                <a:latin typeface="微軟正黑體" panose="020B0604030504040204" pitchFamily="34" charset="-120"/>
                <a:ea typeface="微軟正黑體" panose="020B0604030504040204" pitchFamily="34" charset="-120"/>
              </a:rPr>
              <a:t>Feature Scaling</a:t>
            </a:r>
          </a:p>
          <a:p>
            <a:pPr marL="628650" indent="-628650" algn="l">
              <a:buFont typeface="Arial" panose="020B0604020202020204" pitchFamily="34" charset="0"/>
              <a:buChar char="•"/>
            </a:pPr>
            <a:r>
              <a:rPr lang="en-US" altLang="zh-TW" sz="3200" b="1" i="0" dirty="0">
                <a:solidFill>
                  <a:srgbClr val="FFFF00"/>
                </a:solidFill>
                <a:effectLst/>
                <a:latin typeface="微軟正黑體" panose="020B0604030504040204" pitchFamily="34" charset="-120"/>
                <a:ea typeface="微軟正黑體" panose="020B0604030504040204" pitchFamily="34" charset="-120"/>
              </a:rPr>
              <a:t>Data augmentation</a:t>
            </a:r>
          </a:p>
          <a:p>
            <a:pPr marL="628650" indent="-628650" algn="l">
              <a:buFont typeface="Arial" panose="020B0604020202020204" pitchFamily="34" charset="0"/>
              <a:buChar char="•"/>
            </a:pPr>
            <a:r>
              <a:rPr lang="zh-TW" altLang="en-US" sz="3200" b="1" i="0" dirty="0">
                <a:effectLst/>
                <a:latin typeface="微軟正黑體" panose="020B0604030504040204" pitchFamily="34" charset="-120"/>
                <a:ea typeface="微軟正黑體" panose="020B0604030504040204" pitchFamily="34" charset="-120"/>
              </a:rPr>
              <a:t>資料集</a:t>
            </a:r>
            <a:r>
              <a:rPr lang="en-US" altLang="zh-TW" sz="3200" b="1" i="0" dirty="0">
                <a:effectLst/>
                <a:latin typeface="微軟正黑體" panose="020B0604030504040204" pitchFamily="34" charset="-120"/>
                <a:ea typeface="微軟正黑體" panose="020B0604030504040204" pitchFamily="34" charset="-120"/>
              </a:rPr>
              <a:t>train, </a:t>
            </a:r>
            <a:r>
              <a:rPr lang="en-US" altLang="zh-TW" sz="3200" b="1" i="0" dirty="0" err="1">
                <a:effectLst/>
                <a:latin typeface="微軟正黑體" panose="020B0604030504040204" pitchFamily="34" charset="-120"/>
                <a:ea typeface="微軟正黑體" panose="020B0604030504040204" pitchFamily="34" charset="-120"/>
              </a:rPr>
              <a:t>val</a:t>
            </a:r>
            <a:r>
              <a:rPr lang="en-US" altLang="zh-TW" sz="3200" b="1" i="0" dirty="0">
                <a:effectLst/>
                <a:latin typeface="微軟正黑體" panose="020B0604030504040204" pitchFamily="34" charset="-120"/>
                <a:ea typeface="微軟正黑體" panose="020B0604030504040204" pitchFamily="34" charset="-120"/>
              </a:rPr>
              <a:t>, test</a:t>
            </a:r>
            <a:r>
              <a:rPr lang="zh-TW" altLang="en-US" sz="3200" b="1" i="0" dirty="0">
                <a:effectLst/>
                <a:latin typeface="微軟正黑體" panose="020B0604030504040204" pitchFamily="34" charset="-120"/>
                <a:ea typeface="微軟正黑體" panose="020B0604030504040204" pitchFamily="34" charset="-120"/>
              </a:rPr>
              <a:t>比例的改變</a:t>
            </a:r>
          </a:p>
          <a:p>
            <a:pPr marL="628650" indent="-628650" algn="l">
              <a:buFont typeface="Arial" panose="020B0604020202020204" pitchFamily="34" charset="0"/>
              <a:buChar char="•"/>
            </a:pPr>
            <a:r>
              <a:rPr lang="zh-TW" altLang="en-US" sz="3200" b="1" i="0" dirty="0">
                <a:effectLst/>
                <a:latin typeface="微軟正黑體" panose="020B0604030504040204" pitchFamily="34" charset="-120"/>
                <a:ea typeface="微軟正黑體" panose="020B0604030504040204" pitchFamily="34" charset="-120"/>
              </a:rPr>
              <a:t>使用</a:t>
            </a:r>
            <a:r>
              <a:rPr lang="en-US" altLang="zh-TW" sz="3200" b="1" i="0" dirty="0">
                <a:effectLst/>
                <a:latin typeface="微軟正黑體" panose="020B0604030504040204" pitchFamily="34" charset="-120"/>
                <a:ea typeface="微軟正黑體" panose="020B0604030504040204" pitchFamily="34" charset="-120"/>
              </a:rPr>
              <a:t>CV</a:t>
            </a:r>
            <a:r>
              <a:rPr lang="zh-TW" altLang="en-US" sz="3200" b="1" i="0" dirty="0">
                <a:effectLst/>
                <a:latin typeface="微軟正黑體" panose="020B0604030504040204" pitchFamily="34" charset="-120"/>
                <a:ea typeface="微軟正黑體" panose="020B0604030504040204" pitchFamily="34" charset="-120"/>
              </a:rPr>
              <a:t>調整資料集的圖型特值</a:t>
            </a:r>
          </a:p>
          <a:p>
            <a:pPr marL="628650" indent="-628650" algn="l">
              <a:buFont typeface="Arial" panose="020B0604020202020204" pitchFamily="34" charset="0"/>
              <a:buChar char="•"/>
            </a:pPr>
            <a:r>
              <a:rPr lang="zh-TW" altLang="en-US" sz="3200" b="1" i="0" dirty="0">
                <a:effectLst/>
                <a:latin typeface="微軟正黑體" panose="020B0604030504040204" pitchFamily="34" charset="-120"/>
                <a:ea typeface="微軟正黑體" panose="020B0604030504040204" pitchFamily="34" charset="-120"/>
              </a:rPr>
              <a:t>變換資料集的顏色空間</a:t>
            </a:r>
          </a:p>
          <a:p>
            <a:pPr marL="628650" indent="-628650" algn="l">
              <a:buFont typeface="Arial" panose="020B0604020202020204" pitchFamily="34" charset="0"/>
              <a:buChar char="•"/>
            </a:pPr>
            <a:r>
              <a:rPr lang="en-US" altLang="zh-TW" sz="3200" b="1" i="0" dirty="0">
                <a:effectLst/>
                <a:latin typeface="微軟正黑體" panose="020B0604030504040204" pitchFamily="34" charset="-120"/>
                <a:ea typeface="微軟正黑體" panose="020B0604030504040204" pitchFamily="34" charset="-120"/>
              </a:rPr>
              <a:t>Data balancing</a:t>
            </a:r>
          </a:p>
          <a:p>
            <a:pPr marL="628650" indent="-628650" algn="l">
              <a:buFont typeface="Arial" panose="020B0604020202020204" pitchFamily="34" charset="0"/>
              <a:buChar char="•"/>
            </a:pPr>
            <a:r>
              <a:rPr lang="zh-TW" altLang="en-US" sz="3200" b="1" i="0" dirty="0">
                <a:effectLst/>
                <a:latin typeface="微軟正黑體" panose="020B0604030504040204" pitchFamily="34" charset="-120"/>
                <a:ea typeface="微軟正黑體" panose="020B0604030504040204" pitchFamily="34" charset="-120"/>
              </a:rPr>
              <a:t>生成模型</a:t>
            </a:r>
            <a:r>
              <a:rPr lang="en-US" altLang="zh-TW" sz="3200" b="1" i="0" dirty="0">
                <a:effectLst/>
                <a:latin typeface="微軟正黑體" panose="020B0604030504040204" pitchFamily="34" charset="-120"/>
                <a:ea typeface="微軟正黑體" panose="020B0604030504040204" pitchFamily="34" charset="-120"/>
              </a:rPr>
              <a:t>(autoencoders, GAN)</a:t>
            </a:r>
          </a:p>
          <a:p>
            <a:pPr marL="628650" indent="-628650" algn="l">
              <a:buFont typeface="Arial" panose="020B0604020202020204" pitchFamily="34" charset="0"/>
              <a:buChar char="•"/>
            </a:pPr>
            <a:r>
              <a:rPr lang="en-US" altLang="zh-TW" sz="3200" b="1" i="0" dirty="0">
                <a:effectLst/>
                <a:latin typeface="微軟正黑體" panose="020B0604030504040204" pitchFamily="34" charset="-120"/>
                <a:ea typeface="微軟正黑體" panose="020B0604030504040204" pitchFamily="34" charset="-120"/>
              </a:rPr>
              <a:t>Weighted Random Sampler(</a:t>
            </a:r>
            <a:r>
              <a:rPr lang="zh-TW" altLang="en-US" sz="3200" b="1" i="0" dirty="0">
                <a:effectLst/>
                <a:latin typeface="微軟正黑體" panose="020B0604030504040204" pitchFamily="34" charset="-120"/>
                <a:ea typeface="微軟正黑體" panose="020B0604030504040204" pitchFamily="34" charset="-120"/>
              </a:rPr>
              <a:t>比例調整</a:t>
            </a:r>
            <a:r>
              <a:rPr lang="en-US" altLang="zh-TW" sz="3200" b="1" i="0" dirty="0">
                <a:effectLst/>
                <a:latin typeface="微軟正黑體" panose="020B0604030504040204" pitchFamily="34" charset="-120"/>
                <a:ea typeface="微軟正黑體" panose="020B0604030504040204" pitchFamily="34" charset="-120"/>
              </a:rPr>
              <a:t>)</a:t>
            </a:r>
            <a:endParaRPr lang="zh-TW" altLang="en-US" sz="3200" b="1" i="0" dirty="0">
              <a:effectLst/>
              <a:latin typeface="微軟正黑體" panose="020B0604030504040204" pitchFamily="34" charset="-120"/>
              <a:ea typeface="微軟正黑體" panose="020B0604030504040204" pitchFamily="34" charset="-120"/>
            </a:endParaRPr>
          </a:p>
        </p:txBody>
      </p:sp>
      <p:sp>
        <p:nvSpPr>
          <p:cNvPr id="4" name="文字版面配置區 2"/>
          <p:cNvSpPr txBox="1">
            <a:spLocks/>
          </p:cNvSpPr>
          <p:nvPr/>
        </p:nvSpPr>
        <p:spPr>
          <a:xfrm>
            <a:off x="990600" y="241042"/>
            <a:ext cx="7315200" cy="990600"/>
          </a:xfrm>
          <a:prstGeom prst="rect">
            <a:avLst/>
          </a:prstGeom>
        </p:spPr>
        <p:txBody>
          <a:bodyPr tIns="91440" bIns="91440" anchor="b" anchorCtr="0">
            <a:noAutofit/>
          </a:bodyPr>
          <a:lstStyle/>
          <a:p>
            <a:pPr algn="ctr">
              <a:spcBef>
                <a:spcPct val="20000"/>
              </a:spcBef>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針對資料</a:t>
            </a:r>
          </a:p>
        </p:txBody>
      </p:sp>
    </p:spTree>
    <p:extLst>
      <p:ext uri="{BB962C8B-B14F-4D97-AF65-F5344CB8AC3E}">
        <p14:creationId xmlns:p14="http://schemas.microsoft.com/office/powerpoint/2010/main" val="2403836347"/>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p:cNvSpPr txBox="1"/>
          <p:nvPr/>
        </p:nvSpPr>
        <p:spPr>
          <a:xfrm>
            <a:off x="838200" y="2971800"/>
            <a:ext cx="7772400" cy="830997"/>
          </a:xfrm>
          <a:prstGeom prst="rect">
            <a:avLst/>
          </a:prstGeom>
          <a:noFill/>
        </p:spPr>
        <p:txBody>
          <a:bodyPr wrap="square" rtlCol="0">
            <a:spAutoFit/>
          </a:bodyPr>
          <a:lstStyle/>
          <a:p>
            <a:pPr algn="ctr"/>
            <a:r>
              <a:rPr kumimoji="1" lang="zh-TW" altLang="en-US" sz="48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Arial"/>
              </a:rPr>
              <a:t>獲得更多資料</a:t>
            </a:r>
            <a:endParaRPr kumimoji="1" lang="en-US" altLang="zh-TW" sz="48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Arial"/>
            </a:endParaRPr>
          </a:p>
        </p:txBody>
      </p:sp>
    </p:spTree>
    <p:extLst>
      <p:ext uri="{BB962C8B-B14F-4D97-AF65-F5344CB8AC3E}">
        <p14:creationId xmlns:p14="http://schemas.microsoft.com/office/powerpoint/2010/main" val="3284150246"/>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457200" y="1536442"/>
            <a:ext cx="8229600" cy="2062103"/>
          </a:xfrm>
          <a:prstGeom prst="rect">
            <a:avLst/>
          </a:prstGeom>
          <a:noFill/>
        </p:spPr>
        <p:txBody>
          <a:bodyPr wrap="square" rtlCol="0">
            <a:spAutoFit/>
          </a:bodyPr>
          <a:lstStyle/>
          <a:p>
            <a:pPr marL="628650" indent="-628650" algn="l">
              <a:buFont typeface="Arial" panose="020B0604020202020204" pitchFamily="34" charset="0"/>
              <a:buChar char="•"/>
            </a:pPr>
            <a:r>
              <a:rPr lang="zh-TW" altLang="en-US" sz="3200" b="1" i="0" dirty="0">
                <a:effectLst/>
                <a:latin typeface="微軟正黑體" panose="020B0604030504040204" pitchFamily="34" charset="-120"/>
                <a:ea typeface="微軟正黑體" panose="020B0604030504040204" pitchFamily="34" charset="-120"/>
              </a:rPr>
              <a:t>最簡單粗暴的方式</a:t>
            </a:r>
            <a:endParaRPr lang="en-US" altLang="zh-TW" sz="3200" b="1" i="0" dirty="0">
              <a:effectLst/>
              <a:latin typeface="微軟正黑體" panose="020B0604030504040204" pitchFamily="34" charset="-120"/>
              <a:ea typeface="微軟正黑體" panose="020B0604030504040204" pitchFamily="34" charset="-120"/>
            </a:endParaRPr>
          </a:p>
          <a:p>
            <a:pPr marL="628650" indent="-628650" algn="l">
              <a:buFont typeface="Arial" panose="020B0604020202020204" pitchFamily="34" charset="0"/>
              <a:buChar char="•"/>
            </a:pPr>
            <a:r>
              <a:rPr lang="en-US" altLang="zh-TW" sz="3200" b="1" dirty="0">
                <a:latin typeface="微軟正黑體" panose="020B0604030504040204" pitchFamily="34" charset="-120"/>
                <a:ea typeface="微軟正黑體" panose="020B0604030504040204" pitchFamily="34" charset="-120"/>
              </a:rPr>
              <a:t>IOT</a:t>
            </a:r>
            <a:r>
              <a:rPr lang="zh-TW" altLang="en-US" sz="3200" b="1" dirty="0">
                <a:latin typeface="微軟正黑體" panose="020B0604030504040204" pitchFamily="34" charset="-120"/>
                <a:ea typeface="微軟正黑體" panose="020B0604030504040204" pitchFamily="34" charset="-120"/>
              </a:rPr>
              <a:t>盛行，取得資料更容易</a:t>
            </a:r>
            <a:endParaRPr lang="en-US" altLang="zh-TW" sz="3200" b="1" dirty="0">
              <a:latin typeface="微軟正黑體" panose="020B0604030504040204" pitchFamily="34" charset="-120"/>
              <a:ea typeface="微軟正黑體" panose="020B0604030504040204" pitchFamily="34" charset="-120"/>
            </a:endParaRPr>
          </a:p>
          <a:p>
            <a:pPr marL="628650" indent="-628650" algn="l">
              <a:buFont typeface="Arial" panose="020B0604020202020204" pitchFamily="34" charset="0"/>
              <a:buChar char="•"/>
            </a:pPr>
            <a:r>
              <a:rPr lang="zh-TW" altLang="en-US" sz="3200" b="1" i="0" dirty="0">
                <a:effectLst/>
                <a:latin typeface="微軟正黑體" panose="020B0604030504040204" pitchFamily="34" charset="-120"/>
                <a:ea typeface="微軟正黑體" panose="020B0604030504040204" pitchFamily="34" charset="-120"/>
              </a:rPr>
              <a:t>取得更多不同面相的資料</a:t>
            </a:r>
            <a:endParaRPr lang="en-US" altLang="zh-TW" sz="3200" b="1" i="0" dirty="0">
              <a:effectLst/>
              <a:latin typeface="微軟正黑體" panose="020B0604030504040204" pitchFamily="34" charset="-120"/>
              <a:ea typeface="微軟正黑體" panose="020B0604030504040204" pitchFamily="34" charset="-120"/>
            </a:endParaRPr>
          </a:p>
          <a:p>
            <a:pPr marL="628650" indent="-628650" algn="l">
              <a:buFont typeface="Arial" panose="020B0604020202020204" pitchFamily="34" charset="0"/>
              <a:buChar char="•"/>
            </a:pPr>
            <a:r>
              <a:rPr lang="zh-TW" altLang="en-US" sz="3200" b="1" i="0" dirty="0">
                <a:effectLst/>
                <a:latin typeface="微軟正黑體" panose="020B0604030504040204" pitchFamily="34" charset="-120"/>
                <a:ea typeface="微軟正黑體" panose="020B0604030504040204" pitchFamily="34" charset="-120"/>
              </a:rPr>
              <a:t>從歷史資料著手</a:t>
            </a:r>
          </a:p>
        </p:txBody>
      </p:sp>
      <p:sp>
        <p:nvSpPr>
          <p:cNvPr id="4" name="文字版面配置區 2"/>
          <p:cNvSpPr txBox="1">
            <a:spLocks/>
          </p:cNvSpPr>
          <p:nvPr/>
        </p:nvSpPr>
        <p:spPr>
          <a:xfrm>
            <a:off x="990600" y="241042"/>
            <a:ext cx="7315200" cy="990600"/>
          </a:xfrm>
          <a:prstGeom prst="rect">
            <a:avLst/>
          </a:prstGeom>
        </p:spPr>
        <p:txBody>
          <a:bodyPr tIns="91440" bIns="91440" anchor="b" anchorCtr="0">
            <a:noAutofit/>
          </a:bodyPr>
          <a:lstStyle/>
          <a:p>
            <a:pPr algn="ctr">
              <a:spcBef>
                <a:spcPct val="20000"/>
              </a:spcBef>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獲得更多資料</a:t>
            </a:r>
          </a:p>
        </p:txBody>
      </p:sp>
    </p:spTree>
    <p:extLst>
      <p:ext uri="{BB962C8B-B14F-4D97-AF65-F5344CB8AC3E}">
        <p14:creationId xmlns:p14="http://schemas.microsoft.com/office/powerpoint/2010/main" val="771748489"/>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p:cNvSpPr txBox="1"/>
          <p:nvPr/>
        </p:nvSpPr>
        <p:spPr>
          <a:xfrm>
            <a:off x="838200" y="2971800"/>
            <a:ext cx="7772400" cy="923330"/>
          </a:xfrm>
          <a:prstGeom prst="rect">
            <a:avLst/>
          </a:prstGeom>
          <a:noFill/>
        </p:spPr>
        <p:txBody>
          <a:bodyPr wrap="square" rtlCol="0">
            <a:spAutoFit/>
          </a:bodyPr>
          <a:lstStyle/>
          <a:p>
            <a:pPr algn="ctr"/>
            <a:r>
              <a:rPr kumimoji="1" lang="zh-TW" altLang="en-US" sz="54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使用許些技術的目的</a:t>
            </a:r>
            <a:endParaRPr kumimoji="1" lang="en-US" altLang="zh-TW" sz="54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Tree>
    <p:extLst>
      <p:ext uri="{BB962C8B-B14F-4D97-AF65-F5344CB8AC3E}">
        <p14:creationId xmlns:p14="http://schemas.microsoft.com/office/powerpoint/2010/main" val="1845627226"/>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p:cNvSpPr txBox="1"/>
          <p:nvPr/>
        </p:nvSpPr>
        <p:spPr>
          <a:xfrm>
            <a:off x="838200" y="2971800"/>
            <a:ext cx="7772400" cy="830997"/>
          </a:xfrm>
          <a:prstGeom prst="rect">
            <a:avLst/>
          </a:prstGeom>
          <a:noFill/>
        </p:spPr>
        <p:txBody>
          <a:bodyPr wrap="square" rtlCol="0">
            <a:spAutoFit/>
          </a:bodyPr>
          <a:lstStyle/>
          <a:p>
            <a:pPr algn="ctr"/>
            <a:r>
              <a:rPr kumimoji="1" lang="en-US" altLang="zh-TW" sz="48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Arial"/>
              </a:rPr>
              <a:t>Feature Scaling</a:t>
            </a:r>
          </a:p>
        </p:txBody>
      </p:sp>
    </p:spTree>
    <p:extLst>
      <p:ext uri="{BB962C8B-B14F-4D97-AF65-F5344CB8AC3E}">
        <p14:creationId xmlns:p14="http://schemas.microsoft.com/office/powerpoint/2010/main" val="3359217805"/>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457200" y="1524000"/>
            <a:ext cx="8229600" cy="2554545"/>
          </a:xfrm>
          <a:prstGeom prst="rect">
            <a:avLst/>
          </a:prstGeom>
          <a:noFill/>
        </p:spPr>
        <p:txBody>
          <a:bodyPr wrap="square" rtlCol="0">
            <a:spAutoFit/>
          </a:bodyPr>
          <a:lstStyle/>
          <a:p>
            <a:pPr marL="628650" indent="-628650" algn="l">
              <a:buFont typeface="Arial" panose="020B0604020202020204" pitchFamily="34" charset="0"/>
              <a:buChar char="•"/>
            </a:pPr>
            <a:r>
              <a:rPr lang="zh-TW" altLang="en-US" sz="3200" b="1" i="0" dirty="0">
                <a:effectLst/>
                <a:latin typeface="微軟正黑體" panose="020B0604030504040204" pitchFamily="34" charset="-120"/>
                <a:ea typeface="微軟正黑體" panose="020B0604030504040204" pitchFamily="34" charset="-120"/>
              </a:rPr>
              <a:t>資料集特徵值分布在不同範圍</a:t>
            </a:r>
            <a:endParaRPr lang="en-US" altLang="zh-TW" sz="3200" b="1" i="0" dirty="0">
              <a:effectLst/>
              <a:latin typeface="微軟正黑體" panose="020B0604030504040204" pitchFamily="34" charset="-120"/>
              <a:ea typeface="微軟正黑體" panose="020B0604030504040204" pitchFamily="34" charset="-120"/>
            </a:endParaRPr>
          </a:p>
          <a:p>
            <a:pPr marL="628650" indent="-628650" algn="l">
              <a:buFont typeface="Arial" panose="020B0604020202020204" pitchFamily="34" charset="0"/>
              <a:buChar char="•"/>
            </a:pPr>
            <a:r>
              <a:rPr lang="zh-TW" altLang="en-US" sz="3200" b="1" i="0" dirty="0">
                <a:effectLst/>
                <a:latin typeface="微軟正黑體" panose="020B0604030504040204" pitchFamily="34" charset="-120"/>
                <a:ea typeface="微軟正黑體" panose="020B0604030504040204" pitchFamily="34" charset="-120"/>
              </a:rPr>
              <a:t>這對依賴距離</a:t>
            </a:r>
            <a:r>
              <a:rPr lang="en-US" altLang="zh-TW" sz="3200" b="1" i="0" dirty="0">
                <a:effectLst/>
                <a:latin typeface="微軟正黑體" panose="020B0604030504040204" pitchFamily="34" charset="-120"/>
                <a:ea typeface="微軟正黑體" panose="020B0604030504040204" pitchFamily="34" charset="-120"/>
              </a:rPr>
              <a:t>(distance)</a:t>
            </a:r>
            <a:r>
              <a:rPr lang="zh-TW" altLang="en-US" sz="3200" b="1" i="0" dirty="0">
                <a:effectLst/>
                <a:latin typeface="微軟正黑體" panose="020B0604030504040204" pitchFamily="34" charset="-120"/>
                <a:ea typeface="微軟正黑體" panose="020B0604030504040204" pitchFamily="34" charset="-120"/>
              </a:rPr>
              <a:t>來進行機器學習的演算法而言是一大問題</a:t>
            </a:r>
            <a:endParaRPr lang="en-US" altLang="zh-TW" sz="3200" b="1" i="0" dirty="0">
              <a:effectLst/>
              <a:latin typeface="微軟正黑體" panose="020B0604030504040204" pitchFamily="34" charset="-120"/>
              <a:ea typeface="微軟正黑體" panose="020B0604030504040204" pitchFamily="34" charset="-120"/>
            </a:endParaRPr>
          </a:p>
          <a:p>
            <a:pPr marL="628650" indent="-628650" algn="l">
              <a:buFont typeface="Arial" panose="020B0604020202020204" pitchFamily="34" charset="0"/>
              <a:buChar char="•"/>
            </a:pPr>
            <a:r>
              <a:rPr lang="zh-TW" altLang="en-US" sz="3200" b="1" i="0" dirty="0">
                <a:effectLst/>
                <a:latin typeface="微軟正黑體" panose="020B0604030504040204" pitchFamily="34" charset="-120"/>
                <a:ea typeface="微軟正黑體" panose="020B0604030504040204" pitchFamily="34" charset="-120"/>
              </a:rPr>
              <a:t>正規化獨立變數數值的範圍</a:t>
            </a:r>
            <a:endParaRPr lang="en-US" altLang="zh-TW" sz="3200" b="1" i="0" dirty="0">
              <a:effectLst/>
              <a:latin typeface="微軟正黑體" panose="020B0604030504040204" pitchFamily="34" charset="-120"/>
              <a:ea typeface="微軟正黑體" panose="020B0604030504040204" pitchFamily="34" charset="-120"/>
            </a:endParaRPr>
          </a:p>
          <a:p>
            <a:pPr marL="628650" indent="-628650" algn="l">
              <a:buFont typeface="Arial" panose="020B0604020202020204" pitchFamily="34" charset="0"/>
              <a:buChar char="•"/>
            </a:pPr>
            <a:r>
              <a:rPr lang="zh-TW" altLang="en-US" sz="3200" b="1" i="0" dirty="0">
                <a:effectLst/>
                <a:latin typeface="微軟正黑體" panose="020B0604030504040204" pitchFamily="34" charset="-120"/>
                <a:ea typeface="微軟正黑體" panose="020B0604030504040204" pitchFamily="34" charset="-120"/>
              </a:rPr>
              <a:t>將特徵下的資料值設定在相同的範圍</a:t>
            </a:r>
          </a:p>
        </p:txBody>
      </p:sp>
      <p:sp>
        <p:nvSpPr>
          <p:cNvPr id="4" name="文字版面配置區 2"/>
          <p:cNvSpPr txBox="1">
            <a:spLocks/>
          </p:cNvSpPr>
          <p:nvPr/>
        </p:nvSpPr>
        <p:spPr>
          <a:xfrm>
            <a:off x="990600" y="241042"/>
            <a:ext cx="7315200" cy="990600"/>
          </a:xfrm>
          <a:prstGeom prst="rect">
            <a:avLst/>
          </a:prstGeom>
        </p:spPr>
        <p:txBody>
          <a:bodyPr tIns="91440" bIns="91440" anchor="b" anchorCtr="0">
            <a:noAutofit/>
          </a:bodyPr>
          <a:lstStyle/>
          <a:p>
            <a:pPr algn="ctr">
              <a:spcBef>
                <a:spcPct val="20000"/>
              </a:spcBef>
              <a:defRPr/>
            </a:pPr>
            <a:r>
              <a:rPr kumimoji="0" lang="en-US" altLang="zh-TW"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Feature Scaling</a:t>
            </a:r>
            <a:endPar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endParaRPr>
          </a:p>
        </p:txBody>
      </p:sp>
    </p:spTree>
    <p:extLst>
      <p:ext uri="{BB962C8B-B14F-4D97-AF65-F5344CB8AC3E}">
        <p14:creationId xmlns:p14="http://schemas.microsoft.com/office/powerpoint/2010/main" val="3794521544"/>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457200" y="1524000"/>
            <a:ext cx="8229600" cy="4524315"/>
          </a:xfrm>
          <a:prstGeom prst="rect">
            <a:avLst/>
          </a:prstGeom>
          <a:noFill/>
        </p:spPr>
        <p:txBody>
          <a:bodyPr wrap="square" rtlCol="0">
            <a:spAutoFit/>
          </a:bodyPr>
          <a:lstStyle/>
          <a:p>
            <a:pPr marL="628650" indent="-628650" algn="l">
              <a:buFont typeface="Arial" panose="020B0604020202020204" pitchFamily="34" charset="0"/>
              <a:buChar char="•"/>
            </a:pPr>
            <a:r>
              <a:rPr lang="zh-TW" altLang="en-US" sz="3200" b="1" i="0" dirty="0">
                <a:effectLst/>
                <a:latin typeface="微軟正黑體" panose="020B0604030504040204" pitchFamily="34" charset="-120"/>
                <a:ea typeface="微軟正黑體" panose="020B0604030504040204" pitchFamily="34" charset="-120"/>
              </a:rPr>
              <a:t>變數數值的範圍會直接影響迴歸係數</a:t>
            </a:r>
            <a:r>
              <a:rPr lang="en-US" altLang="zh-TW" sz="3200" b="1" i="0" dirty="0">
                <a:effectLst/>
                <a:latin typeface="微軟正黑體" panose="020B0604030504040204" pitchFamily="34" charset="-120"/>
                <a:ea typeface="微軟正黑體" panose="020B0604030504040204" pitchFamily="34" charset="-120"/>
              </a:rPr>
              <a:t>(regression coefficient)</a:t>
            </a:r>
          </a:p>
          <a:p>
            <a:pPr marL="628650" indent="-628650" algn="l">
              <a:buFont typeface="Arial" panose="020B0604020202020204" pitchFamily="34" charset="0"/>
              <a:buChar char="•"/>
            </a:pPr>
            <a:r>
              <a:rPr lang="zh-TW" altLang="en-US" sz="3200" b="1" i="0" dirty="0">
                <a:effectLst/>
                <a:latin typeface="微軟正黑體" panose="020B0604030504040204" pitchFamily="34" charset="-120"/>
                <a:ea typeface="微軟正黑體" panose="020B0604030504040204" pitchFamily="34" charset="-120"/>
              </a:rPr>
              <a:t>較顯著較大範圍的變數會支配較小範圍的變數</a:t>
            </a:r>
          </a:p>
          <a:p>
            <a:pPr marL="628650" indent="-628650" algn="l">
              <a:buFont typeface="Arial" panose="020B0604020202020204" pitchFamily="34" charset="0"/>
              <a:buChar char="•"/>
            </a:pPr>
            <a:r>
              <a:rPr lang="zh-TW" altLang="en-US" sz="3200" b="1" i="0" dirty="0">
                <a:effectLst/>
                <a:latin typeface="微軟正黑體" panose="020B0604030504040204" pitchFamily="34" charset="-120"/>
                <a:ea typeface="微軟正黑體" panose="020B0604030504040204" pitchFamily="34" charset="-120"/>
              </a:rPr>
              <a:t>當特徵都在相似的範圍，</a:t>
            </a:r>
            <a:r>
              <a:rPr lang="en-US" altLang="zh-TW" sz="3200" b="1" i="0" dirty="0">
                <a:effectLst/>
                <a:latin typeface="微軟正黑體" panose="020B0604030504040204" pitchFamily="34" charset="-120"/>
                <a:ea typeface="微軟正黑體" panose="020B0604030504040204" pitchFamily="34" charset="-120"/>
              </a:rPr>
              <a:t>Gradient decent</a:t>
            </a:r>
            <a:r>
              <a:rPr lang="zh-TW" altLang="en-US" sz="3200" b="1" i="0" dirty="0">
                <a:effectLst/>
                <a:latin typeface="微軟正黑體" panose="020B0604030504040204" pitchFamily="34" charset="-120"/>
                <a:ea typeface="微軟正黑體" panose="020B0604030504040204" pitchFamily="34" charset="-120"/>
              </a:rPr>
              <a:t>收斂的速度較快</a:t>
            </a:r>
          </a:p>
          <a:p>
            <a:pPr marL="628650" indent="-628650" algn="l">
              <a:buFont typeface="Arial" panose="020B0604020202020204" pitchFamily="34" charset="0"/>
              <a:buChar char="•"/>
            </a:pPr>
            <a:r>
              <a:rPr lang="zh-TW" altLang="en-US" sz="3200" b="1" i="0" dirty="0">
                <a:effectLst/>
                <a:latin typeface="微軟正黑體" panose="020B0604030504040204" pitchFamily="34" charset="-120"/>
                <a:ea typeface="微軟正黑體" panose="020B0604030504040204" pitchFamily="34" charset="-120"/>
              </a:rPr>
              <a:t>特徵縮放有助降低發現</a:t>
            </a:r>
            <a:r>
              <a:rPr lang="en-US" altLang="zh-TW" sz="3200" b="1" i="0" dirty="0">
                <a:effectLst/>
                <a:latin typeface="微軟正黑體" panose="020B0604030504040204" pitchFamily="34" charset="-120"/>
                <a:ea typeface="微軟正黑體" panose="020B0604030504040204" pitchFamily="34" charset="-120"/>
              </a:rPr>
              <a:t>SVM</a:t>
            </a:r>
            <a:r>
              <a:rPr lang="zh-TW" altLang="en-US" sz="3200" b="1" i="0" dirty="0">
                <a:effectLst/>
                <a:latin typeface="微軟正黑體" panose="020B0604030504040204" pitchFamily="34" charset="-120"/>
                <a:ea typeface="微軟正黑體" panose="020B0604030504040204" pitchFamily="34" charset="-120"/>
              </a:rPr>
              <a:t>的支援向量</a:t>
            </a:r>
            <a:r>
              <a:rPr lang="en-US" altLang="zh-TW" sz="3200" b="1" i="0" dirty="0">
                <a:effectLst/>
                <a:latin typeface="微軟正黑體" panose="020B0604030504040204" pitchFamily="34" charset="-120"/>
                <a:ea typeface="微軟正黑體" panose="020B0604030504040204" pitchFamily="34" charset="-120"/>
              </a:rPr>
              <a:t>(support vectors)</a:t>
            </a:r>
            <a:r>
              <a:rPr lang="zh-TW" altLang="en-US" sz="3200" b="1" i="0" dirty="0">
                <a:effectLst/>
                <a:latin typeface="微軟正黑體" panose="020B0604030504040204" pitchFamily="34" charset="-120"/>
                <a:ea typeface="微軟正黑體" panose="020B0604030504040204" pitchFamily="34" charset="-120"/>
              </a:rPr>
              <a:t>的時間</a:t>
            </a:r>
          </a:p>
          <a:p>
            <a:pPr marL="628650" indent="-628650" algn="l">
              <a:buFont typeface="Arial" panose="020B0604020202020204" pitchFamily="34" charset="0"/>
              <a:buChar char="•"/>
            </a:pPr>
            <a:r>
              <a:rPr lang="en-US" altLang="zh-TW" sz="3200" b="1" i="0" dirty="0">
                <a:effectLst/>
                <a:latin typeface="微軟正黑體" panose="020B0604030504040204" pitchFamily="34" charset="-120"/>
                <a:ea typeface="微軟正黑體" panose="020B0604030504040204" pitchFamily="34" charset="-120"/>
              </a:rPr>
              <a:t>Euclidean distances</a:t>
            </a:r>
            <a:r>
              <a:rPr lang="zh-TW" altLang="en-US" sz="3200" b="1" i="0" dirty="0">
                <a:effectLst/>
                <a:latin typeface="微軟正黑體" panose="020B0604030504040204" pitchFamily="34" charset="-120"/>
                <a:ea typeface="微軟正黑體" panose="020B0604030504040204" pitchFamily="34" charset="-120"/>
              </a:rPr>
              <a:t>會隨特徵大小波動</a:t>
            </a:r>
          </a:p>
        </p:txBody>
      </p:sp>
      <p:sp>
        <p:nvSpPr>
          <p:cNvPr id="4" name="文字版面配置區 2"/>
          <p:cNvSpPr txBox="1">
            <a:spLocks/>
          </p:cNvSpPr>
          <p:nvPr/>
        </p:nvSpPr>
        <p:spPr>
          <a:xfrm>
            <a:off x="990600" y="241042"/>
            <a:ext cx="7315200" cy="990600"/>
          </a:xfrm>
          <a:prstGeom prst="rect">
            <a:avLst/>
          </a:prstGeom>
        </p:spPr>
        <p:txBody>
          <a:bodyPr tIns="91440" bIns="91440" anchor="b" anchorCtr="0">
            <a:noAutofit/>
          </a:bodyPr>
          <a:lstStyle/>
          <a:p>
            <a:pPr algn="ctr">
              <a:spcBef>
                <a:spcPct val="20000"/>
              </a:spcBef>
              <a:defRPr/>
            </a:pPr>
            <a:r>
              <a:rPr kumimoji="0" lang="en-US" altLang="zh-TW"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Feature Scaling</a:t>
            </a:r>
            <a:endPar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endParaRPr>
          </a:p>
        </p:txBody>
      </p:sp>
    </p:spTree>
    <p:extLst>
      <p:ext uri="{BB962C8B-B14F-4D97-AF65-F5344CB8AC3E}">
        <p14:creationId xmlns:p14="http://schemas.microsoft.com/office/powerpoint/2010/main" val="1332719266"/>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457200" y="1524000"/>
            <a:ext cx="8229600" cy="3046988"/>
          </a:xfrm>
          <a:prstGeom prst="rect">
            <a:avLst/>
          </a:prstGeom>
          <a:noFill/>
        </p:spPr>
        <p:txBody>
          <a:bodyPr wrap="square" rtlCol="0">
            <a:spAutoFit/>
          </a:bodyPr>
          <a:lstStyle/>
          <a:p>
            <a:pPr marL="628650" indent="-628650" algn="l">
              <a:buFont typeface="Arial" panose="020B0604020202020204" pitchFamily="34" charset="0"/>
              <a:buChar char="•"/>
            </a:pPr>
            <a:r>
              <a:rPr lang="en-US" altLang="zh-TW" sz="3200" b="1" i="0" dirty="0">
                <a:effectLst/>
                <a:latin typeface="微軟正黑體" panose="020B0604030504040204" pitchFamily="34" charset="-120"/>
                <a:ea typeface="微軟正黑體" panose="020B0604030504040204" pitchFamily="34" charset="-120"/>
              </a:rPr>
              <a:t>Standardization(</a:t>
            </a:r>
            <a:r>
              <a:rPr lang="zh-TW" altLang="en-US" sz="3200" b="1" i="0" dirty="0">
                <a:effectLst/>
                <a:latin typeface="微軟正黑體" panose="020B0604030504040204" pitchFamily="34" charset="-120"/>
                <a:ea typeface="微軟正黑體" panose="020B0604030504040204" pitchFamily="34" charset="-120"/>
              </a:rPr>
              <a:t>標準化</a:t>
            </a:r>
            <a:r>
              <a:rPr lang="en-US" altLang="zh-TW" sz="3200" b="1" i="0" dirty="0">
                <a:effectLst/>
                <a:latin typeface="微軟正黑體" panose="020B0604030504040204" pitchFamily="34" charset="-120"/>
                <a:ea typeface="微軟正黑體" panose="020B0604030504040204" pitchFamily="34" charset="-120"/>
              </a:rPr>
              <a:t>)</a:t>
            </a:r>
          </a:p>
          <a:p>
            <a:pPr marL="628650" indent="-628650" algn="l">
              <a:buFont typeface="Arial" panose="020B0604020202020204" pitchFamily="34" charset="0"/>
              <a:buChar char="•"/>
            </a:pPr>
            <a:r>
              <a:rPr lang="en-US" altLang="zh-TW" sz="3200" b="1" i="0" dirty="0">
                <a:effectLst/>
                <a:latin typeface="微軟正黑體" panose="020B0604030504040204" pitchFamily="34" charset="-120"/>
                <a:ea typeface="微軟正黑體" panose="020B0604030504040204" pitchFamily="34" charset="-120"/>
              </a:rPr>
              <a:t>Min-Max Scaling</a:t>
            </a:r>
          </a:p>
          <a:p>
            <a:pPr marL="628650" indent="-628650" algn="l">
              <a:buFont typeface="Arial" panose="020B0604020202020204" pitchFamily="34" charset="0"/>
              <a:buChar char="•"/>
            </a:pPr>
            <a:r>
              <a:rPr lang="en-US" altLang="zh-TW" sz="3200" b="1" i="0" dirty="0">
                <a:effectLst/>
                <a:latin typeface="微軟正黑體" panose="020B0604030504040204" pitchFamily="34" charset="-120"/>
                <a:ea typeface="微軟正黑體" panose="020B0604030504040204" pitchFamily="34" charset="-120"/>
              </a:rPr>
              <a:t>Maximum Absolute Scaling</a:t>
            </a:r>
          </a:p>
          <a:p>
            <a:pPr marL="628650" indent="-628650" algn="l">
              <a:buFont typeface="Arial" panose="020B0604020202020204" pitchFamily="34" charset="0"/>
              <a:buChar char="•"/>
            </a:pPr>
            <a:r>
              <a:rPr lang="en-US" altLang="zh-TW" sz="3200" b="1" i="0" dirty="0">
                <a:effectLst/>
                <a:latin typeface="微軟正黑體" panose="020B0604030504040204" pitchFamily="34" charset="-120"/>
                <a:ea typeface="微軟正黑體" panose="020B0604030504040204" pitchFamily="34" charset="-120"/>
              </a:rPr>
              <a:t>Robust Scaling</a:t>
            </a:r>
          </a:p>
          <a:p>
            <a:pPr marL="628650" indent="-628650" algn="l">
              <a:buFont typeface="Arial" panose="020B0604020202020204" pitchFamily="34" charset="0"/>
              <a:buChar char="•"/>
            </a:pPr>
            <a:r>
              <a:rPr lang="en-US" altLang="zh-TW" sz="3200" b="1" i="0" dirty="0">
                <a:effectLst/>
                <a:latin typeface="微軟正黑體" panose="020B0604030504040204" pitchFamily="34" charset="-120"/>
                <a:ea typeface="微軟正黑體" panose="020B0604030504040204" pitchFamily="34" charset="-120"/>
              </a:rPr>
              <a:t>Mean normalization</a:t>
            </a:r>
          </a:p>
          <a:p>
            <a:pPr marL="628650" indent="-628650" algn="l">
              <a:buFont typeface="Arial" panose="020B0604020202020204" pitchFamily="34" charset="0"/>
              <a:buChar char="•"/>
            </a:pPr>
            <a:r>
              <a:rPr lang="en-US" altLang="zh-TW" sz="3200" b="1" i="0" dirty="0">
                <a:effectLst/>
                <a:latin typeface="微軟正黑體" panose="020B0604030504040204" pitchFamily="34" charset="-120"/>
                <a:ea typeface="微軟正黑體" panose="020B0604030504040204" pitchFamily="34" charset="-120"/>
              </a:rPr>
              <a:t>Scaling to unit length</a:t>
            </a:r>
            <a:endParaRPr lang="zh-TW" altLang="en-US" sz="3200" b="1" i="0" dirty="0">
              <a:effectLst/>
              <a:latin typeface="微軟正黑體" panose="020B0604030504040204" pitchFamily="34" charset="-120"/>
              <a:ea typeface="微軟正黑體" panose="020B0604030504040204" pitchFamily="34" charset="-120"/>
            </a:endParaRPr>
          </a:p>
        </p:txBody>
      </p:sp>
      <p:sp>
        <p:nvSpPr>
          <p:cNvPr id="4" name="文字版面配置區 2"/>
          <p:cNvSpPr txBox="1">
            <a:spLocks/>
          </p:cNvSpPr>
          <p:nvPr/>
        </p:nvSpPr>
        <p:spPr>
          <a:xfrm>
            <a:off x="990600" y="241042"/>
            <a:ext cx="7315200" cy="990600"/>
          </a:xfrm>
          <a:prstGeom prst="rect">
            <a:avLst/>
          </a:prstGeom>
        </p:spPr>
        <p:txBody>
          <a:bodyPr tIns="91440" bIns="91440" anchor="b" anchorCtr="0">
            <a:noAutofit/>
          </a:bodyPr>
          <a:lstStyle/>
          <a:p>
            <a:pPr algn="ctr">
              <a:spcBef>
                <a:spcPct val="20000"/>
              </a:spcBef>
              <a:defRPr/>
            </a:pPr>
            <a:r>
              <a:rPr kumimoji="0" lang="en-US" altLang="zh-TW"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Feature Scaling</a:t>
            </a: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方法</a:t>
            </a:r>
          </a:p>
        </p:txBody>
      </p:sp>
    </p:spTree>
    <p:extLst>
      <p:ext uri="{BB962C8B-B14F-4D97-AF65-F5344CB8AC3E}">
        <p14:creationId xmlns:p14="http://schemas.microsoft.com/office/powerpoint/2010/main" val="651366932"/>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457200" y="1524000"/>
            <a:ext cx="8229600" cy="3539430"/>
          </a:xfrm>
          <a:prstGeom prst="rect">
            <a:avLst/>
          </a:prstGeom>
          <a:noFill/>
        </p:spPr>
        <p:txBody>
          <a:bodyPr wrap="square" rtlCol="0">
            <a:spAutoFit/>
          </a:bodyPr>
          <a:lstStyle/>
          <a:p>
            <a:pPr marL="628650" indent="-628650" algn="l">
              <a:buFont typeface="Arial" panose="020B0604020202020204" pitchFamily="34" charset="0"/>
              <a:buChar char="•"/>
            </a:pPr>
            <a:r>
              <a:rPr lang="zh-TW" altLang="en-US" sz="3200" b="1" i="0" dirty="0">
                <a:effectLst/>
                <a:latin typeface="微軟正黑體" panose="020B0604030504040204" pitchFamily="34" charset="-120"/>
                <a:ea typeface="微軟正黑體" panose="020B0604030504040204" pitchFamily="34" charset="-120"/>
              </a:rPr>
              <a:t>資料值減掉平均值再除以標準差</a:t>
            </a:r>
            <a:endParaRPr lang="en-US" altLang="zh-TW" sz="3200" b="1" i="0" dirty="0">
              <a:effectLst/>
              <a:latin typeface="微軟正黑體" panose="020B0604030504040204" pitchFamily="34" charset="-120"/>
              <a:ea typeface="微軟正黑體" panose="020B0604030504040204" pitchFamily="34" charset="-120"/>
            </a:endParaRPr>
          </a:p>
          <a:p>
            <a:pPr marL="628650" indent="-628650" algn="l">
              <a:buFont typeface="Arial" panose="020B0604020202020204" pitchFamily="34" charset="0"/>
              <a:buChar char="•"/>
            </a:pPr>
            <a:r>
              <a:rPr lang="zh-TW" altLang="en-US" sz="3200" b="1" i="0" dirty="0">
                <a:effectLst/>
                <a:latin typeface="微軟正黑體" panose="020B0604030504040204" pitchFamily="34" charset="-120"/>
                <a:ea typeface="微軟正黑體" panose="020B0604030504040204" pitchFamily="34" charset="-120"/>
              </a:rPr>
              <a:t>標準化後，變數下的資料平均值等於</a:t>
            </a:r>
            <a:r>
              <a:rPr lang="en-US" altLang="zh-TW" sz="3200" b="1" i="0" dirty="0">
                <a:effectLst/>
                <a:latin typeface="微軟正黑體" panose="020B0604030504040204" pitchFamily="34" charset="-120"/>
                <a:ea typeface="微軟正黑體" panose="020B0604030504040204" pitchFamily="34" charset="-120"/>
              </a:rPr>
              <a:t>0</a:t>
            </a:r>
            <a:r>
              <a:rPr lang="zh-TW" altLang="en-US" sz="3200" b="1" i="0" dirty="0">
                <a:effectLst/>
                <a:latin typeface="微軟正黑體" panose="020B0604030504040204" pitchFamily="34" charset="-120"/>
                <a:ea typeface="微軟正黑體" panose="020B0604030504040204" pitchFamily="34" charset="-120"/>
              </a:rPr>
              <a:t>，標準差等於</a:t>
            </a:r>
            <a:r>
              <a:rPr lang="en-US" altLang="zh-TW" sz="3200" b="1" i="0" dirty="0">
                <a:effectLst/>
                <a:latin typeface="微軟正黑體" panose="020B0604030504040204" pitchFamily="34" charset="-120"/>
                <a:ea typeface="微軟正黑體" panose="020B0604030504040204" pitchFamily="34" charset="-120"/>
              </a:rPr>
              <a:t>1(</a:t>
            </a:r>
            <a:r>
              <a:rPr lang="zh-TW" altLang="en-US" sz="3200" b="1" i="0" dirty="0">
                <a:effectLst/>
                <a:latin typeface="微軟正黑體" panose="020B0604030504040204" pitchFamily="34" charset="-120"/>
                <a:ea typeface="微軟正黑體" panose="020B0604030504040204" pitchFamily="34" charset="-120"/>
              </a:rPr>
              <a:t>變異數等於</a:t>
            </a:r>
            <a:r>
              <a:rPr lang="en-US" altLang="zh-TW" sz="3200" b="1" i="0" dirty="0">
                <a:effectLst/>
                <a:latin typeface="微軟正黑體" panose="020B0604030504040204" pitchFamily="34" charset="-120"/>
                <a:ea typeface="微軟正黑體" panose="020B0604030504040204" pitchFamily="34" charset="-120"/>
              </a:rPr>
              <a:t>1)</a:t>
            </a:r>
          </a:p>
          <a:p>
            <a:pPr marL="628650" indent="-628650" algn="l">
              <a:buFont typeface="Arial" panose="020B0604020202020204" pitchFamily="34" charset="0"/>
              <a:buChar char="•"/>
            </a:pPr>
            <a:r>
              <a:rPr lang="zh-TW" altLang="en-US" sz="3200" b="1" i="0" dirty="0">
                <a:effectLst/>
                <a:latin typeface="微軟正黑體" panose="020B0604030504040204" pitchFamily="34" charset="-120"/>
                <a:ea typeface="微軟正黑體" panose="020B0604030504040204" pitchFamily="34" charset="-120"/>
              </a:rPr>
              <a:t>保存了原始資料的分布型態</a:t>
            </a:r>
            <a:endParaRPr lang="en-US" altLang="zh-TW" sz="3200" b="1" i="0" dirty="0">
              <a:effectLst/>
              <a:latin typeface="微軟正黑體" panose="020B0604030504040204" pitchFamily="34" charset="-120"/>
              <a:ea typeface="微軟正黑體" panose="020B0604030504040204" pitchFamily="34" charset="-120"/>
            </a:endParaRPr>
          </a:p>
          <a:p>
            <a:pPr marL="628650" indent="-628650" algn="l">
              <a:buFont typeface="Arial" panose="020B0604020202020204" pitchFamily="34" charset="0"/>
              <a:buChar char="•"/>
            </a:pPr>
            <a:r>
              <a:rPr lang="zh-TW" altLang="en-US" sz="3200" b="1" i="0" dirty="0">
                <a:effectLst/>
                <a:latin typeface="微軟正黑體" panose="020B0604030504040204" pitchFamily="34" charset="-120"/>
                <a:ea typeface="微軟正黑體" panose="020B0604030504040204" pitchFamily="34" charset="-120"/>
              </a:rPr>
              <a:t>異常值會保留</a:t>
            </a:r>
            <a:endParaRPr lang="en-US" altLang="zh-TW" sz="3200" b="1" i="0" dirty="0">
              <a:effectLst/>
              <a:latin typeface="微軟正黑體" panose="020B0604030504040204" pitchFamily="34" charset="-120"/>
              <a:ea typeface="微軟正黑體" panose="020B0604030504040204" pitchFamily="34" charset="-120"/>
            </a:endParaRPr>
          </a:p>
          <a:p>
            <a:pPr marL="628650" indent="-628650" algn="l">
              <a:buFont typeface="Arial" panose="020B0604020202020204" pitchFamily="34" charset="0"/>
              <a:buChar char="•"/>
            </a:pPr>
            <a:r>
              <a:rPr lang="zh-TW" altLang="en-US" sz="3200" b="1" i="0" dirty="0">
                <a:effectLst/>
                <a:latin typeface="微軟正黑體" panose="020B0604030504040204" pitchFamily="34" charset="-120"/>
                <a:ea typeface="微軟正黑體" panose="020B0604030504040204" pitchFamily="34" charset="-120"/>
              </a:rPr>
              <a:t>適合用在常態分布的資料，非常態分布資料不適合</a:t>
            </a:r>
          </a:p>
        </p:txBody>
      </p:sp>
      <p:sp>
        <p:nvSpPr>
          <p:cNvPr id="4" name="文字版面配置區 2"/>
          <p:cNvSpPr txBox="1">
            <a:spLocks/>
          </p:cNvSpPr>
          <p:nvPr/>
        </p:nvSpPr>
        <p:spPr>
          <a:xfrm>
            <a:off x="990600" y="241042"/>
            <a:ext cx="7315200" cy="990600"/>
          </a:xfrm>
          <a:prstGeom prst="rect">
            <a:avLst/>
          </a:prstGeom>
        </p:spPr>
        <p:txBody>
          <a:bodyPr tIns="91440" bIns="91440" anchor="b" anchorCtr="0">
            <a:noAutofit/>
          </a:bodyPr>
          <a:lstStyle/>
          <a:p>
            <a:pPr algn="ctr">
              <a:spcBef>
                <a:spcPct val="20000"/>
              </a:spcBef>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標準化</a:t>
            </a:r>
          </a:p>
        </p:txBody>
      </p:sp>
      <p:pic>
        <p:nvPicPr>
          <p:cNvPr id="3" name="圖片 2">
            <a:extLst>
              <a:ext uri="{FF2B5EF4-FFF2-40B4-BE49-F238E27FC236}">
                <a16:creationId xmlns:a16="http://schemas.microsoft.com/office/drawing/2014/main" id="{D8588251-0F45-8DAF-D68D-337052D767E3}"/>
              </a:ext>
            </a:extLst>
          </p:cNvPr>
          <p:cNvPicPr>
            <a:picLocks noChangeAspect="1"/>
          </p:cNvPicPr>
          <p:nvPr/>
        </p:nvPicPr>
        <p:blipFill>
          <a:blip r:embed="rId3"/>
          <a:stretch>
            <a:fillRect/>
          </a:stretch>
        </p:blipFill>
        <p:spPr>
          <a:xfrm>
            <a:off x="2967851" y="5355788"/>
            <a:ext cx="3208298" cy="1082134"/>
          </a:xfrm>
          <a:prstGeom prst="rect">
            <a:avLst/>
          </a:prstGeom>
        </p:spPr>
      </p:pic>
    </p:spTree>
    <p:extLst>
      <p:ext uri="{BB962C8B-B14F-4D97-AF65-F5344CB8AC3E}">
        <p14:creationId xmlns:p14="http://schemas.microsoft.com/office/powerpoint/2010/main" val="989019615"/>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457200" y="1524000"/>
            <a:ext cx="8229600" cy="2554545"/>
          </a:xfrm>
          <a:prstGeom prst="rect">
            <a:avLst/>
          </a:prstGeom>
          <a:noFill/>
        </p:spPr>
        <p:txBody>
          <a:bodyPr wrap="square" rtlCol="0">
            <a:spAutoFit/>
          </a:bodyPr>
          <a:lstStyle/>
          <a:p>
            <a:pPr marL="628650" indent="-628650" algn="l">
              <a:buFont typeface="Arial" panose="020B0604020202020204" pitchFamily="34" charset="0"/>
              <a:buChar char="•"/>
            </a:pPr>
            <a:r>
              <a:rPr lang="zh-TW" altLang="en-US" sz="3200" b="1" i="0" dirty="0">
                <a:effectLst/>
                <a:latin typeface="微軟正黑體" panose="020B0604030504040204" pitchFamily="34" charset="-120"/>
                <a:ea typeface="微軟正黑體" panose="020B0604030504040204" pitchFamily="34" charset="-120"/>
              </a:rPr>
              <a:t>資料值減掉最小值再除以資料間距</a:t>
            </a:r>
            <a:endParaRPr lang="en-US" altLang="zh-TW" sz="3200" b="1" i="0" dirty="0">
              <a:effectLst/>
              <a:latin typeface="微軟正黑體" panose="020B0604030504040204" pitchFamily="34" charset="-120"/>
              <a:ea typeface="微軟正黑體" panose="020B0604030504040204" pitchFamily="34" charset="-120"/>
            </a:endParaRPr>
          </a:p>
          <a:p>
            <a:pPr marL="628650" indent="-628650" algn="l">
              <a:buFont typeface="Arial" panose="020B0604020202020204" pitchFamily="34" charset="0"/>
              <a:buChar char="•"/>
            </a:pPr>
            <a:r>
              <a:rPr lang="zh-TW" altLang="en-US" sz="3200" b="1" i="0" dirty="0">
                <a:effectLst/>
                <a:latin typeface="微軟正黑體" panose="020B0604030504040204" pitchFamily="34" charset="-120"/>
                <a:ea typeface="微軟正黑體" panose="020B0604030504040204" pitchFamily="34" charset="-120"/>
              </a:rPr>
              <a:t>資料間距是資料最大值減掉最小值</a:t>
            </a:r>
            <a:endParaRPr lang="en-US" altLang="zh-TW" sz="3200" b="1" i="0" dirty="0">
              <a:effectLst/>
              <a:latin typeface="微軟正黑體" panose="020B0604030504040204" pitchFamily="34" charset="-120"/>
              <a:ea typeface="微軟正黑體" panose="020B0604030504040204" pitchFamily="34" charset="-120"/>
            </a:endParaRPr>
          </a:p>
          <a:p>
            <a:pPr marL="628650" indent="-628650" algn="l">
              <a:buFont typeface="Arial" panose="020B0604020202020204" pitchFamily="34" charset="0"/>
              <a:buChar char="•"/>
            </a:pPr>
            <a:r>
              <a:rPr lang="zh-TW" altLang="en-US" sz="3200" b="1" i="0" dirty="0">
                <a:effectLst/>
                <a:latin typeface="微軟正黑體" panose="020B0604030504040204" pitchFamily="34" charset="-120"/>
                <a:ea typeface="微軟正黑體" panose="020B0604030504040204" pitchFamily="34" charset="-120"/>
              </a:rPr>
              <a:t>變數值收放至</a:t>
            </a:r>
            <a:r>
              <a:rPr lang="en-US" altLang="zh-TW" sz="3200" b="1" i="0" dirty="0">
                <a:effectLst/>
                <a:latin typeface="微軟正黑體" panose="020B0604030504040204" pitchFamily="34" charset="-120"/>
                <a:ea typeface="微軟正黑體" panose="020B0604030504040204" pitchFamily="34" charset="-120"/>
              </a:rPr>
              <a:t>0</a:t>
            </a:r>
            <a:r>
              <a:rPr lang="zh-TW" altLang="en-US" sz="3200" b="1" i="0" dirty="0">
                <a:effectLst/>
                <a:latin typeface="微軟正黑體" panose="020B0604030504040204" pitchFamily="34" charset="-120"/>
                <a:ea typeface="微軟正黑體" panose="020B0604030504040204" pitchFamily="34" charset="-120"/>
              </a:rPr>
              <a:t>到</a:t>
            </a:r>
            <a:r>
              <a:rPr lang="en-US" altLang="zh-TW" sz="3200" b="1" i="0" dirty="0">
                <a:effectLst/>
                <a:latin typeface="微軟正黑體" panose="020B0604030504040204" pitchFamily="34" charset="-120"/>
                <a:ea typeface="微軟正黑體" panose="020B0604030504040204" pitchFamily="34" charset="-120"/>
              </a:rPr>
              <a:t>1</a:t>
            </a:r>
          </a:p>
          <a:p>
            <a:pPr marL="628650" indent="-628650" algn="l">
              <a:buFont typeface="Arial" panose="020B0604020202020204" pitchFamily="34" charset="0"/>
              <a:buChar char="•"/>
            </a:pPr>
            <a:r>
              <a:rPr lang="zh-TW" altLang="en-US" sz="3200" b="1" i="0" dirty="0">
                <a:effectLst/>
                <a:latin typeface="微軟正黑體" panose="020B0604030504040204" pitchFamily="34" charset="-120"/>
                <a:ea typeface="微軟正黑體" panose="020B0604030504040204" pitchFamily="34" charset="-120"/>
              </a:rPr>
              <a:t>方法不會維持原始資料的分布型態</a:t>
            </a:r>
            <a:endParaRPr lang="en-US" altLang="zh-TW" sz="3200" b="1" i="0" dirty="0">
              <a:effectLst/>
              <a:latin typeface="微軟正黑體" panose="020B0604030504040204" pitchFamily="34" charset="-120"/>
              <a:ea typeface="微軟正黑體" panose="020B0604030504040204" pitchFamily="34" charset="-120"/>
            </a:endParaRPr>
          </a:p>
          <a:p>
            <a:pPr marL="628650" indent="-628650" algn="l">
              <a:buFont typeface="Arial" panose="020B0604020202020204" pitchFamily="34" charset="0"/>
              <a:buChar char="•"/>
            </a:pPr>
            <a:r>
              <a:rPr lang="zh-TW" altLang="en-US" sz="3200" b="1" i="0" dirty="0">
                <a:effectLst/>
                <a:latin typeface="微軟正黑體" panose="020B0604030504040204" pitchFamily="34" charset="-120"/>
                <a:ea typeface="微軟正黑體" panose="020B0604030504040204" pitchFamily="34" charset="-120"/>
              </a:rPr>
              <a:t>會受異常值影響</a:t>
            </a:r>
          </a:p>
        </p:txBody>
      </p:sp>
      <p:sp>
        <p:nvSpPr>
          <p:cNvPr id="4" name="文字版面配置區 2"/>
          <p:cNvSpPr txBox="1">
            <a:spLocks/>
          </p:cNvSpPr>
          <p:nvPr/>
        </p:nvSpPr>
        <p:spPr>
          <a:xfrm>
            <a:off x="990600" y="241042"/>
            <a:ext cx="7315200" cy="990600"/>
          </a:xfrm>
          <a:prstGeom prst="rect">
            <a:avLst/>
          </a:prstGeom>
        </p:spPr>
        <p:txBody>
          <a:bodyPr tIns="91440" bIns="91440" anchor="b" anchorCtr="0">
            <a:noAutofit/>
          </a:bodyPr>
          <a:lstStyle/>
          <a:p>
            <a:pPr algn="ctr"/>
            <a:r>
              <a:rPr lang="en-US" altLang="zh-TW" sz="4800" b="1" i="0" dirty="0">
                <a:solidFill>
                  <a:srgbClr val="00B0F0"/>
                </a:solidFill>
                <a:effectLst/>
                <a:latin typeface="微軟正黑體" panose="020B0604030504040204" pitchFamily="34" charset="-120"/>
                <a:ea typeface="微軟正黑體" panose="020B0604030504040204" pitchFamily="34" charset="-120"/>
              </a:rPr>
              <a:t>Min-Max Scaling</a:t>
            </a:r>
          </a:p>
        </p:txBody>
      </p:sp>
      <p:pic>
        <p:nvPicPr>
          <p:cNvPr id="6" name="圖片 5">
            <a:extLst>
              <a:ext uri="{FF2B5EF4-FFF2-40B4-BE49-F238E27FC236}">
                <a16:creationId xmlns:a16="http://schemas.microsoft.com/office/drawing/2014/main" id="{7E160CAC-6180-94E6-8CAD-9ECEFB4F59F4}"/>
              </a:ext>
            </a:extLst>
          </p:cNvPr>
          <p:cNvPicPr>
            <a:picLocks noChangeAspect="1"/>
          </p:cNvPicPr>
          <p:nvPr/>
        </p:nvPicPr>
        <p:blipFill>
          <a:blip r:embed="rId3"/>
          <a:stretch>
            <a:fillRect/>
          </a:stretch>
        </p:blipFill>
        <p:spPr>
          <a:xfrm>
            <a:off x="2362200" y="4572000"/>
            <a:ext cx="4084674" cy="1181202"/>
          </a:xfrm>
          <a:prstGeom prst="rect">
            <a:avLst/>
          </a:prstGeom>
        </p:spPr>
      </p:pic>
    </p:spTree>
    <p:extLst>
      <p:ext uri="{BB962C8B-B14F-4D97-AF65-F5344CB8AC3E}">
        <p14:creationId xmlns:p14="http://schemas.microsoft.com/office/powerpoint/2010/main" val="1714780931"/>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457200" y="1524000"/>
            <a:ext cx="8229600" cy="2554545"/>
          </a:xfrm>
          <a:prstGeom prst="rect">
            <a:avLst/>
          </a:prstGeom>
          <a:noFill/>
        </p:spPr>
        <p:txBody>
          <a:bodyPr wrap="square" rtlCol="0">
            <a:spAutoFit/>
          </a:bodyPr>
          <a:lstStyle/>
          <a:p>
            <a:pPr marL="628650" indent="-628650" algn="l">
              <a:buFont typeface="Arial" panose="020B0604020202020204" pitchFamily="34" charset="0"/>
              <a:buChar char="•"/>
            </a:pPr>
            <a:r>
              <a:rPr lang="zh-TW" altLang="en-US" sz="3200" b="1" i="0" dirty="0">
                <a:effectLst/>
                <a:latin typeface="微軟正黑體" panose="020B0604030504040204" pitchFamily="34" charset="-120"/>
                <a:ea typeface="微軟正黑體" panose="020B0604030504040204" pitchFamily="34" charset="-120"/>
              </a:rPr>
              <a:t>將變數資料值除以變數的最大值</a:t>
            </a:r>
            <a:endParaRPr lang="en-US" altLang="zh-TW" sz="3200" b="1" i="0" dirty="0">
              <a:effectLst/>
              <a:latin typeface="微軟正黑體" panose="020B0604030504040204" pitchFamily="34" charset="-120"/>
              <a:ea typeface="微軟正黑體" panose="020B0604030504040204" pitchFamily="34" charset="-120"/>
            </a:endParaRPr>
          </a:p>
          <a:p>
            <a:pPr marL="628650" indent="-628650" algn="l">
              <a:buFont typeface="Arial" panose="020B0604020202020204" pitchFamily="34" charset="0"/>
              <a:buChar char="•"/>
            </a:pPr>
            <a:r>
              <a:rPr lang="zh-TW" altLang="en-US" sz="3200" b="1" i="0" dirty="0">
                <a:effectLst/>
                <a:latin typeface="微軟正黑體" panose="020B0604030504040204" pitchFamily="34" charset="-120"/>
                <a:ea typeface="微軟正黑體" panose="020B0604030504040204" pitchFamily="34" charset="-120"/>
              </a:rPr>
              <a:t>變數值收放至</a:t>
            </a:r>
            <a:r>
              <a:rPr lang="en-US" altLang="zh-TW" sz="3200" b="1" i="0" dirty="0">
                <a:effectLst/>
                <a:latin typeface="微軟正黑體" panose="020B0604030504040204" pitchFamily="34" charset="-120"/>
                <a:ea typeface="微軟正黑體" panose="020B0604030504040204" pitchFamily="34" charset="-120"/>
              </a:rPr>
              <a:t>-1</a:t>
            </a:r>
            <a:r>
              <a:rPr lang="zh-TW" altLang="en-US" sz="3200" b="1" i="0" dirty="0">
                <a:effectLst/>
                <a:latin typeface="微軟正黑體" panose="020B0604030504040204" pitchFamily="34" charset="-120"/>
                <a:ea typeface="微軟正黑體" panose="020B0604030504040204" pitchFamily="34" charset="-120"/>
              </a:rPr>
              <a:t>到</a:t>
            </a:r>
            <a:r>
              <a:rPr lang="en-US" altLang="zh-TW" sz="3200" b="1" i="0" dirty="0">
                <a:effectLst/>
                <a:latin typeface="微軟正黑體" panose="020B0604030504040204" pitchFamily="34" charset="-120"/>
                <a:ea typeface="微軟正黑體" panose="020B0604030504040204" pitchFamily="34" charset="-120"/>
              </a:rPr>
              <a:t>1</a:t>
            </a:r>
            <a:r>
              <a:rPr lang="zh-TW" altLang="en-US" sz="3200" b="1" i="0" dirty="0">
                <a:effectLst/>
                <a:latin typeface="微軟正黑體" panose="020B0604030504040204" pitchFamily="34" charset="-120"/>
                <a:ea typeface="微軟正黑體" panose="020B0604030504040204" pitchFamily="34" charset="-120"/>
              </a:rPr>
              <a:t>之間</a:t>
            </a:r>
            <a:endParaRPr lang="en-US" altLang="zh-TW" sz="3200" b="1" i="0" dirty="0">
              <a:effectLst/>
              <a:latin typeface="微軟正黑體" panose="020B0604030504040204" pitchFamily="34" charset="-120"/>
              <a:ea typeface="微軟正黑體" panose="020B0604030504040204" pitchFamily="34" charset="-120"/>
            </a:endParaRPr>
          </a:p>
          <a:p>
            <a:pPr marL="628650" indent="-628650" algn="l">
              <a:buFont typeface="Arial" panose="020B0604020202020204" pitchFamily="34" charset="0"/>
              <a:buChar char="•"/>
            </a:pPr>
            <a:r>
              <a:rPr lang="zh-TW" altLang="en-US" sz="3200" b="1" i="0" dirty="0">
                <a:effectLst/>
                <a:latin typeface="微軟正黑體" panose="020B0604030504040204" pitchFamily="34" charset="-120"/>
                <a:ea typeface="微軟正黑體" panose="020B0604030504040204" pitchFamily="34" charset="-120"/>
              </a:rPr>
              <a:t>縮放後的平均值不會是位於資料的中間</a:t>
            </a:r>
            <a:endParaRPr lang="en-US" altLang="zh-TW" sz="3200" b="1" i="0" dirty="0">
              <a:effectLst/>
              <a:latin typeface="微軟正黑體" panose="020B0604030504040204" pitchFamily="34" charset="-120"/>
              <a:ea typeface="微軟正黑體" panose="020B0604030504040204" pitchFamily="34" charset="-120"/>
            </a:endParaRPr>
          </a:p>
          <a:p>
            <a:pPr marL="628650" indent="-628650" algn="l">
              <a:buFont typeface="Arial" panose="020B0604020202020204" pitchFamily="34" charset="0"/>
              <a:buChar char="•"/>
            </a:pPr>
            <a:r>
              <a:rPr lang="zh-TW" altLang="en-US" sz="3200" b="1" i="0" dirty="0">
                <a:effectLst/>
                <a:latin typeface="微軟正黑體" panose="020B0604030504040204" pitchFamily="34" charset="-120"/>
                <a:ea typeface="微軟正黑體" panose="020B0604030504040204" pitchFamily="34" charset="-120"/>
              </a:rPr>
              <a:t>變異數也不會被縮放</a:t>
            </a:r>
            <a:endParaRPr lang="en-US" altLang="zh-TW" sz="3200" b="1" i="0" dirty="0">
              <a:effectLst/>
              <a:latin typeface="微軟正黑體" panose="020B0604030504040204" pitchFamily="34" charset="-120"/>
              <a:ea typeface="微軟正黑體" panose="020B0604030504040204" pitchFamily="34" charset="-120"/>
            </a:endParaRPr>
          </a:p>
          <a:p>
            <a:pPr marL="628650" indent="-628650" algn="l">
              <a:buFont typeface="Arial" panose="020B0604020202020204" pitchFamily="34" charset="0"/>
              <a:buChar char="•"/>
            </a:pPr>
            <a:r>
              <a:rPr lang="zh-TW" altLang="en-US" sz="3200" b="1" i="0" dirty="0">
                <a:effectLst/>
                <a:latin typeface="微軟正黑體" panose="020B0604030504040204" pitchFamily="34" charset="-120"/>
                <a:ea typeface="微軟正黑體" panose="020B0604030504040204" pitchFamily="34" charset="-120"/>
              </a:rPr>
              <a:t>會受異常值影響</a:t>
            </a:r>
          </a:p>
        </p:txBody>
      </p:sp>
      <p:sp>
        <p:nvSpPr>
          <p:cNvPr id="4" name="文字版面配置區 2"/>
          <p:cNvSpPr txBox="1">
            <a:spLocks/>
          </p:cNvSpPr>
          <p:nvPr/>
        </p:nvSpPr>
        <p:spPr>
          <a:xfrm>
            <a:off x="990600" y="241042"/>
            <a:ext cx="7315200" cy="990600"/>
          </a:xfrm>
          <a:prstGeom prst="rect">
            <a:avLst/>
          </a:prstGeom>
        </p:spPr>
        <p:txBody>
          <a:bodyPr tIns="91440" bIns="91440" anchor="b" anchorCtr="0">
            <a:noAutofit/>
          </a:bodyPr>
          <a:lstStyle/>
          <a:p>
            <a:pPr algn="ctr"/>
            <a:r>
              <a:rPr lang="en-US" altLang="zh-TW" sz="4800" b="1" i="0" dirty="0">
                <a:solidFill>
                  <a:srgbClr val="00B0F0"/>
                </a:solidFill>
                <a:effectLst/>
                <a:latin typeface="微軟正黑體" panose="020B0604030504040204" pitchFamily="34" charset="-120"/>
                <a:ea typeface="微軟正黑體" panose="020B0604030504040204" pitchFamily="34" charset="-120"/>
              </a:rPr>
              <a:t>Max Absolute Scaling</a:t>
            </a:r>
          </a:p>
        </p:txBody>
      </p:sp>
      <p:pic>
        <p:nvPicPr>
          <p:cNvPr id="3" name="圖片 2">
            <a:extLst>
              <a:ext uri="{FF2B5EF4-FFF2-40B4-BE49-F238E27FC236}">
                <a16:creationId xmlns:a16="http://schemas.microsoft.com/office/drawing/2014/main" id="{75A4BC97-C2F3-169D-DDD7-A71B33E2F940}"/>
              </a:ext>
            </a:extLst>
          </p:cNvPr>
          <p:cNvPicPr>
            <a:picLocks noChangeAspect="1"/>
          </p:cNvPicPr>
          <p:nvPr/>
        </p:nvPicPr>
        <p:blipFill>
          <a:blip r:embed="rId3"/>
          <a:stretch>
            <a:fillRect/>
          </a:stretch>
        </p:blipFill>
        <p:spPr>
          <a:xfrm>
            <a:off x="3276600" y="4495800"/>
            <a:ext cx="2446232" cy="1082134"/>
          </a:xfrm>
          <a:prstGeom prst="rect">
            <a:avLst/>
          </a:prstGeom>
        </p:spPr>
      </p:pic>
    </p:spTree>
    <p:extLst>
      <p:ext uri="{BB962C8B-B14F-4D97-AF65-F5344CB8AC3E}">
        <p14:creationId xmlns:p14="http://schemas.microsoft.com/office/powerpoint/2010/main" val="1892709603"/>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457200" y="1524000"/>
            <a:ext cx="8229600" cy="584775"/>
          </a:xfrm>
          <a:prstGeom prst="rect">
            <a:avLst/>
          </a:prstGeom>
          <a:noFill/>
        </p:spPr>
        <p:txBody>
          <a:bodyPr wrap="square" rtlCol="0">
            <a:spAutoFit/>
          </a:bodyPr>
          <a:lstStyle/>
          <a:p>
            <a:pPr algn="l"/>
            <a:r>
              <a:rPr lang="zh-TW" altLang="en-US" sz="3200" b="1" i="0" dirty="0">
                <a:effectLst/>
                <a:latin typeface="微軟正黑體" panose="020B0604030504040204" pitchFamily="34" charset="-120"/>
                <a:ea typeface="微軟正黑體" panose="020B0604030504040204" pitchFamily="34" charset="-120"/>
              </a:rPr>
              <a:t>平均值標準化</a:t>
            </a:r>
            <a:endParaRPr lang="en-US" altLang="zh-TW" sz="3200" b="1" i="0" dirty="0">
              <a:effectLst/>
              <a:latin typeface="微軟正黑體" panose="020B0604030504040204" pitchFamily="34" charset="-120"/>
              <a:ea typeface="微軟正黑體" panose="020B0604030504040204" pitchFamily="34" charset="-120"/>
            </a:endParaRPr>
          </a:p>
        </p:txBody>
      </p:sp>
      <p:sp>
        <p:nvSpPr>
          <p:cNvPr id="4" name="文字版面配置區 2"/>
          <p:cNvSpPr txBox="1">
            <a:spLocks/>
          </p:cNvSpPr>
          <p:nvPr/>
        </p:nvSpPr>
        <p:spPr>
          <a:xfrm>
            <a:off x="990600" y="241042"/>
            <a:ext cx="7315200" cy="990600"/>
          </a:xfrm>
          <a:prstGeom prst="rect">
            <a:avLst/>
          </a:prstGeom>
        </p:spPr>
        <p:txBody>
          <a:bodyPr tIns="91440" bIns="91440" anchor="b" anchorCtr="0">
            <a:noAutofit/>
          </a:bodyPr>
          <a:lstStyle/>
          <a:p>
            <a:pPr algn="ctr"/>
            <a:r>
              <a:rPr lang="zh-TW" altLang="en-US" sz="4800" b="1" i="0" dirty="0">
                <a:solidFill>
                  <a:srgbClr val="00B0F0"/>
                </a:solidFill>
                <a:effectLst/>
                <a:latin typeface="微軟正黑體" panose="020B0604030504040204" pitchFamily="34" charset="-120"/>
                <a:ea typeface="微軟正黑體" panose="020B0604030504040204" pitchFamily="34" charset="-120"/>
              </a:rPr>
              <a:t>其它方法</a:t>
            </a:r>
            <a:endParaRPr lang="en-US" altLang="zh-TW" sz="4800" b="1" i="0" dirty="0">
              <a:solidFill>
                <a:srgbClr val="00B0F0"/>
              </a:solidFill>
              <a:effectLst/>
              <a:latin typeface="微軟正黑體" panose="020B0604030504040204" pitchFamily="34" charset="-120"/>
              <a:ea typeface="微軟正黑體" panose="020B0604030504040204" pitchFamily="34" charset="-120"/>
            </a:endParaRPr>
          </a:p>
        </p:txBody>
      </p:sp>
      <p:pic>
        <p:nvPicPr>
          <p:cNvPr id="3074" name="Picture 2">
            <a:extLst>
              <a:ext uri="{FF2B5EF4-FFF2-40B4-BE49-F238E27FC236}">
                <a16:creationId xmlns:a16="http://schemas.microsoft.com/office/drawing/2014/main" id="{3F365909-ABD9-B287-C47B-3209C3D4ED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3898" y="2184975"/>
            <a:ext cx="3524250" cy="131445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Feature Scaling - Part 3 - GeeksforGeeks">
            <a:extLst>
              <a:ext uri="{FF2B5EF4-FFF2-40B4-BE49-F238E27FC236}">
                <a16:creationId xmlns:a16="http://schemas.microsoft.com/office/drawing/2014/main" id="{C8DE26B8-1039-54AB-C3AE-E1D21B8FC11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 y="4520805"/>
            <a:ext cx="2752725" cy="1533525"/>
          </a:xfrm>
          <a:prstGeom prst="rect">
            <a:avLst/>
          </a:prstGeom>
          <a:noFill/>
          <a:extLst>
            <a:ext uri="{909E8E84-426E-40DD-AFC4-6F175D3DCCD1}">
              <a14:hiddenFill xmlns:a14="http://schemas.microsoft.com/office/drawing/2010/main">
                <a:solidFill>
                  <a:srgbClr val="FFFFFF"/>
                </a:solidFill>
              </a14:hiddenFill>
            </a:ext>
          </a:extLst>
        </p:spPr>
      </p:pic>
      <p:sp>
        <p:nvSpPr>
          <p:cNvPr id="2" name="文字方塊 1">
            <a:extLst>
              <a:ext uri="{FF2B5EF4-FFF2-40B4-BE49-F238E27FC236}">
                <a16:creationId xmlns:a16="http://schemas.microsoft.com/office/drawing/2014/main" id="{133DEF6E-AC36-DD18-130D-B38927E50009}"/>
              </a:ext>
            </a:extLst>
          </p:cNvPr>
          <p:cNvSpPr txBox="1"/>
          <p:nvPr/>
        </p:nvSpPr>
        <p:spPr>
          <a:xfrm>
            <a:off x="457200" y="3896918"/>
            <a:ext cx="4038600" cy="584775"/>
          </a:xfrm>
          <a:prstGeom prst="rect">
            <a:avLst/>
          </a:prstGeom>
          <a:noFill/>
        </p:spPr>
        <p:txBody>
          <a:bodyPr wrap="square" rtlCol="0">
            <a:spAutoFit/>
          </a:bodyPr>
          <a:lstStyle/>
          <a:p>
            <a:pPr algn="l"/>
            <a:r>
              <a:rPr lang="en-US" altLang="zh-TW" sz="3200" b="1" i="0" dirty="0">
                <a:effectLst/>
                <a:latin typeface="微軟正黑體" panose="020B0604030504040204" pitchFamily="34" charset="-120"/>
                <a:ea typeface="微軟正黑體" panose="020B0604030504040204" pitchFamily="34" charset="-120"/>
              </a:rPr>
              <a:t>Robust Scaling</a:t>
            </a:r>
          </a:p>
        </p:txBody>
      </p:sp>
      <p:pic>
        <p:nvPicPr>
          <p:cNvPr id="7" name="圖片 6">
            <a:extLst>
              <a:ext uri="{FF2B5EF4-FFF2-40B4-BE49-F238E27FC236}">
                <a16:creationId xmlns:a16="http://schemas.microsoft.com/office/drawing/2014/main" id="{AACFDF88-E54D-0C2C-FA93-9B2CF7D656D4}"/>
              </a:ext>
            </a:extLst>
          </p:cNvPr>
          <p:cNvPicPr>
            <a:picLocks noChangeAspect="1"/>
          </p:cNvPicPr>
          <p:nvPr/>
        </p:nvPicPr>
        <p:blipFill>
          <a:blip r:embed="rId5"/>
          <a:stretch>
            <a:fillRect/>
          </a:stretch>
        </p:blipFill>
        <p:spPr>
          <a:xfrm>
            <a:off x="4724400" y="2286000"/>
            <a:ext cx="2357625" cy="1303838"/>
          </a:xfrm>
          <a:prstGeom prst="rect">
            <a:avLst/>
          </a:prstGeom>
        </p:spPr>
      </p:pic>
      <p:sp>
        <p:nvSpPr>
          <p:cNvPr id="8" name="文字方塊 7">
            <a:extLst>
              <a:ext uri="{FF2B5EF4-FFF2-40B4-BE49-F238E27FC236}">
                <a16:creationId xmlns:a16="http://schemas.microsoft.com/office/drawing/2014/main" id="{22A9117C-944C-D927-7CE1-18F1E0925C0A}"/>
              </a:ext>
            </a:extLst>
          </p:cNvPr>
          <p:cNvSpPr txBox="1"/>
          <p:nvPr/>
        </p:nvSpPr>
        <p:spPr>
          <a:xfrm>
            <a:off x="4648200" y="1138859"/>
            <a:ext cx="4038600" cy="1077218"/>
          </a:xfrm>
          <a:prstGeom prst="rect">
            <a:avLst/>
          </a:prstGeom>
          <a:noFill/>
        </p:spPr>
        <p:txBody>
          <a:bodyPr wrap="square" rtlCol="0">
            <a:spAutoFit/>
          </a:bodyPr>
          <a:lstStyle/>
          <a:p>
            <a:pPr algn="l"/>
            <a:r>
              <a:rPr lang="en-US" altLang="zh-TW" sz="3200" b="1" i="0" dirty="0">
                <a:effectLst/>
                <a:latin typeface="微軟正黑體" panose="020B0604030504040204" pitchFamily="34" charset="-120"/>
                <a:ea typeface="微軟正黑體" panose="020B0604030504040204" pitchFamily="34" charset="-120"/>
              </a:rPr>
              <a:t>Scaling to unit length</a:t>
            </a:r>
          </a:p>
        </p:txBody>
      </p:sp>
    </p:spTree>
    <p:extLst>
      <p:ext uri="{BB962C8B-B14F-4D97-AF65-F5344CB8AC3E}">
        <p14:creationId xmlns:p14="http://schemas.microsoft.com/office/powerpoint/2010/main" val="2517499306"/>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p:cNvSpPr txBox="1"/>
          <p:nvPr/>
        </p:nvSpPr>
        <p:spPr>
          <a:xfrm>
            <a:off x="838200" y="2971800"/>
            <a:ext cx="7772400" cy="830997"/>
          </a:xfrm>
          <a:prstGeom prst="rect">
            <a:avLst/>
          </a:prstGeom>
          <a:noFill/>
        </p:spPr>
        <p:txBody>
          <a:bodyPr wrap="square" rtlCol="0">
            <a:spAutoFit/>
          </a:bodyPr>
          <a:lstStyle/>
          <a:p>
            <a:pPr algn="ctr"/>
            <a:r>
              <a:rPr kumimoji="1" lang="en-US" altLang="zh-TW" sz="48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Arial"/>
              </a:rPr>
              <a:t>Data Augmentation</a:t>
            </a:r>
          </a:p>
        </p:txBody>
      </p:sp>
    </p:spTree>
    <p:extLst>
      <p:ext uri="{BB962C8B-B14F-4D97-AF65-F5344CB8AC3E}">
        <p14:creationId xmlns:p14="http://schemas.microsoft.com/office/powerpoint/2010/main" val="1485215807"/>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61"/>
          <p:cNvSpPr txBox="1">
            <a:spLocks noGrp="1"/>
          </p:cNvSpPr>
          <p:nvPr>
            <p:ph type="title"/>
          </p:nvPr>
        </p:nvSpPr>
        <p:spPr>
          <a:xfrm>
            <a:off x="359542" y="216901"/>
            <a:ext cx="8280900" cy="964500"/>
          </a:xfrm>
          <a:prstGeom prst="rect">
            <a:avLst/>
          </a:prstGeom>
          <a:noFill/>
          <a:ln>
            <a:noFill/>
          </a:ln>
        </p:spPr>
        <p:txBody>
          <a:bodyPr spcFirstLastPara="1" wrap="square" lIns="20100" tIns="20100" rIns="20100" bIns="20100" anchor="ctr" anchorCtr="0">
            <a:noAutofit/>
          </a:bodyPr>
          <a:lstStyle/>
          <a:p>
            <a:r>
              <a:rPr lang="en" b="1" dirty="0">
                <a:solidFill>
                  <a:srgbClr val="00B0F0"/>
                </a:solidFill>
                <a:latin typeface="微軟正黑體" panose="020B0604030504040204" pitchFamily="34" charset="-120"/>
                <a:ea typeface="微軟正黑體" panose="020B0604030504040204" pitchFamily="34" charset="-120"/>
              </a:rPr>
              <a:t>Data Augmentation(Training)</a:t>
            </a:r>
            <a:endParaRPr b="1" dirty="0">
              <a:solidFill>
                <a:srgbClr val="00B0F0"/>
              </a:solidFill>
              <a:latin typeface="微軟正黑體" panose="020B0604030504040204" pitchFamily="34" charset="-120"/>
              <a:ea typeface="微軟正黑體" panose="020B0604030504040204" pitchFamily="34" charset="-120"/>
            </a:endParaRPr>
          </a:p>
        </p:txBody>
      </p:sp>
      <p:pic>
        <p:nvPicPr>
          <p:cNvPr id="17410" name="Picture 2"/>
          <p:cNvPicPr>
            <a:picLocks noChangeAspect="1" noChangeArrowheads="1"/>
          </p:cNvPicPr>
          <p:nvPr/>
        </p:nvPicPr>
        <p:blipFill>
          <a:blip r:embed="rId3"/>
          <a:srcRect/>
          <a:stretch>
            <a:fillRect/>
          </a:stretch>
        </p:blipFill>
        <p:spPr bwMode="auto">
          <a:xfrm>
            <a:off x="1295400" y="2057400"/>
            <a:ext cx="2304256" cy="2201546"/>
          </a:xfrm>
          <a:prstGeom prst="rect">
            <a:avLst/>
          </a:prstGeom>
          <a:noFill/>
          <a:ln w="9525">
            <a:noFill/>
            <a:miter lim="800000"/>
            <a:headEnd/>
            <a:tailEnd/>
          </a:ln>
        </p:spPr>
      </p:pic>
      <p:pic>
        <p:nvPicPr>
          <p:cNvPr id="17411" name="Picture 3"/>
          <p:cNvPicPr>
            <a:picLocks noChangeAspect="1" noChangeArrowheads="1"/>
          </p:cNvPicPr>
          <p:nvPr/>
        </p:nvPicPr>
        <p:blipFill>
          <a:blip r:embed="rId4"/>
          <a:srcRect/>
          <a:stretch>
            <a:fillRect/>
          </a:stretch>
        </p:blipFill>
        <p:spPr bwMode="auto">
          <a:xfrm rot="20574872">
            <a:off x="5305403" y="1806066"/>
            <a:ext cx="2259558" cy="2259558"/>
          </a:xfrm>
          <a:prstGeom prst="rect">
            <a:avLst/>
          </a:prstGeom>
          <a:noFill/>
          <a:ln w="9525">
            <a:noFill/>
            <a:miter lim="800000"/>
            <a:headEnd/>
            <a:tailEnd/>
          </a:ln>
        </p:spPr>
      </p:pic>
      <p:sp>
        <p:nvSpPr>
          <p:cNvPr id="7" name="矩形 6"/>
          <p:cNvSpPr/>
          <p:nvPr/>
        </p:nvSpPr>
        <p:spPr>
          <a:xfrm>
            <a:off x="539552" y="5013176"/>
            <a:ext cx="7920880" cy="707886"/>
          </a:xfrm>
          <a:prstGeom prst="rect">
            <a:avLst/>
          </a:prstGeom>
        </p:spPr>
        <p:txBody>
          <a:bodyPr wrap="square">
            <a:spAutoFit/>
          </a:bodyPr>
          <a:lstStyle/>
          <a:p>
            <a:r>
              <a:rPr lang="en-US" altLang="zh-TW" sz="2000" dirty="0"/>
              <a:t>More than 100 ways !!</a:t>
            </a:r>
          </a:p>
          <a:p>
            <a:r>
              <a:rPr lang="en-US" altLang="zh-TW" sz="2000" dirty="0">
                <a:hlinkClick r:id="rId5"/>
              </a:rPr>
              <a:t>https://github.com/aleju/imgaug</a:t>
            </a:r>
            <a:r>
              <a:rPr lang="en-US" altLang="zh-TW" sz="2000" dirty="0"/>
              <a:t> </a:t>
            </a:r>
            <a:endParaRPr lang="zh-TW" altLang="en-US" sz="20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457200" y="1828800"/>
            <a:ext cx="8229600" cy="3046988"/>
          </a:xfrm>
          <a:prstGeom prst="rect">
            <a:avLst/>
          </a:prstGeom>
          <a:noFill/>
        </p:spPr>
        <p:txBody>
          <a:bodyPr wrap="square" rtlCol="0">
            <a:spAutoFit/>
          </a:bodyPr>
          <a:lstStyle/>
          <a:p>
            <a:pPr marL="628650" indent="-628650" algn="l">
              <a:buFont typeface="+mj-lt"/>
              <a:buAutoNum type="arabicPeriod"/>
            </a:pPr>
            <a:r>
              <a:rPr lang="zh-TW" altLang="en-US" sz="3200" b="1" i="0" dirty="0">
                <a:effectLst/>
                <a:latin typeface="微軟正黑體" panose="020B0604030504040204" pitchFamily="34" charset="-120"/>
                <a:ea typeface="微軟正黑體" panose="020B0604030504040204" pitchFamily="34" charset="-120"/>
              </a:rPr>
              <a:t>提高模型的準確度</a:t>
            </a:r>
          </a:p>
          <a:p>
            <a:pPr marL="628650" indent="-628650" algn="l">
              <a:buFont typeface="+mj-lt"/>
              <a:buAutoNum type="arabicPeriod"/>
            </a:pPr>
            <a:r>
              <a:rPr lang="zh-TW" altLang="en-US" sz="3200" b="1" i="0" dirty="0">
                <a:effectLst/>
                <a:latin typeface="微軟正黑體" panose="020B0604030504040204" pitchFamily="34" charset="-120"/>
                <a:ea typeface="微軟正黑體" panose="020B0604030504040204" pitchFamily="34" charset="-120"/>
              </a:rPr>
              <a:t>加快達到指標的時間</a:t>
            </a:r>
          </a:p>
          <a:p>
            <a:pPr marL="628650" indent="-628650" algn="l">
              <a:buFont typeface="+mj-lt"/>
              <a:buAutoNum type="arabicPeriod"/>
            </a:pPr>
            <a:r>
              <a:rPr lang="zh-TW" altLang="en-US" sz="3200" b="1" i="0" dirty="0">
                <a:effectLst/>
                <a:latin typeface="微軟正黑體" panose="020B0604030504040204" pitchFamily="34" charset="-120"/>
                <a:ea typeface="微軟正黑體" panose="020B0604030504040204" pitchFamily="34" charset="-120"/>
              </a:rPr>
              <a:t>防止</a:t>
            </a:r>
            <a:r>
              <a:rPr lang="en-US" altLang="zh-TW" sz="3200" b="1" i="0" dirty="0">
                <a:effectLst/>
                <a:latin typeface="微軟正黑體" panose="020B0604030504040204" pitchFamily="34" charset="-120"/>
                <a:ea typeface="微軟正黑體" panose="020B0604030504040204" pitchFamily="34" charset="-120"/>
              </a:rPr>
              <a:t>overfitting</a:t>
            </a:r>
          </a:p>
          <a:p>
            <a:pPr marL="628650" indent="-628650" algn="l">
              <a:buFont typeface="+mj-lt"/>
              <a:buAutoNum type="arabicPeriod"/>
            </a:pPr>
            <a:r>
              <a:rPr lang="en-US" altLang="zh-TW" sz="3200" b="1" i="0" dirty="0">
                <a:effectLst/>
                <a:latin typeface="微軟正黑體" panose="020B0604030504040204" pitchFamily="34" charset="-120"/>
                <a:ea typeface="微軟正黑體" panose="020B0604030504040204" pitchFamily="34" charset="-120"/>
              </a:rPr>
              <a:t>Inference</a:t>
            </a:r>
            <a:r>
              <a:rPr lang="zh-TW" altLang="en-US" sz="3200" b="1" i="0" dirty="0">
                <a:effectLst/>
                <a:latin typeface="微軟正黑體" panose="020B0604030504040204" pitchFamily="34" charset="-120"/>
                <a:ea typeface="微軟正黑體" panose="020B0604030504040204" pitchFamily="34" charset="-120"/>
              </a:rPr>
              <a:t>的速度</a:t>
            </a:r>
          </a:p>
          <a:p>
            <a:pPr marL="628650" indent="-628650" algn="l">
              <a:buFont typeface="+mj-lt"/>
              <a:buAutoNum type="arabicPeriod"/>
            </a:pPr>
            <a:r>
              <a:rPr lang="zh-TW" altLang="en-US" sz="3200" b="1" i="0" dirty="0">
                <a:effectLst/>
                <a:latin typeface="微軟正黑體" panose="020B0604030504040204" pitchFamily="34" charset="-120"/>
                <a:ea typeface="微軟正黑體" panose="020B0604030504040204" pitchFamily="34" charset="-120"/>
              </a:rPr>
              <a:t>對抗雜訊的能力</a:t>
            </a:r>
            <a:endParaRPr lang="en-US" altLang="zh-TW" sz="3200" b="1" i="0" dirty="0">
              <a:effectLst/>
              <a:latin typeface="微軟正黑體" panose="020B0604030504040204" pitchFamily="34" charset="-120"/>
              <a:ea typeface="微軟正黑體" panose="020B0604030504040204" pitchFamily="34" charset="-120"/>
            </a:endParaRPr>
          </a:p>
          <a:p>
            <a:pPr marL="628650" indent="-628650" algn="l">
              <a:buFont typeface="+mj-lt"/>
              <a:buAutoNum type="arabicPeriod"/>
            </a:pPr>
            <a:r>
              <a:rPr lang="zh-TW" altLang="en-US" sz="3200" b="1" i="0" dirty="0">
                <a:effectLst/>
                <a:latin typeface="微軟正黑體" panose="020B0604030504040204" pitchFamily="34" charset="-120"/>
                <a:ea typeface="微軟正黑體" panose="020B0604030504040204" pitchFamily="34" charset="-120"/>
              </a:rPr>
              <a:t>防止梯度消失或爆炸</a:t>
            </a:r>
          </a:p>
        </p:txBody>
      </p:sp>
      <p:sp>
        <p:nvSpPr>
          <p:cNvPr id="4" name="文字版面配置區 2"/>
          <p:cNvSpPr txBox="1">
            <a:spLocks/>
          </p:cNvSpPr>
          <p:nvPr/>
        </p:nvSpPr>
        <p:spPr>
          <a:xfrm>
            <a:off x="990600" y="533400"/>
            <a:ext cx="7315200" cy="990600"/>
          </a:xfrm>
          <a:prstGeom prst="rect">
            <a:avLst/>
          </a:prstGeom>
        </p:spPr>
        <p:txBody>
          <a:bodyPr tIns="91440" bIns="91440" anchor="b" anchorCtr="0">
            <a:noAutofit/>
          </a:bodyPr>
          <a:lstStyle/>
          <a:p>
            <a:pPr algn="ctr">
              <a:spcBef>
                <a:spcPct val="20000"/>
              </a:spcBef>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使用這些技術的目的</a:t>
            </a:r>
          </a:p>
        </p:txBody>
      </p:sp>
    </p:spTree>
    <p:extLst>
      <p:ext uri="{BB962C8B-B14F-4D97-AF65-F5344CB8AC3E}">
        <p14:creationId xmlns:p14="http://schemas.microsoft.com/office/powerpoint/2010/main" val="3376026772"/>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61"/>
          <p:cNvSpPr txBox="1">
            <a:spLocks noGrp="1"/>
          </p:cNvSpPr>
          <p:nvPr>
            <p:ph type="title"/>
          </p:nvPr>
        </p:nvSpPr>
        <p:spPr>
          <a:xfrm>
            <a:off x="359542" y="216901"/>
            <a:ext cx="8280900" cy="964500"/>
          </a:xfrm>
          <a:prstGeom prst="rect">
            <a:avLst/>
          </a:prstGeom>
          <a:noFill/>
          <a:ln>
            <a:noFill/>
          </a:ln>
        </p:spPr>
        <p:txBody>
          <a:bodyPr spcFirstLastPara="1" wrap="square" lIns="20100" tIns="20100" rIns="20100" bIns="20100" anchor="ctr" anchorCtr="0">
            <a:noAutofit/>
          </a:bodyPr>
          <a:lstStyle/>
          <a:p>
            <a:r>
              <a:rPr lang="en" b="1" dirty="0">
                <a:solidFill>
                  <a:srgbClr val="00B0F0"/>
                </a:solidFill>
                <a:latin typeface="微軟正黑體" panose="020B0604030504040204" pitchFamily="34" charset="-120"/>
                <a:ea typeface="微軟正黑體" panose="020B0604030504040204" pitchFamily="34" charset="-120"/>
              </a:rPr>
              <a:t>Data Augmentation(Training)</a:t>
            </a:r>
            <a:endParaRPr b="1" dirty="0">
              <a:solidFill>
                <a:srgbClr val="00B0F0"/>
              </a:solidFill>
              <a:latin typeface="微軟正黑體" panose="020B0604030504040204" pitchFamily="34" charset="-120"/>
              <a:ea typeface="微軟正黑體" panose="020B0604030504040204" pitchFamily="34" charset="-120"/>
            </a:endParaRPr>
          </a:p>
        </p:txBody>
      </p:sp>
      <p:pic>
        <p:nvPicPr>
          <p:cNvPr id="9218" name="Picture 2">
            <a:extLst>
              <a:ext uri="{FF2B5EF4-FFF2-40B4-BE49-F238E27FC236}">
                <a16:creationId xmlns:a16="http://schemas.microsoft.com/office/drawing/2014/main" id="{4E9BFD65-0E48-5453-6E54-58FC8F4664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700" y="1752600"/>
            <a:ext cx="8610600" cy="38912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694221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61"/>
          <p:cNvSpPr txBox="1">
            <a:spLocks noGrp="1"/>
          </p:cNvSpPr>
          <p:nvPr>
            <p:ph type="title"/>
          </p:nvPr>
        </p:nvSpPr>
        <p:spPr>
          <a:xfrm>
            <a:off x="395536" y="857250"/>
            <a:ext cx="8280900" cy="964500"/>
          </a:xfrm>
          <a:prstGeom prst="rect">
            <a:avLst/>
          </a:prstGeom>
          <a:noFill/>
          <a:ln>
            <a:noFill/>
          </a:ln>
        </p:spPr>
        <p:txBody>
          <a:bodyPr spcFirstLastPara="1" wrap="square" lIns="20100" tIns="20100" rIns="20100" bIns="20100" anchor="ctr" anchorCtr="0">
            <a:noAutofit/>
          </a:bodyPr>
          <a:lstStyle/>
          <a:p>
            <a:r>
              <a:rPr lang="en" dirty="0"/>
              <a:t>Increase Samples</a:t>
            </a:r>
            <a:endParaRPr dirty="0"/>
          </a:p>
        </p:txBody>
      </p:sp>
      <p:pic>
        <p:nvPicPr>
          <p:cNvPr id="19458" name="Picture 2"/>
          <p:cNvPicPr>
            <a:picLocks noChangeAspect="1" noChangeArrowheads="1"/>
          </p:cNvPicPr>
          <p:nvPr/>
        </p:nvPicPr>
        <p:blipFill>
          <a:blip r:embed="rId3"/>
          <a:srcRect/>
          <a:stretch>
            <a:fillRect/>
          </a:stretch>
        </p:blipFill>
        <p:spPr bwMode="auto">
          <a:xfrm>
            <a:off x="1763689" y="2132856"/>
            <a:ext cx="5281613" cy="3079750"/>
          </a:xfrm>
          <a:prstGeom prst="rect">
            <a:avLst/>
          </a:prstGeom>
          <a:noFill/>
          <a:ln w="9525">
            <a:noFill/>
            <a:miter lim="800000"/>
            <a:headEnd/>
            <a:tailEnd/>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61"/>
          <p:cNvSpPr txBox="1">
            <a:spLocks noGrp="1"/>
          </p:cNvSpPr>
          <p:nvPr>
            <p:ph type="title"/>
          </p:nvPr>
        </p:nvSpPr>
        <p:spPr>
          <a:xfrm>
            <a:off x="395536" y="857250"/>
            <a:ext cx="8280900" cy="964500"/>
          </a:xfrm>
          <a:prstGeom prst="rect">
            <a:avLst/>
          </a:prstGeom>
          <a:noFill/>
          <a:ln>
            <a:noFill/>
          </a:ln>
        </p:spPr>
        <p:txBody>
          <a:bodyPr spcFirstLastPara="1" wrap="square" lIns="20100" tIns="20100" rIns="20100" bIns="20100" anchor="ctr" anchorCtr="0">
            <a:noAutofit/>
          </a:bodyPr>
          <a:lstStyle/>
          <a:p>
            <a:r>
              <a:rPr lang="en" dirty="0"/>
              <a:t>Increase Samples</a:t>
            </a:r>
            <a:endParaRPr dirty="0"/>
          </a:p>
        </p:txBody>
      </p:sp>
      <p:pic>
        <p:nvPicPr>
          <p:cNvPr id="3" name="圖片 2">
            <a:extLst>
              <a:ext uri="{FF2B5EF4-FFF2-40B4-BE49-F238E27FC236}">
                <a16:creationId xmlns:a16="http://schemas.microsoft.com/office/drawing/2014/main" id="{41D52323-4181-A6A1-7196-C566941C5ACB}"/>
              </a:ext>
            </a:extLst>
          </p:cNvPr>
          <p:cNvPicPr>
            <a:picLocks noChangeAspect="1"/>
          </p:cNvPicPr>
          <p:nvPr/>
        </p:nvPicPr>
        <p:blipFill>
          <a:blip r:embed="rId3"/>
          <a:stretch>
            <a:fillRect/>
          </a:stretch>
        </p:blipFill>
        <p:spPr>
          <a:xfrm>
            <a:off x="1032203" y="868458"/>
            <a:ext cx="7079593" cy="5121084"/>
          </a:xfrm>
          <a:prstGeom prst="rect">
            <a:avLst/>
          </a:prstGeo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9452231A-29AC-C500-CD75-FAAF61337DDF}"/>
              </a:ext>
            </a:extLst>
          </p:cNvPr>
          <p:cNvPicPr>
            <a:picLocks noChangeAspect="1"/>
          </p:cNvPicPr>
          <p:nvPr/>
        </p:nvPicPr>
        <p:blipFill>
          <a:blip r:embed="rId2"/>
          <a:stretch>
            <a:fillRect/>
          </a:stretch>
        </p:blipFill>
        <p:spPr>
          <a:xfrm>
            <a:off x="1143000" y="0"/>
            <a:ext cx="6858000" cy="6858000"/>
          </a:xfrm>
          <a:prstGeom prst="rect">
            <a:avLst/>
          </a:prstGeom>
        </p:spPr>
      </p:pic>
    </p:spTree>
    <p:extLst>
      <p:ext uri="{BB962C8B-B14F-4D97-AF65-F5344CB8AC3E}">
        <p14:creationId xmlns:p14="http://schemas.microsoft.com/office/powerpoint/2010/main" val="304078524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61"/>
          <p:cNvSpPr txBox="1">
            <a:spLocks noGrp="1"/>
          </p:cNvSpPr>
          <p:nvPr>
            <p:ph type="title"/>
          </p:nvPr>
        </p:nvSpPr>
        <p:spPr>
          <a:xfrm>
            <a:off x="395536" y="857250"/>
            <a:ext cx="8280900" cy="964500"/>
          </a:xfrm>
          <a:prstGeom prst="rect">
            <a:avLst/>
          </a:prstGeom>
          <a:noFill/>
          <a:ln>
            <a:noFill/>
          </a:ln>
        </p:spPr>
        <p:txBody>
          <a:bodyPr spcFirstLastPara="1" wrap="square" lIns="20100" tIns="20100" rIns="20100" bIns="20100" anchor="ctr" anchorCtr="0">
            <a:noAutofit/>
          </a:bodyPr>
          <a:lstStyle/>
          <a:p>
            <a:r>
              <a:rPr lang="en" dirty="0"/>
              <a:t>Increase Samples</a:t>
            </a:r>
            <a:endParaRPr dirty="0"/>
          </a:p>
        </p:txBody>
      </p:sp>
      <p:pic>
        <p:nvPicPr>
          <p:cNvPr id="21506" name="Picture 2"/>
          <p:cNvPicPr>
            <a:picLocks noChangeAspect="1" noChangeArrowheads="1"/>
          </p:cNvPicPr>
          <p:nvPr/>
        </p:nvPicPr>
        <p:blipFill>
          <a:blip r:embed="rId3"/>
          <a:srcRect/>
          <a:stretch>
            <a:fillRect/>
          </a:stretch>
        </p:blipFill>
        <p:spPr bwMode="auto">
          <a:xfrm>
            <a:off x="1691680" y="1916833"/>
            <a:ext cx="5976664" cy="3822393"/>
          </a:xfrm>
          <a:prstGeom prst="rect">
            <a:avLst/>
          </a:prstGeom>
          <a:noFill/>
          <a:ln w="9525">
            <a:noFill/>
            <a:miter lim="800000"/>
            <a:headEnd/>
            <a:tailEnd/>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p:cNvSpPr txBox="1"/>
          <p:nvPr/>
        </p:nvSpPr>
        <p:spPr>
          <a:xfrm>
            <a:off x="838200" y="2971800"/>
            <a:ext cx="7772400" cy="830997"/>
          </a:xfrm>
          <a:prstGeom prst="rect">
            <a:avLst/>
          </a:prstGeom>
          <a:noFill/>
        </p:spPr>
        <p:txBody>
          <a:bodyPr wrap="square" rtlCol="0">
            <a:spAutoFit/>
          </a:bodyPr>
          <a:lstStyle/>
          <a:p>
            <a:pPr algn="l"/>
            <a:r>
              <a:rPr lang="en-US" altLang="zh-TW" sz="4800" b="1" i="0" dirty="0">
                <a:solidFill>
                  <a:srgbClr val="FFFF00"/>
                </a:solidFill>
                <a:effectLst/>
                <a:latin typeface="微軟正黑體" panose="020B0604030504040204" pitchFamily="34" charset="-120"/>
                <a:ea typeface="微軟正黑體" panose="020B0604030504040204" pitchFamily="34" charset="-120"/>
              </a:rPr>
              <a:t>train, </a:t>
            </a:r>
            <a:r>
              <a:rPr lang="en-US" altLang="zh-TW" sz="4800" b="1" i="0" dirty="0" err="1">
                <a:solidFill>
                  <a:srgbClr val="FFFF00"/>
                </a:solidFill>
                <a:effectLst/>
                <a:latin typeface="微軟正黑體" panose="020B0604030504040204" pitchFamily="34" charset="-120"/>
                <a:ea typeface="微軟正黑體" panose="020B0604030504040204" pitchFamily="34" charset="-120"/>
              </a:rPr>
              <a:t>val</a:t>
            </a:r>
            <a:r>
              <a:rPr lang="en-US" altLang="zh-TW" sz="4800" b="1" i="0" dirty="0">
                <a:solidFill>
                  <a:srgbClr val="FFFF00"/>
                </a:solidFill>
                <a:effectLst/>
                <a:latin typeface="微軟正黑體" panose="020B0604030504040204" pitchFamily="34" charset="-120"/>
                <a:ea typeface="微軟正黑體" panose="020B0604030504040204" pitchFamily="34" charset="-120"/>
              </a:rPr>
              <a:t>, test</a:t>
            </a:r>
            <a:r>
              <a:rPr lang="zh-TW" altLang="en-US" sz="4800" b="1" i="0" dirty="0">
                <a:solidFill>
                  <a:srgbClr val="FFFF00"/>
                </a:solidFill>
                <a:effectLst/>
                <a:latin typeface="微軟正黑體" panose="020B0604030504040204" pitchFamily="34" charset="-120"/>
                <a:ea typeface="微軟正黑體" panose="020B0604030504040204" pitchFamily="34" charset="-120"/>
              </a:rPr>
              <a:t>比例的改變</a:t>
            </a:r>
          </a:p>
        </p:txBody>
      </p:sp>
    </p:spTree>
    <p:extLst>
      <p:ext uri="{BB962C8B-B14F-4D97-AF65-F5344CB8AC3E}">
        <p14:creationId xmlns:p14="http://schemas.microsoft.com/office/powerpoint/2010/main" val="875416726"/>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67544" y="1052736"/>
            <a:ext cx="8280900" cy="964500"/>
          </a:xfrm>
        </p:spPr>
        <p:txBody>
          <a:bodyPr/>
          <a:lstStyle/>
          <a:p>
            <a:r>
              <a:rPr lang="en-US" altLang="zh-TW" dirty="0"/>
              <a:t>Train, Val, Test Data</a:t>
            </a:r>
            <a:endParaRPr lang="zh-TW" altLang="en-US" dirty="0"/>
          </a:p>
        </p:txBody>
      </p:sp>
      <p:pic>
        <p:nvPicPr>
          <p:cNvPr id="1026" name="Picture 2"/>
          <p:cNvPicPr>
            <a:picLocks noChangeAspect="1" noChangeArrowheads="1"/>
          </p:cNvPicPr>
          <p:nvPr/>
        </p:nvPicPr>
        <p:blipFill>
          <a:blip r:embed="rId2"/>
          <a:srcRect/>
          <a:stretch>
            <a:fillRect/>
          </a:stretch>
        </p:blipFill>
        <p:spPr bwMode="auto">
          <a:xfrm>
            <a:off x="685800" y="1090058"/>
            <a:ext cx="7930314" cy="5082142"/>
          </a:xfrm>
          <a:prstGeom prst="rect">
            <a:avLst/>
          </a:prstGeom>
          <a:noFill/>
          <a:ln w="9525">
            <a:noFill/>
            <a:miter lim="800000"/>
            <a:headEnd/>
            <a:tailEnd/>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p:cNvSpPr txBox="1"/>
          <p:nvPr/>
        </p:nvSpPr>
        <p:spPr>
          <a:xfrm>
            <a:off x="1219200" y="3013501"/>
            <a:ext cx="7772400" cy="830997"/>
          </a:xfrm>
          <a:prstGeom prst="rect">
            <a:avLst/>
          </a:prstGeom>
          <a:noFill/>
        </p:spPr>
        <p:txBody>
          <a:bodyPr wrap="square" rtlCol="0">
            <a:spAutoFit/>
          </a:bodyPr>
          <a:lstStyle/>
          <a:p>
            <a:pPr algn="l"/>
            <a:r>
              <a:rPr lang="zh-TW" altLang="en-US" sz="4800" b="1" i="0" dirty="0">
                <a:solidFill>
                  <a:srgbClr val="FFFF00"/>
                </a:solidFill>
                <a:effectLst/>
                <a:latin typeface="微軟正黑體" panose="020B0604030504040204" pitchFamily="34" charset="-120"/>
                <a:ea typeface="微軟正黑體" panose="020B0604030504040204" pitchFamily="34" charset="-120"/>
              </a:rPr>
              <a:t>使用</a:t>
            </a:r>
            <a:r>
              <a:rPr lang="en-US" altLang="zh-TW" sz="4800" b="1" i="0" dirty="0">
                <a:solidFill>
                  <a:srgbClr val="FFFF00"/>
                </a:solidFill>
                <a:effectLst/>
                <a:latin typeface="微軟正黑體" panose="020B0604030504040204" pitchFamily="34" charset="-120"/>
                <a:ea typeface="微軟正黑體" panose="020B0604030504040204" pitchFamily="34" charset="-120"/>
              </a:rPr>
              <a:t>CV</a:t>
            </a:r>
            <a:r>
              <a:rPr lang="zh-TW" altLang="en-US" sz="4800" b="1" i="0" dirty="0">
                <a:solidFill>
                  <a:srgbClr val="FFFF00"/>
                </a:solidFill>
                <a:effectLst/>
                <a:latin typeface="微軟正黑體" panose="020B0604030504040204" pitchFamily="34" charset="-120"/>
                <a:ea typeface="微軟正黑體" panose="020B0604030504040204" pitchFamily="34" charset="-120"/>
              </a:rPr>
              <a:t>改變資料的長相</a:t>
            </a:r>
          </a:p>
        </p:txBody>
      </p:sp>
    </p:spTree>
    <p:extLst>
      <p:ext uri="{BB962C8B-B14F-4D97-AF65-F5344CB8AC3E}">
        <p14:creationId xmlns:p14="http://schemas.microsoft.com/office/powerpoint/2010/main" val="207526211"/>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457200" y="1524000"/>
            <a:ext cx="8229600" cy="2554545"/>
          </a:xfrm>
          <a:prstGeom prst="rect">
            <a:avLst/>
          </a:prstGeom>
          <a:noFill/>
        </p:spPr>
        <p:txBody>
          <a:bodyPr wrap="square" rtlCol="0">
            <a:spAutoFit/>
          </a:bodyPr>
          <a:lstStyle/>
          <a:p>
            <a:pPr marL="628650" indent="-628650" algn="l">
              <a:buFont typeface="Arial" panose="020B0604020202020204" pitchFamily="34" charset="0"/>
              <a:buChar char="•"/>
            </a:pPr>
            <a:r>
              <a:rPr lang="zh-TW" altLang="en-US" sz="3200" b="1" i="0" dirty="0">
                <a:effectLst/>
                <a:latin typeface="微軟正黑體" panose="020B0604030504040204" pitchFamily="34" charset="-120"/>
                <a:ea typeface="微軟正黑體" panose="020B0604030504040204" pitchFamily="34" charset="-120"/>
              </a:rPr>
              <a:t>使用</a:t>
            </a:r>
            <a:r>
              <a:rPr lang="en-US" altLang="zh-TW" sz="3200" b="1" i="0" dirty="0">
                <a:effectLst/>
                <a:latin typeface="微軟正黑體" panose="020B0604030504040204" pitchFamily="34" charset="-120"/>
                <a:ea typeface="微軟正黑體" panose="020B0604030504040204" pitchFamily="34" charset="-120"/>
              </a:rPr>
              <a:t>Filter</a:t>
            </a:r>
            <a:r>
              <a:rPr lang="zh-TW" altLang="en-US" sz="3200" b="1" i="0" dirty="0">
                <a:effectLst/>
                <a:latin typeface="微軟正黑體" panose="020B0604030504040204" pitchFamily="34" charset="-120"/>
                <a:ea typeface="微軟正黑體" panose="020B0604030504040204" pitchFamily="34" charset="-120"/>
              </a:rPr>
              <a:t>先將資料變化</a:t>
            </a:r>
            <a:endParaRPr lang="en-US" altLang="zh-TW" sz="3200" b="1" i="0" dirty="0">
              <a:effectLst/>
              <a:latin typeface="微軟正黑體" panose="020B0604030504040204" pitchFamily="34" charset="-120"/>
              <a:ea typeface="微軟正黑體" panose="020B0604030504040204" pitchFamily="34" charset="-120"/>
            </a:endParaRPr>
          </a:p>
          <a:p>
            <a:pPr marL="628650" indent="-628650" algn="l">
              <a:buFont typeface="Arial" panose="020B0604020202020204" pitchFamily="34" charset="0"/>
              <a:buChar char="•"/>
            </a:pPr>
            <a:r>
              <a:rPr lang="zh-TW" altLang="en-US" sz="3200" b="1" i="0" dirty="0">
                <a:effectLst/>
                <a:latin typeface="微軟正黑體" panose="020B0604030504040204" pitchFamily="34" charset="-120"/>
                <a:ea typeface="微軟正黑體" panose="020B0604030504040204" pitchFamily="34" charset="-120"/>
              </a:rPr>
              <a:t>縮放大小仿射等線性變化</a:t>
            </a:r>
            <a:endParaRPr lang="en-US" altLang="zh-TW" sz="3200" b="1" i="0" dirty="0">
              <a:effectLst/>
              <a:latin typeface="微軟正黑體" panose="020B0604030504040204" pitchFamily="34" charset="-120"/>
              <a:ea typeface="微軟正黑體" panose="020B0604030504040204" pitchFamily="34" charset="-120"/>
            </a:endParaRPr>
          </a:p>
          <a:p>
            <a:pPr marL="628650" indent="-628650" algn="l">
              <a:buFont typeface="Arial" panose="020B0604020202020204" pitchFamily="34" charset="0"/>
              <a:buChar char="•"/>
            </a:pPr>
            <a:r>
              <a:rPr lang="zh-TW" altLang="en-US" sz="3200" b="1" i="0" dirty="0">
                <a:effectLst/>
                <a:latin typeface="微軟正黑體" panose="020B0604030504040204" pitchFamily="34" charset="-120"/>
                <a:ea typeface="微軟正黑體" panose="020B0604030504040204" pitchFamily="34" charset="-120"/>
              </a:rPr>
              <a:t>雖然神經元也可以做到</a:t>
            </a:r>
            <a:endParaRPr lang="en-US" altLang="zh-TW" sz="3200" b="1" i="0" dirty="0">
              <a:effectLst/>
              <a:latin typeface="微軟正黑體" panose="020B0604030504040204" pitchFamily="34" charset="-120"/>
              <a:ea typeface="微軟正黑體" panose="020B0604030504040204" pitchFamily="34" charset="-120"/>
            </a:endParaRPr>
          </a:p>
          <a:p>
            <a:pPr marL="628650" indent="-628650" algn="l">
              <a:buFont typeface="Arial" panose="020B0604020202020204" pitchFamily="34" charset="0"/>
              <a:buChar char="•"/>
            </a:pPr>
            <a:r>
              <a:rPr lang="zh-TW" altLang="en-US" sz="3200" b="1" i="0" dirty="0">
                <a:effectLst/>
                <a:latin typeface="微軟正黑體" panose="020B0604030504040204" pitchFamily="34" charset="-120"/>
                <a:ea typeface="微軟正黑體" panose="020B0604030504040204" pitchFamily="34" charset="-120"/>
              </a:rPr>
              <a:t>資料集的顏色空間變換，如</a:t>
            </a:r>
            <a:r>
              <a:rPr lang="en-US" altLang="zh-TW" sz="3200" b="1" i="0" dirty="0">
                <a:effectLst/>
                <a:latin typeface="微軟正黑體" panose="020B0604030504040204" pitchFamily="34" charset="-120"/>
                <a:ea typeface="微軟正黑體" panose="020B0604030504040204" pitchFamily="34" charset="-120"/>
              </a:rPr>
              <a:t>RGB</a:t>
            </a:r>
            <a:r>
              <a:rPr lang="zh-TW" altLang="en-US" sz="3200" b="1" i="0" dirty="0">
                <a:effectLst/>
                <a:latin typeface="微軟正黑體" panose="020B0604030504040204" pitchFamily="34" charset="-120"/>
                <a:ea typeface="微軟正黑體" panose="020B0604030504040204" pitchFamily="34" charset="-120"/>
              </a:rPr>
              <a:t>轉到</a:t>
            </a:r>
            <a:r>
              <a:rPr lang="en-US" altLang="zh-TW" sz="3200" b="1" dirty="0">
                <a:latin typeface="微軟正黑體" panose="020B0604030504040204" pitchFamily="34" charset="-120"/>
                <a:ea typeface="微軟正黑體" panose="020B0604030504040204" pitchFamily="34" charset="-120"/>
              </a:rPr>
              <a:t>CMYK</a:t>
            </a:r>
            <a:endParaRPr lang="zh-TW" altLang="en-US" sz="3200" b="1" i="0" dirty="0">
              <a:effectLst/>
              <a:latin typeface="微軟正黑體" panose="020B0604030504040204" pitchFamily="34" charset="-120"/>
              <a:ea typeface="微軟正黑體" panose="020B0604030504040204" pitchFamily="34" charset="-120"/>
            </a:endParaRPr>
          </a:p>
        </p:txBody>
      </p:sp>
      <p:sp>
        <p:nvSpPr>
          <p:cNvPr id="4" name="文字版面配置區 2"/>
          <p:cNvSpPr txBox="1">
            <a:spLocks/>
          </p:cNvSpPr>
          <p:nvPr/>
        </p:nvSpPr>
        <p:spPr>
          <a:xfrm>
            <a:off x="990600" y="241042"/>
            <a:ext cx="7315200" cy="990600"/>
          </a:xfrm>
          <a:prstGeom prst="rect">
            <a:avLst/>
          </a:prstGeom>
        </p:spPr>
        <p:txBody>
          <a:bodyPr tIns="91440" bIns="91440" anchor="b" anchorCtr="0">
            <a:noAutofit/>
          </a:bodyPr>
          <a:lstStyle/>
          <a:p>
            <a:pPr algn="ctr"/>
            <a:r>
              <a:rPr lang="zh-TW" altLang="en-US" sz="4800" b="1" i="0" dirty="0">
                <a:solidFill>
                  <a:srgbClr val="00B0F0"/>
                </a:solidFill>
                <a:effectLst/>
                <a:latin typeface="微軟正黑體" panose="020B0604030504040204" pitchFamily="34" charset="-120"/>
                <a:ea typeface="微軟正黑體" panose="020B0604030504040204" pitchFamily="34" charset="-120"/>
              </a:rPr>
              <a:t>利用</a:t>
            </a:r>
            <a:r>
              <a:rPr lang="en-US" altLang="zh-TW" sz="4800" b="1" i="0" dirty="0">
                <a:solidFill>
                  <a:srgbClr val="00B0F0"/>
                </a:solidFill>
                <a:effectLst/>
                <a:latin typeface="微軟正黑體" panose="020B0604030504040204" pitchFamily="34" charset="-120"/>
                <a:ea typeface="微軟正黑體" panose="020B0604030504040204" pitchFamily="34" charset="-120"/>
              </a:rPr>
              <a:t>CV</a:t>
            </a:r>
            <a:r>
              <a:rPr lang="zh-TW" altLang="en-US" sz="4800" b="1" i="0" dirty="0">
                <a:solidFill>
                  <a:srgbClr val="00B0F0"/>
                </a:solidFill>
                <a:effectLst/>
                <a:latin typeface="微軟正黑體" panose="020B0604030504040204" pitchFamily="34" charset="-120"/>
                <a:ea typeface="微軟正黑體" panose="020B0604030504040204" pitchFamily="34" charset="-120"/>
              </a:rPr>
              <a:t>改變資料</a:t>
            </a:r>
            <a:endParaRPr lang="en-US" altLang="zh-TW" sz="4800" b="1" i="0" dirty="0">
              <a:solidFill>
                <a:srgbClr val="00B0F0"/>
              </a:solidFill>
              <a:effectLst/>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899822900"/>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p:cNvSpPr txBox="1"/>
          <p:nvPr/>
        </p:nvSpPr>
        <p:spPr>
          <a:xfrm>
            <a:off x="838200" y="3013501"/>
            <a:ext cx="7772400" cy="830997"/>
          </a:xfrm>
          <a:prstGeom prst="rect">
            <a:avLst/>
          </a:prstGeom>
          <a:noFill/>
        </p:spPr>
        <p:txBody>
          <a:bodyPr wrap="square" rtlCol="0">
            <a:spAutoFit/>
          </a:bodyPr>
          <a:lstStyle/>
          <a:p>
            <a:pPr algn="ctr"/>
            <a:r>
              <a:rPr lang="en-US" altLang="zh-TW" sz="4800" b="1" i="0" dirty="0">
                <a:solidFill>
                  <a:srgbClr val="FFFF00"/>
                </a:solidFill>
                <a:effectLst/>
                <a:latin typeface="微軟正黑體" panose="020B0604030504040204" pitchFamily="34" charset="-120"/>
                <a:ea typeface="微軟正黑體" panose="020B0604030504040204" pitchFamily="34" charset="-120"/>
              </a:rPr>
              <a:t>Data Balancing</a:t>
            </a:r>
            <a:endParaRPr lang="zh-TW" altLang="en-US" sz="4800" b="1" i="0" dirty="0">
              <a:solidFill>
                <a:srgbClr val="FFFF00"/>
              </a:solidFill>
              <a:effectLst/>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468810922"/>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1447800" y="2667000"/>
            <a:ext cx="8229600" cy="1754326"/>
          </a:xfrm>
          <a:prstGeom prst="rect">
            <a:avLst/>
          </a:prstGeom>
          <a:noFill/>
        </p:spPr>
        <p:txBody>
          <a:bodyPr wrap="square" rtlCol="0">
            <a:spAutoFit/>
          </a:bodyPr>
          <a:lstStyle/>
          <a:p>
            <a:pPr marL="742950" indent="-742950">
              <a:buFont typeface="+mj-lt"/>
              <a:buAutoNum type="arabicPeriod"/>
            </a:pPr>
            <a:r>
              <a:rPr kumimoji="1" lang="en-US" altLang="zh-TW" sz="36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Train loss</a:t>
            </a:r>
          </a:p>
          <a:p>
            <a:pPr marL="742950" indent="-742950">
              <a:buFont typeface="+mj-lt"/>
              <a:buAutoNum type="arabicPeriod"/>
            </a:pPr>
            <a:r>
              <a:rPr kumimoji="1" lang="en-US" altLang="zh-TW" sz="36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Val loss(test loss)</a:t>
            </a:r>
          </a:p>
          <a:p>
            <a:endParaRPr kumimoji="1" lang="en-US" altLang="zh-TW" sz="36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1066800" y="381000"/>
            <a:ext cx="7315200" cy="990600"/>
          </a:xfrm>
          <a:prstGeom prst="rect">
            <a:avLst/>
          </a:prstGeom>
        </p:spPr>
        <p:txBody>
          <a:bodyPr tIns="91440" bIns="91440" anchor="b" anchorCtr="0">
            <a:noAutofit/>
          </a:bodyPr>
          <a:lstStyle/>
          <a:p>
            <a:pPr algn="ctr">
              <a:spcBef>
                <a:spcPct val="20000"/>
              </a:spcBef>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判斷模型的好壞</a:t>
            </a:r>
          </a:p>
        </p:txBody>
      </p:sp>
    </p:spTree>
    <p:extLst>
      <p:ext uri="{BB962C8B-B14F-4D97-AF65-F5344CB8AC3E}">
        <p14:creationId xmlns:p14="http://schemas.microsoft.com/office/powerpoint/2010/main" val="2770150801"/>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457200" y="1524000"/>
            <a:ext cx="8229600" cy="2062103"/>
          </a:xfrm>
          <a:prstGeom prst="rect">
            <a:avLst/>
          </a:prstGeom>
          <a:noFill/>
        </p:spPr>
        <p:txBody>
          <a:bodyPr wrap="square" rtlCol="0">
            <a:spAutoFit/>
          </a:bodyPr>
          <a:lstStyle/>
          <a:p>
            <a:pPr marL="628650" indent="-628650" algn="l">
              <a:buFont typeface="Arial" panose="020B0604020202020204" pitchFamily="34" charset="0"/>
              <a:buChar char="•"/>
            </a:pPr>
            <a:r>
              <a:rPr lang="zh-TW" altLang="en-US" sz="3200" b="1" i="0" dirty="0">
                <a:effectLst/>
                <a:latin typeface="微軟正黑體" panose="020B0604030504040204" pitchFamily="34" charset="-120"/>
                <a:ea typeface="微軟正黑體" panose="020B0604030504040204" pitchFamily="34" charset="-120"/>
              </a:rPr>
              <a:t>資料分佈不平均，數量不平均</a:t>
            </a:r>
            <a:endParaRPr lang="en-US" altLang="zh-TW" sz="3200" b="1" i="0" dirty="0">
              <a:effectLst/>
              <a:latin typeface="微軟正黑體" panose="020B0604030504040204" pitchFamily="34" charset="-120"/>
              <a:ea typeface="微軟正黑體" panose="020B0604030504040204" pitchFamily="34" charset="-120"/>
            </a:endParaRPr>
          </a:p>
          <a:p>
            <a:pPr marL="628650" indent="-628650" algn="l">
              <a:buFont typeface="Arial" panose="020B0604020202020204" pitchFamily="34" charset="0"/>
              <a:buChar char="•"/>
            </a:pPr>
            <a:r>
              <a:rPr lang="zh-TW" altLang="en-US" sz="3200" b="1" i="0" dirty="0">
                <a:effectLst/>
                <a:latin typeface="微軟正黑體" panose="020B0604030504040204" pitchFamily="34" charset="-120"/>
                <a:ea typeface="微軟正黑體" panose="020B0604030504040204" pitchFamily="34" charset="-120"/>
              </a:rPr>
              <a:t>先用</a:t>
            </a:r>
            <a:r>
              <a:rPr lang="en-US" altLang="zh-TW" sz="3200" b="1" i="0" dirty="0">
                <a:effectLst/>
                <a:latin typeface="微軟正黑體" panose="020B0604030504040204" pitchFamily="34" charset="-120"/>
                <a:ea typeface="微軟正黑體" panose="020B0604030504040204" pitchFamily="34" charset="-120"/>
              </a:rPr>
              <a:t>GAN</a:t>
            </a:r>
            <a:r>
              <a:rPr lang="zh-TW" altLang="en-US" sz="3200" b="1" i="0" dirty="0">
                <a:effectLst/>
                <a:latin typeface="微軟正黑體" panose="020B0604030504040204" pitchFamily="34" charset="-120"/>
                <a:ea typeface="微軟正黑體" panose="020B0604030504040204" pitchFamily="34" charset="-120"/>
              </a:rPr>
              <a:t>、自編碼器，</a:t>
            </a:r>
            <a:r>
              <a:rPr lang="en-US" altLang="zh-TW" sz="3200" b="1" i="0" dirty="0">
                <a:effectLst/>
                <a:latin typeface="微軟正黑體" panose="020B0604030504040204" pitchFamily="34" charset="-120"/>
                <a:ea typeface="微軟正黑體" panose="020B0604030504040204" pitchFamily="34" charset="-120"/>
              </a:rPr>
              <a:t>DA</a:t>
            </a:r>
            <a:r>
              <a:rPr lang="zh-TW" altLang="en-US" sz="3200" b="1" i="0" dirty="0">
                <a:effectLst/>
                <a:latin typeface="微軟正黑體" panose="020B0604030504040204" pitchFamily="34" charset="-120"/>
                <a:ea typeface="微軟正黑體" panose="020B0604030504040204" pitchFamily="34" charset="-120"/>
              </a:rPr>
              <a:t>產生出資料</a:t>
            </a:r>
            <a:endParaRPr lang="en-US" altLang="zh-TW" sz="3200" b="1" i="0" dirty="0">
              <a:effectLst/>
              <a:latin typeface="微軟正黑體" panose="020B0604030504040204" pitchFamily="34" charset="-120"/>
              <a:ea typeface="微軟正黑體" panose="020B0604030504040204" pitchFamily="34" charset="-120"/>
            </a:endParaRPr>
          </a:p>
          <a:p>
            <a:pPr marL="628650" indent="-628650" algn="l">
              <a:buFont typeface="Arial" panose="020B0604020202020204" pitchFamily="34" charset="0"/>
              <a:buChar char="•"/>
            </a:pPr>
            <a:r>
              <a:rPr lang="zh-TW" altLang="en-US" sz="3200" b="1" i="0" dirty="0">
                <a:effectLst/>
                <a:latin typeface="微軟正黑體" panose="020B0604030504040204" pitchFamily="34" charset="-120"/>
                <a:ea typeface="微軟正黑體" panose="020B0604030504040204" pitchFamily="34" charset="-120"/>
              </a:rPr>
              <a:t>再分批取出和量正常資料進行訓練</a:t>
            </a:r>
            <a:endParaRPr lang="en-US" altLang="zh-TW" sz="3200" b="1" i="0" dirty="0">
              <a:effectLst/>
              <a:latin typeface="微軟正黑體" panose="020B0604030504040204" pitchFamily="34" charset="-120"/>
              <a:ea typeface="微軟正黑體" panose="020B0604030504040204" pitchFamily="34" charset="-120"/>
            </a:endParaRPr>
          </a:p>
          <a:p>
            <a:pPr marL="628650" indent="-628650" algn="l">
              <a:buFont typeface="Arial" panose="020B0604020202020204" pitchFamily="34" charset="0"/>
              <a:buChar char="•"/>
            </a:pPr>
            <a:r>
              <a:rPr lang="zh-TW" altLang="en-US" sz="3200" b="1" i="0" dirty="0">
                <a:effectLst/>
                <a:latin typeface="微軟正黑體" panose="020B0604030504040204" pitchFamily="34" charset="-120"/>
                <a:ea typeface="微軟正黑體" panose="020B0604030504040204" pitchFamily="34" charset="-120"/>
              </a:rPr>
              <a:t>人口資料和自然資料之間的融合</a:t>
            </a:r>
          </a:p>
        </p:txBody>
      </p:sp>
      <p:sp>
        <p:nvSpPr>
          <p:cNvPr id="4" name="文字版面配置區 2"/>
          <p:cNvSpPr txBox="1">
            <a:spLocks/>
          </p:cNvSpPr>
          <p:nvPr/>
        </p:nvSpPr>
        <p:spPr>
          <a:xfrm>
            <a:off x="990600" y="241042"/>
            <a:ext cx="7315200" cy="990600"/>
          </a:xfrm>
          <a:prstGeom prst="rect">
            <a:avLst/>
          </a:prstGeom>
        </p:spPr>
        <p:txBody>
          <a:bodyPr tIns="91440" bIns="91440" anchor="b" anchorCtr="0">
            <a:noAutofit/>
          </a:bodyPr>
          <a:lstStyle/>
          <a:p>
            <a:pPr algn="ctr"/>
            <a:r>
              <a:rPr lang="en-US" altLang="zh-TW" sz="4800" b="1" i="0" dirty="0">
                <a:solidFill>
                  <a:srgbClr val="00B0F0"/>
                </a:solidFill>
                <a:effectLst/>
                <a:latin typeface="微軟正黑體" panose="020B0604030504040204" pitchFamily="34" charset="-120"/>
                <a:ea typeface="微軟正黑體" panose="020B0604030504040204" pitchFamily="34" charset="-120"/>
              </a:rPr>
              <a:t>Data Unbalancing</a:t>
            </a:r>
          </a:p>
        </p:txBody>
      </p:sp>
    </p:spTree>
    <p:extLst>
      <p:ext uri="{BB962C8B-B14F-4D97-AF65-F5344CB8AC3E}">
        <p14:creationId xmlns:p14="http://schemas.microsoft.com/office/powerpoint/2010/main" val="2842343483"/>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6FCC4286-6D04-F9D2-6E8C-6C4C0F1DB722}"/>
              </a:ext>
            </a:extLst>
          </p:cNvPr>
          <p:cNvSpPr txBox="1"/>
          <p:nvPr/>
        </p:nvSpPr>
        <p:spPr>
          <a:xfrm>
            <a:off x="1219200" y="3245889"/>
            <a:ext cx="7239000" cy="707886"/>
          </a:xfrm>
          <a:prstGeom prst="rect">
            <a:avLst/>
          </a:prstGeom>
          <a:noFill/>
        </p:spPr>
        <p:txBody>
          <a:bodyPr wrap="square">
            <a:spAutoFit/>
          </a:bodyPr>
          <a:lstStyle/>
          <a:p>
            <a:r>
              <a:rPr lang="en-US" altLang="zh-TW" sz="4000" b="1" i="0" dirty="0">
                <a:solidFill>
                  <a:srgbClr val="FFFF00"/>
                </a:solidFill>
                <a:effectLst/>
                <a:latin typeface="微軟正黑體" panose="020B0604030504040204" pitchFamily="34" charset="-120"/>
                <a:ea typeface="微軟正黑體" panose="020B0604030504040204" pitchFamily="34" charset="-120"/>
              </a:rPr>
              <a:t>Weighted Random Sampler</a:t>
            </a:r>
            <a:endParaRPr lang="zh-TW" altLang="en-US" sz="4000" dirty="0">
              <a:solidFill>
                <a:srgbClr val="FFFF00"/>
              </a:solidFill>
            </a:endParaRPr>
          </a:p>
        </p:txBody>
      </p:sp>
    </p:spTree>
    <p:extLst>
      <p:ext uri="{BB962C8B-B14F-4D97-AF65-F5344CB8AC3E}">
        <p14:creationId xmlns:p14="http://schemas.microsoft.com/office/powerpoint/2010/main" val="2707295819"/>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457200" y="1524000"/>
            <a:ext cx="8229600" cy="2062103"/>
          </a:xfrm>
          <a:prstGeom prst="rect">
            <a:avLst/>
          </a:prstGeom>
          <a:noFill/>
        </p:spPr>
        <p:txBody>
          <a:bodyPr wrap="square" rtlCol="0">
            <a:spAutoFit/>
          </a:bodyPr>
          <a:lstStyle/>
          <a:p>
            <a:pPr marL="628650" indent="-628650" algn="l">
              <a:buFont typeface="Arial" panose="020B0604020202020204" pitchFamily="34" charset="0"/>
              <a:buChar char="•"/>
            </a:pPr>
            <a:r>
              <a:rPr lang="zh-TW" altLang="en-US" sz="3200" b="1" i="0" dirty="0">
                <a:effectLst/>
                <a:latin typeface="微軟正黑體" panose="020B0604030504040204" pitchFamily="34" charset="-120"/>
                <a:ea typeface="微軟正黑體" panose="020B0604030504040204" pitchFamily="34" charset="-120"/>
              </a:rPr>
              <a:t>某一類的資料量大，某一類的資料量小</a:t>
            </a:r>
            <a:endParaRPr lang="en-US" altLang="zh-TW" sz="3200" b="1" i="0" dirty="0">
              <a:effectLst/>
              <a:latin typeface="微軟正黑體" panose="020B0604030504040204" pitchFamily="34" charset="-120"/>
              <a:ea typeface="微軟正黑體" panose="020B0604030504040204" pitchFamily="34" charset="-120"/>
            </a:endParaRPr>
          </a:p>
          <a:p>
            <a:pPr marL="628650" indent="-628650" algn="l">
              <a:buFont typeface="Arial" panose="020B0604020202020204" pitchFamily="34" charset="0"/>
              <a:buChar char="•"/>
            </a:pPr>
            <a:r>
              <a:rPr lang="zh-TW" altLang="en-US" sz="3200" b="1" i="0" dirty="0">
                <a:effectLst/>
                <a:latin typeface="微軟正黑體" panose="020B0604030504040204" pitchFamily="34" charset="-120"/>
                <a:ea typeface="微軟正黑體" panose="020B0604030504040204" pitchFamily="34" charset="-120"/>
              </a:rPr>
              <a:t>將資料在訓練時根據資料大小給一個權數來進行取樣</a:t>
            </a:r>
            <a:endParaRPr lang="en-US" altLang="zh-TW" sz="3200" b="1" i="0" dirty="0">
              <a:effectLst/>
              <a:latin typeface="微軟正黑體" panose="020B0604030504040204" pitchFamily="34" charset="-120"/>
              <a:ea typeface="微軟正黑體" panose="020B0604030504040204" pitchFamily="34" charset="-120"/>
            </a:endParaRPr>
          </a:p>
          <a:p>
            <a:pPr marL="628650" indent="-628650" algn="l">
              <a:buFont typeface="Arial" panose="020B0604020202020204" pitchFamily="34" charset="0"/>
              <a:buChar char="•"/>
            </a:pPr>
            <a:r>
              <a:rPr lang="zh-TW" altLang="en-US" sz="3200" b="1" i="0" dirty="0">
                <a:effectLst/>
                <a:latin typeface="微軟正黑體" panose="020B0604030504040204" pitchFamily="34" charset="-120"/>
                <a:ea typeface="微軟正黑體" panose="020B0604030504040204" pitchFamily="34" charset="-120"/>
              </a:rPr>
              <a:t>保證每個批次的資料都能平均一點</a:t>
            </a:r>
          </a:p>
        </p:txBody>
      </p:sp>
      <p:sp>
        <p:nvSpPr>
          <p:cNvPr id="4" name="文字版面配置區 2"/>
          <p:cNvSpPr txBox="1">
            <a:spLocks/>
          </p:cNvSpPr>
          <p:nvPr/>
        </p:nvSpPr>
        <p:spPr>
          <a:xfrm>
            <a:off x="990600" y="241042"/>
            <a:ext cx="7315200" cy="990600"/>
          </a:xfrm>
          <a:prstGeom prst="rect">
            <a:avLst/>
          </a:prstGeom>
        </p:spPr>
        <p:txBody>
          <a:bodyPr tIns="91440" bIns="91440" anchor="b" anchorCtr="0">
            <a:noAutofit/>
          </a:bodyPr>
          <a:lstStyle/>
          <a:p>
            <a:pPr algn="ctr"/>
            <a:r>
              <a:rPr lang="en-US" altLang="zh-TW" sz="4800" b="1" i="0" dirty="0">
                <a:solidFill>
                  <a:srgbClr val="00B0F0"/>
                </a:solidFill>
                <a:effectLst/>
                <a:latin typeface="微軟正黑體" panose="020B0604030504040204" pitchFamily="34" charset="-120"/>
                <a:ea typeface="微軟正黑體" panose="020B0604030504040204" pitchFamily="34" charset="-120"/>
              </a:rPr>
              <a:t>WRS</a:t>
            </a:r>
          </a:p>
        </p:txBody>
      </p:sp>
    </p:spTree>
    <p:extLst>
      <p:ext uri="{BB962C8B-B14F-4D97-AF65-F5344CB8AC3E}">
        <p14:creationId xmlns:p14="http://schemas.microsoft.com/office/powerpoint/2010/main" val="1942048885"/>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609600" y="1447800"/>
            <a:ext cx="8229600" cy="4031873"/>
          </a:xfrm>
          <a:prstGeom prst="rect">
            <a:avLst/>
          </a:prstGeom>
          <a:noFill/>
        </p:spPr>
        <p:txBody>
          <a:bodyPr wrap="square" rtlCol="0">
            <a:spAutoFit/>
          </a:bodyPr>
          <a:lstStyle/>
          <a:p>
            <a:pPr marL="742950" indent="-742950">
              <a:buFont typeface="+mj-lt"/>
              <a:buAutoNum type="arabicPeriod"/>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使用這些技術的目的</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742950" indent="-742950">
              <a:buFont typeface="+mj-lt"/>
              <a:buAutoNum type="arabicPeriod"/>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針對資料</a:t>
            </a:r>
          </a:p>
          <a:p>
            <a:pPr marL="742950" indent="-742950">
              <a:buFont typeface="+mj-lt"/>
              <a:buAutoNum type="arabicPeriod"/>
            </a:pPr>
            <a:r>
              <a:rPr kumimoji="1" lang="zh-TW" altLang="en-US" sz="32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針對層</a:t>
            </a:r>
          </a:p>
          <a:p>
            <a:pPr marL="742950" indent="-742950">
              <a:buFont typeface="+mj-lt"/>
              <a:buAutoNum type="arabicPeriod"/>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針對神經元</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742950" indent="-742950">
              <a:buFont typeface="+mj-lt"/>
              <a:buAutoNum type="arabicPeriod"/>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針對整個神經網路</a:t>
            </a:r>
          </a:p>
          <a:p>
            <a:pPr marL="742950" indent="-742950">
              <a:buFont typeface="+mj-lt"/>
              <a:buAutoNum type="arabicPeriod"/>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針對最佳化器</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742950" indent="-742950">
              <a:buFont typeface="+mj-lt"/>
              <a:buAutoNum type="arabicPeriod"/>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針對損失函數</a:t>
            </a:r>
          </a:p>
          <a:p>
            <a:pPr marL="742950" indent="-742950">
              <a:buFont typeface="+mj-lt"/>
              <a:buAutoNum type="arabicPeriod"/>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針對超參數</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990600" y="228600"/>
            <a:ext cx="7315200" cy="990600"/>
          </a:xfrm>
          <a:prstGeom prst="rect">
            <a:avLst/>
          </a:prstGeom>
        </p:spPr>
        <p:txBody>
          <a:bodyPr tIns="91440" bIns="91440" anchor="b" anchorCtr="0">
            <a:noAutofit/>
          </a:bodyPr>
          <a:lstStyle/>
          <a:p>
            <a:pPr algn="ctr">
              <a:spcBef>
                <a:spcPct val="20000"/>
              </a:spcBef>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本課程目錄</a:t>
            </a:r>
          </a:p>
        </p:txBody>
      </p:sp>
    </p:spTree>
    <p:extLst>
      <p:ext uri="{BB962C8B-B14F-4D97-AF65-F5344CB8AC3E}">
        <p14:creationId xmlns:p14="http://schemas.microsoft.com/office/powerpoint/2010/main" val="2094784493"/>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p:cNvSpPr txBox="1"/>
          <p:nvPr/>
        </p:nvSpPr>
        <p:spPr>
          <a:xfrm>
            <a:off x="838200" y="2971800"/>
            <a:ext cx="7772400" cy="923330"/>
          </a:xfrm>
          <a:prstGeom prst="rect">
            <a:avLst/>
          </a:prstGeom>
          <a:noFill/>
        </p:spPr>
        <p:txBody>
          <a:bodyPr wrap="square" rtlCol="0">
            <a:spAutoFit/>
          </a:bodyPr>
          <a:lstStyle/>
          <a:p>
            <a:pPr algn="ctr"/>
            <a:r>
              <a:rPr kumimoji="1" lang="zh-TW" altLang="en-US" sz="54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針對層</a:t>
            </a:r>
            <a:endParaRPr kumimoji="1" lang="en-US" altLang="zh-TW" sz="54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Tree>
    <p:extLst>
      <p:ext uri="{BB962C8B-B14F-4D97-AF65-F5344CB8AC3E}">
        <p14:creationId xmlns:p14="http://schemas.microsoft.com/office/powerpoint/2010/main" val="3836505872"/>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685800" y="2057400"/>
            <a:ext cx="8305800" cy="2062103"/>
          </a:xfrm>
          <a:prstGeom prst="rect">
            <a:avLst/>
          </a:prstGeom>
          <a:noFill/>
        </p:spPr>
        <p:txBody>
          <a:bodyPr wrap="square" rtlCol="0">
            <a:spAutoFit/>
          </a:bodyPr>
          <a:lstStyle/>
          <a:p>
            <a:pPr marL="742950" indent="-742950">
              <a:buFont typeface="Arial" panose="020B0604020202020204" pitchFamily="34" charset="0"/>
              <a:buChar char="•"/>
            </a:pPr>
            <a:r>
              <a:rPr lang="zh-TW" altLang="en-US" sz="3200" b="1" dirty="0">
                <a:latin typeface="微軟正黑體" pitchFamily="34" charset="-120"/>
                <a:ea typeface="微軟正黑體" pitchFamily="34" charset="-120"/>
              </a:rPr>
              <a:t>批次正規化</a:t>
            </a:r>
            <a:r>
              <a:rPr lang="en-US" altLang="zh-TW" sz="3200" b="1" dirty="0">
                <a:latin typeface="微軟正黑體" pitchFamily="34" charset="-120"/>
                <a:ea typeface="微軟正黑體" pitchFamily="34" charset="-120"/>
              </a:rPr>
              <a:t>(batch norm)</a:t>
            </a:r>
          </a:p>
          <a:p>
            <a:pPr marL="742950" indent="-742950">
              <a:buFont typeface="Arial" panose="020B0604020202020204" pitchFamily="34" charset="0"/>
              <a:buChar char="•"/>
            </a:pPr>
            <a:r>
              <a:rPr lang="en-US" altLang="zh-TW" sz="3200" b="1" dirty="0">
                <a:latin typeface="微軟正黑體" pitchFamily="34" charset="-120"/>
                <a:ea typeface="微軟正黑體" pitchFamily="34" charset="-120"/>
              </a:rPr>
              <a:t>Dropout</a:t>
            </a:r>
          </a:p>
          <a:p>
            <a:pPr marL="742950" indent="-742950">
              <a:buFont typeface="Arial" panose="020B0604020202020204" pitchFamily="34" charset="0"/>
              <a:buChar char="•"/>
            </a:pPr>
            <a:r>
              <a:rPr lang="en-US" altLang="zh-TW" sz="3200" b="1" dirty="0">
                <a:latin typeface="微軟正黑體" pitchFamily="34" charset="-120"/>
                <a:ea typeface="微軟正黑體" pitchFamily="34" charset="-120"/>
              </a:rPr>
              <a:t>Weights/Biases</a:t>
            </a:r>
            <a:r>
              <a:rPr lang="zh-TW" altLang="en-US" sz="3200" b="1" dirty="0">
                <a:latin typeface="微軟正黑體" pitchFamily="34" charset="-120"/>
                <a:ea typeface="微軟正黑體" pitchFamily="34" charset="-120"/>
              </a:rPr>
              <a:t>的初始化</a:t>
            </a:r>
            <a:endParaRPr lang="en-US" altLang="zh-TW" sz="3200" b="1" dirty="0">
              <a:latin typeface="微軟正黑體" pitchFamily="34" charset="-120"/>
              <a:ea typeface="微軟正黑體" pitchFamily="34" charset="-120"/>
            </a:endParaRPr>
          </a:p>
          <a:p>
            <a:pPr marL="742950" indent="-742950">
              <a:buFont typeface="Arial" panose="020B0604020202020204" pitchFamily="34" charset="0"/>
              <a:buChar char="•"/>
            </a:pPr>
            <a:r>
              <a:rPr lang="zh-TW" altLang="en-US" sz="3200" b="1" dirty="0">
                <a:latin typeface="微軟正黑體" pitchFamily="34" charset="-120"/>
                <a:ea typeface="微軟正黑體" pitchFamily="34" charset="-120"/>
              </a:rPr>
              <a:t>殘差網路</a:t>
            </a:r>
            <a:r>
              <a:rPr lang="en-US" altLang="zh-TW" sz="3200" b="1" dirty="0">
                <a:latin typeface="微軟正黑體" pitchFamily="34" charset="-120"/>
                <a:ea typeface="微軟正黑體" pitchFamily="34" charset="-120"/>
              </a:rPr>
              <a:t>(Residual)</a:t>
            </a:r>
          </a:p>
        </p:txBody>
      </p:sp>
      <p:sp>
        <p:nvSpPr>
          <p:cNvPr id="4" name="文字版面配置區 2"/>
          <p:cNvSpPr txBox="1">
            <a:spLocks/>
          </p:cNvSpPr>
          <p:nvPr/>
        </p:nvSpPr>
        <p:spPr>
          <a:xfrm>
            <a:off x="1143000" y="304800"/>
            <a:ext cx="7315200" cy="990600"/>
          </a:xfrm>
          <a:prstGeom prst="rect">
            <a:avLst/>
          </a:prstGeom>
        </p:spPr>
        <p:txBody>
          <a:bodyPr tIns="91440" bIns="91440" anchor="b" anchorCtr="0">
            <a:noAutofit/>
          </a:bodyPr>
          <a:lstStyle/>
          <a:p>
            <a:pPr algn="ctr"/>
            <a:r>
              <a:rPr lang="zh-TW" altLang="en-US" sz="4800" b="1" dirty="0">
                <a:solidFill>
                  <a:srgbClr val="00B0F0"/>
                </a:solidFill>
                <a:latin typeface="微軟正黑體" pitchFamily="34" charset="-120"/>
                <a:ea typeface="微軟正黑體" pitchFamily="34" charset="-120"/>
              </a:rPr>
              <a:t>針對層</a:t>
            </a:r>
          </a:p>
        </p:txBody>
      </p:sp>
    </p:spTree>
    <p:extLst>
      <p:ext uri="{BB962C8B-B14F-4D97-AF65-F5344CB8AC3E}">
        <p14:creationId xmlns:p14="http://schemas.microsoft.com/office/powerpoint/2010/main" val="2492081692"/>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6FCC4286-6D04-F9D2-6E8C-6C4C0F1DB722}"/>
              </a:ext>
            </a:extLst>
          </p:cNvPr>
          <p:cNvSpPr txBox="1"/>
          <p:nvPr/>
        </p:nvSpPr>
        <p:spPr>
          <a:xfrm>
            <a:off x="1219200" y="3245889"/>
            <a:ext cx="7239000" cy="707886"/>
          </a:xfrm>
          <a:prstGeom prst="rect">
            <a:avLst/>
          </a:prstGeom>
          <a:noFill/>
        </p:spPr>
        <p:txBody>
          <a:bodyPr wrap="square">
            <a:spAutoFit/>
          </a:bodyPr>
          <a:lstStyle/>
          <a:p>
            <a:pPr algn="ctr"/>
            <a:r>
              <a:rPr lang="zh-TW" altLang="en-US" sz="4000" b="1" i="0" dirty="0">
                <a:solidFill>
                  <a:srgbClr val="FFFF00"/>
                </a:solidFill>
                <a:effectLst/>
                <a:latin typeface="微軟正黑體" panose="020B0604030504040204" pitchFamily="34" charset="-120"/>
                <a:ea typeface="微軟正黑體" panose="020B0604030504040204" pitchFamily="34" charset="-120"/>
              </a:rPr>
              <a:t>批次正規化</a:t>
            </a:r>
            <a:endParaRPr lang="zh-TW" altLang="en-US" sz="4000" dirty="0">
              <a:solidFill>
                <a:srgbClr val="FFFF00"/>
              </a:solidFill>
            </a:endParaRPr>
          </a:p>
        </p:txBody>
      </p:sp>
    </p:spTree>
    <p:extLst>
      <p:ext uri="{BB962C8B-B14F-4D97-AF65-F5344CB8AC3E}">
        <p14:creationId xmlns:p14="http://schemas.microsoft.com/office/powerpoint/2010/main" val="3003584255"/>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457200" y="1524000"/>
            <a:ext cx="8229600" cy="4524315"/>
          </a:xfrm>
          <a:prstGeom prst="rect">
            <a:avLst/>
          </a:prstGeom>
          <a:noFill/>
        </p:spPr>
        <p:txBody>
          <a:bodyPr wrap="square" rtlCol="0">
            <a:spAutoFit/>
          </a:bodyPr>
          <a:lstStyle/>
          <a:p>
            <a:pPr marL="628650" indent="-628650" algn="l">
              <a:buFont typeface="Arial" panose="020B0604020202020204" pitchFamily="34" charset="0"/>
              <a:buChar char="•"/>
            </a:pPr>
            <a:r>
              <a:rPr lang="en-US" altLang="zh-TW" sz="3200" b="1" i="0" dirty="0">
                <a:effectLst/>
                <a:latin typeface="微軟正黑體" panose="020B0604030504040204" pitchFamily="34" charset="-120"/>
                <a:ea typeface="微軟正黑體" panose="020B0604030504040204" pitchFamily="34" charset="-120"/>
              </a:rPr>
              <a:t>Google </a:t>
            </a:r>
            <a:r>
              <a:rPr lang="zh-TW" altLang="en-US" sz="3200" b="1" i="0" dirty="0">
                <a:effectLst/>
                <a:latin typeface="微軟正黑體" panose="020B0604030504040204" pitchFamily="34" charset="-120"/>
                <a:ea typeface="微軟正黑體" panose="020B0604030504040204" pitchFamily="34" charset="-120"/>
              </a:rPr>
              <a:t>於 </a:t>
            </a:r>
            <a:r>
              <a:rPr lang="en-US" altLang="zh-TW" sz="3200" b="1" i="0" dirty="0">
                <a:effectLst/>
                <a:latin typeface="微軟正黑體" panose="020B0604030504040204" pitchFamily="34" charset="-120"/>
                <a:ea typeface="微軟正黑體" panose="020B0604030504040204" pitchFamily="34" charset="-120"/>
              </a:rPr>
              <a:t>2015 </a:t>
            </a:r>
            <a:r>
              <a:rPr lang="zh-TW" altLang="en-US" sz="3200" b="1" i="0" dirty="0">
                <a:effectLst/>
                <a:latin typeface="微軟正黑體" panose="020B0604030504040204" pitchFamily="34" charset="-120"/>
                <a:ea typeface="微軟正黑體" panose="020B0604030504040204" pitchFamily="34" charset="-120"/>
              </a:rPr>
              <a:t>年提出了 </a:t>
            </a:r>
            <a:r>
              <a:rPr lang="en-US" altLang="zh-TW" sz="3200" b="1" i="0" dirty="0">
                <a:effectLst/>
                <a:latin typeface="微軟正黑體" panose="020B0604030504040204" pitchFamily="34" charset="-120"/>
                <a:ea typeface="微軟正黑體" panose="020B0604030504040204" pitchFamily="34" charset="-120"/>
              </a:rPr>
              <a:t>Batch Normalization</a:t>
            </a:r>
          </a:p>
          <a:p>
            <a:pPr marL="628650" indent="-628650" algn="l">
              <a:buFont typeface="Arial" panose="020B0604020202020204" pitchFamily="34" charset="0"/>
              <a:buChar char="•"/>
            </a:pPr>
            <a:r>
              <a:rPr lang="zh-TW" altLang="en-US" sz="3200" b="1" i="0" dirty="0">
                <a:effectLst/>
                <a:latin typeface="微軟正黑體" panose="020B0604030504040204" pitchFamily="34" charset="-120"/>
                <a:ea typeface="微軟正黑體" panose="020B0604030504040204" pitchFamily="34" charset="-120"/>
              </a:rPr>
              <a:t>輸入資料時，通常都會先將 </a:t>
            </a:r>
            <a:r>
              <a:rPr lang="en-US" altLang="zh-TW" sz="3200" b="1" i="0" dirty="0">
                <a:effectLst/>
                <a:latin typeface="微軟正黑體" panose="020B0604030504040204" pitchFamily="34" charset="-120"/>
                <a:ea typeface="微軟正黑體" panose="020B0604030504040204" pitchFamily="34" charset="-120"/>
              </a:rPr>
              <a:t>feature </a:t>
            </a:r>
            <a:r>
              <a:rPr lang="zh-TW" altLang="en-US" sz="3200" b="1" i="0" dirty="0">
                <a:effectLst/>
                <a:latin typeface="微軟正黑體" panose="020B0604030504040204" pitchFamily="34" charset="-120"/>
                <a:ea typeface="微軟正黑體" panose="020B0604030504040204" pitchFamily="34" charset="-120"/>
              </a:rPr>
              <a:t>做 </a:t>
            </a:r>
            <a:r>
              <a:rPr lang="en-US" altLang="zh-TW" sz="3200" b="1" i="0" dirty="0">
                <a:effectLst/>
                <a:latin typeface="微軟正黑體" panose="020B0604030504040204" pitchFamily="34" charset="-120"/>
                <a:ea typeface="微軟正黑體" panose="020B0604030504040204" pitchFamily="34" charset="-120"/>
              </a:rPr>
              <a:t>normalize </a:t>
            </a:r>
            <a:r>
              <a:rPr lang="zh-TW" altLang="en-US" sz="3200" b="1" i="0" dirty="0">
                <a:effectLst/>
                <a:latin typeface="微軟正黑體" panose="020B0604030504040204" pitchFamily="34" charset="-120"/>
                <a:ea typeface="微軟正黑體" panose="020B0604030504040204" pitchFamily="34" charset="-120"/>
              </a:rPr>
              <a:t>後再進行訓練</a:t>
            </a:r>
            <a:endParaRPr lang="en-US" altLang="zh-TW" sz="3200" b="1" i="0" dirty="0">
              <a:effectLst/>
              <a:latin typeface="微軟正黑體" panose="020B0604030504040204" pitchFamily="34" charset="-120"/>
              <a:ea typeface="微軟正黑體" panose="020B0604030504040204" pitchFamily="34" charset="-120"/>
            </a:endParaRPr>
          </a:p>
          <a:p>
            <a:pPr marL="628650" indent="-628650" algn="l">
              <a:buFont typeface="Arial" panose="020B0604020202020204" pitchFamily="34" charset="0"/>
              <a:buChar char="•"/>
            </a:pPr>
            <a:r>
              <a:rPr lang="en-US" altLang="zh-TW" sz="3200" b="1" i="0" dirty="0">
                <a:effectLst/>
                <a:latin typeface="微軟正黑體" panose="020B0604030504040204" pitchFamily="34" charset="-120"/>
                <a:ea typeface="微軟正黑體" panose="020B0604030504040204" pitchFamily="34" charset="-120"/>
              </a:rPr>
              <a:t>Batch Normalization </a:t>
            </a:r>
            <a:r>
              <a:rPr lang="zh-TW" altLang="en-US" sz="3200" b="1" i="0" dirty="0">
                <a:effectLst/>
                <a:latin typeface="微軟正黑體" panose="020B0604030504040204" pitchFamily="34" charset="-120"/>
                <a:ea typeface="微軟正黑體" panose="020B0604030504040204" pitchFamily="34" charset="-120"/>
              </a:rPr>
              <a:t>就是指在每一層輸入都做一次 </a:t>
            </a:r>
            <a:r>
              <a:rPr lang="en-US" altLang="zh-TW" sz="3200" b="1" i="0" dirty="0">
                <a:effectLst/>
                <a:latin typeface="微軟正黑體" panose="020B0604030504040204" pitchFamily="34" charset="-120"/>
                <a:ea typeface="微軟正黑體" panose="020B0604030504040204" pitchFamily="34" charset="-120"/>
              </a:rPr>
              <a:t>normalize</a:t>
            </a:r>
          </a:p>
          <a:p>
            <a:pPr marL="628650" indent="-628650" algn="l">
              <a:buFont typeface="Arial" panose="020B0604020202020204" pitchFamily="34" charset="0"/>
              <a:buChar char="•"/>
            </a:pPr>
            <a:r>
              <a:rPr lang="zh-TW" altLang="en-US" sz="3200" b="1" i="0" dirty="0">
                <a:effectLst/>
                <a:latin typeface="微軟正黑體" panose="020B0604030504040204" pitchFamily="34" charset="-120"/>
                <a:ea typeface="微軟正黑體" panose="020B0604030504040204" pitchFamily="34" charset="-120"/>
              </a:rPr>
              <a:t>對每一個 </a:t>
            </a:r>
            <a:r>
              <a:rPr lang="en-US" altLang="zh-TW" sz="3200" b="1" i="0" dirty="0">
                <a:effectLst/>
                <a:latin typeface="微軟正黑體" panose="020B0604030504040204" pitchFamily="34" charset="-120"/>
                <a:ea typeface="微軟正黑體" panose="020B0604030504040204" pitchFamily="34" charset="-120"/>
              </a:rPr>
              <a:t>mini-batch </a:t>
            </a:r>
            <a:r>
              <a:rPr lang="zh-TW" altLang="en-US" sz="3200" b="1" i="0" dirty="0">
                <a:effectLst/>
                <a:latin typeface="微軟正黑體" panose="020B0604030504040204" pitchFamily="34" charset="-120"/>
                <a:ea typeface="微軟正黑體" panose="020B0604030504040204" pitchFamily="34" charset="-120"/>
              </a:rPr>
              <a:t>都進行正規化到平均值為</a:t>
            </a:r>
            <a:r>
              <a:rPr lang="en-US" altLang="zh-TW" sz="3200" b="1" i="0" dirty="0">
                <a:effectLst/>
                <a:latin typeface="微軟正黑體" panose="020B0604030504040204" pitchFamily="34" charset="-120"/>
                <a:ea typeface="微軟正黑體" panose="020B0604030504040204" pitchFamily="34" charset="-120"/>
              </a:rPr>
              <a:t>0</a:t>
            </a:r>
            <a:r>
              <a:rPr lang="zh-TW" altLang="en-US" sz="3200" b="1" i="0" dirty="0">
                <a:effectLst/>
                <a:latin typeface="微軟正黑體" panose="020B0604030504040204" pitchFamily="34" charset="-120"/>
                <a:ea typeface="微軟正黑體" panose="020B0604030504040204" pitchFamily="34" charset="-120"/>
              </a:rPr>
              <a:t>、標準差為</a:t>
            </a:r>
            <a:r>
              <a:rPr lang="en-US" altLang="zh-TW" sz="3200" b="1" i="0" dirty="0">
                <a:effectLst/>
                <a:latin typeface="微軟正黑體" panose="020B0604030504040204" pitchFamily="34" charset="-120"/>
                <a:ea typeface="微軟正黑體" panose="020B0604030504040204" pitchFamily="34" charset="-120"/>
              </a:rPr>
              <a:t>1</a:t>
            </a:r>
            <a:r>
              <a:rPr lang="zh-TW" altLang="en-US" sz="3200" b="1" i="0" dirty="0">
                <a:effectLst/>
                <a:latin typeface="微軟正黑體" panose="020B0604030504040204" pitchFamily="34" charset="-120"/>
                <a:ea typeface="微軟正黑體" panose="020B0604030504040204" pitchFamily="34" charset="-120"/>
              </a:rPr>
              <a:t>的常態分佈</a:t>
            </a:r>
            <a:endParaRPr lang="en-US" altLang="zh-TW" sz="3200" b="1" i="0" dirty="0">
              <a:effectLst/>
              <a:latin typeface="微軟正黑體" panose="020B0604030504040204" pitchFamily="34" charset="-120"/>
              <a:ea typeface="微軟正黑體" panose="020B0604030504040204" pitchFamily="34" charset="-120"/>
            </a:endParaRPr>
          </a:p>
          <a:p>
            <a:pPr marL="628650" indent="-628650" algn="l">
              <a:buFont typeface="Arial" panose="020B0604020202020204" pitchFamily="34" charset="0"/>
              <a:buChar char="•"/>
            </a:pPr>
            <a:endParaRPr lang="en-US" altLang="zh-TW" sz="3200" b="1" i="0" dirty="0">
              <a:effectLst/>
              <a:latin typeface="微軟正黑體" panose="020B0604030504040204" pitchFamily="34" charset="-120"/>
              <a:ea typeface="微軟正黑體" panose="020B0604030504040204" pitchFamily="34" charset="-120"/>
            </a:endParaRPr>
          </a:p>
        </p:txBody>
      </p:sp>
      <p:sp>
        <p:nvSpPr>
          <p:cNvPr id="4" name="文字版面配置區 2"/>
          <p:cNvSpPr txBox="1">
            <a:spLocks/>
          </p:cNvSpPr>
          <p:nvPr/>
        </p:nvSpPr>
        <p:spPr>
          <a:xfrm>
            <a:off x="990600" y="241042"/>
            <a:ext cx="7315200" cy="990600"/>
          </a:xfrm>
          <a:prstGeom prst="rect">
            <a:avLst/>
          </a:prstGeom>
        </p:spPr>
        <p:txBody>
          <a:bodyPr tIns="91440" bIns="91440" anchor="b" anchorCtr="0">
            <a:noAutofit/>
          </a:bodyPr>
          <a:lstStyle/>
          <a:p>
            <a:pPr algn="ctr"/>
            <a:r>
              <a:rPr lang="zh-TW" altLang="en-US" sz="4800" b="1" i="0" dirty="0">
                <a:solidFill>
                  <a:srgbClr val="00B0F0"/>
                </a:solidFill>
                <a:effectLst/>
                <a:latin typeface="微軟正黑體" panose="020B0604030504040204" pitchFamily="34" charset="-120"/>
                <a:ea typeface="微軟正黑體" panose="020B0604030504040204" pitchFamily="34" charset="-120"/>
              </a:rPr>
              <a:t>批次正規化</a:t>
            </a:r>
            <a:endParaRPr lang="en-US" altLang="zh-TW" sz="4800" b="1" i="0" dirty="0">
              <a:solidFill>
                <a:srgbClr val="00B0F0"/>
              </a:solidFill>
              <a:effectLst/>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871375995"/>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457200" y="1524000"/>
            <a:ext cx="8229600" cy="3046988"/>
          </a:xfrm>
          <a:prstGeom prst="rect">
            <a:avLst/>
          </a:prstGeom>
          <a:noFill/>
        </p:spPr>
        <p:txBody>
          <a:bodyPr wrap="square" rtlCol="0">
            <a:spAutoFit/>
          </a:bodyPr>
          <a:lstStyle/>
          <a:p>
            <a:pPr marL="628650" indent="-628650" algn="l">
              <a:buFont typeface="Arial" panose="020B0604020202020204" pitchFamily="34" charset="0"/>
              <a:buChar char="•"/>
            </a:pPr>
            <a:r>
              <a:rPr lang="zh-TW" altLang="en-US" sz="3200" b="1" i="0" dirty="0">
                <a:effectLst/>
                <a:latin typeface="微軟正黑體" panose="020B0604030504040204" pitchFamily="34" charset="-120"/>
                <a:ea typeface="微軟正黑體" panose="020B0604030504040204" pitchFamily="34" charset="-120"/>
              </a:rPr>
              <a:t>將分散的數據統一</a:t>
            </a:r>
            <a:endParaRPr lang="en-US" altLang="zh-TW" sz="3200" b="1" i="0" dirty="0">
              <a:effectLst/>
              <a:latin typeface="微軟正黑體" panose="020B0604030504040204" pitchFamily="34" charset="-120"/>
              <a:ea typeface="微軟正黑體" panose="020B0604030504040204" pitchFamily="34" charset="-120"/>
            </a:endParaRPr>
          </a:p>
          <a:p>
            <a:pPr marL="628650" indent="-628650" algn="l">
              <a:buFont typeface="Arial" panose="020B0604020202020204" pitchFamily="34" charset="0"/>
              <a:buChar char="•"/>
            </a:pPr>
            <a:r>
              <a:rPr lang="zh-TW" altLang="en-US" sz="3200" b="1" i="0" dirty="0">
                <a:effectLst/>
                <a:latin typeface="微軟正黑體" panose="020B0604030504040204" pitchFamily="34" charset="-120"/>
                <a:ea typeface="微軟正黑體" panose="020B0604030504040204" pitchFamily="34" charset="-120"/>
              </a:rPr>
              <a:t>減緩梯度消失</a:t>
            </a:r>
            <a:endParaRPr lang="en-US" altLang="zh-TW" sz="3200" b="1" dirty="0">
              <a:latin typeface="微軟正黑體" panose="020B0604030504040204" pitchFamily="34" charset="-120"/>
              <a:ea typeface="微軟正黑體" panose="020B0604030504040204" pitchFamily="34" charset="-120"/>
            </a:endParaRPr>
          </a:p>
          <a:p>
            <a:pPr marL="628650" indent="-628650" algn="l">
              <a:buFont typeface="Arial" panose="020B0604020202020204" pitchFamily="34" charset="0"/>
              <a:buChar char="•"/>
            </a:pPr>
            <a:r>
              <a:rPr lang="zh-TW" altLang="en-US" sz="3200" b="1" i="0" dirty="0">
                <a:effectLst/>
                <a:latin typeface="微軟正黑體" panose="020B0604030504040204" pitchFamily="34" charset="-120"/>
                <a:ea typeface="微軟正黑體" panose="020B0604030504040204" pitchFamily="34" charset="-120"/>
              </a:rPr>
              <a:t>解決 </a:t>
            </a:r>
            <a:r>
              <a:rPr lang="en-US" altLang="zh-TW" sz="3200" b="1" i="0" dirty="0">
                <a:effectLst/>
                <a:latin typeface="微軟正黑體" panose="020B0604030504040204" pitchFamily="34" charset="-120"/>
                <a:ea typeface="微軟正黑體" panose="020B0604030504040204" pitchFamily="34" charset="-120"/>
              </a:rPr>
              <a:t>Internal Covariate Shift </a:t>
            </a:r>
            <a:r>
              <a:rPr lang="zh-TW" altLang="en-US" sz="3200" b="1" i="0" dirty="0">
                <a:effectLst/>
                <a:latin typeface="微軟正黑體" panose="020B0604030504040204" pitchFamily="34" charset="-120"/>
                <a:ea typeface="微軟正黑體" panose="020B0604030504040204" pitchFamily="34" charset="-120"/>
              </a:rPr>
              <a:t>的問題</a:t>
            </a:r>
            <a:endParaRPr lang="en-US" altLang="zh-TW" sz="3200" b="1" i="0" dirty="0">
              <a:effectLst/>
              <a:latin typeface="微軟正黑體" panose="020B0604030504040204" pitchFamily="34" charset="-120"/>
              <a:ea typeface="微軟正黑體" panose="020B0604030504040204" pitchFamily="34" charset="-120"/>
            </a:endParaRPr>
          </a:p>
          <a:p>
            <a:pPr marL="628650" indent="-628650" algn="l">
              <a:buFont typeface="Arial" panose="020B0604020202020204" pitchFamily="34" charset="0"/>
              <a:buChar char="•"/>
            </a:pPr>
            <a:r>
              <a:rPr lang="zh-TW" altLang="en-US" sz="3200" b="1" i="0" dirty="0">
                <a:effectLst/>
                <a:latin typeface="微軟正黑體" panose="020B0604030504040204" pitchFamily="34" charset="-120"/>
                <a:ea typeface="微軟正黑體" panose="020B0604030504040204" pitchFamily="34" charset="-120"/>
              </a:rPr>
              <a:t>加速收斂</a:t>
            </a:r>
            <a:endParaRPr lang="en-US" altLang="zh-TW" sz="3200" b="1" dirty="0">
              <a:latin typeface="微軟正黑體" panose="020B0604030504040204" pitchFamily="34" charset="-120"/>
              <a:ea typeface="微軟正黑體" panose="020B0604030504040204" pitchFamily="34" charset="-120"/>
            </a:endParaRPr>
          </a:p>
          <a:p>
            <a:pPr marL="628650" indent="-628650" algn="l">
              <a:buFont typeface="Arial" panose="020B0604020202020204" pitchFamily="34" charset="0"/>
              <a:buChar char="•"/>
            </a:pPr>
            <a:r>
              <a:rPr lang="zh-TW" altLang="en-US" sz="3200" b="1" i="0" dirty="0">
                <a:effectLst/>
                <a:latin typeface="微軟正黑體" panose="020B0604030504040204" pitchFamily="34" charset="-120"/>
                <a:ea typeface="微軟正黑體" panose="020B0604030504040204" pitchFamily="34" charset="-120"/>
              </a:rPr>
              <a:t>有正則化的效果</a:t>
            </a:r>
            <a:endParaRPr lang="en-US" altLang="zh-TW" sz="3200" b="1" i="0" dirty="0">
              <a:effectLst/>
              <a:latin typeface="微軟正黑體" panose="020B0604030504040204" pitchFamily="34" charset="-120"/>
              <a:ea typeface="微軟正黑體" panose="020B0604030504040204" pitchFamily="34" charset="-120"/>
            </a:endParaRPr>
          </a:p>
          <a:p>
            <a:pPr marL="628650" indent="-628650" algn="l">
              <a:buFont typeface="Arial" panose="020B0604020202020204" pitchFamily="34" charset="0"/>
              <a:buChar char="•"/>
            </a:pPr>
            <a:r>
              <a:rPr lang="zh-TW" altLang="en-US" sz="3200" b="1" i="0" dirty="0">
                <a:effectLst/>
                <a:latin typeface="微軟正黑體" panose="020B0604030504040204" pitchFamily="34" charset="-120"/>
                <a:ea typeface="微軟正黑體" panose="020B0604030504040204" pitchFamily="34" charset="-120"/>
              </a:rPr>
              <a:t>可以不使用</a:t>
            </a:r>
            <a:r>
              <a:rPr lang="en-US" altLang="zh-TW" sz="3200" b="1" i="0" dirty="0">
                <a:effectLst/>
                <a:latin typeface="微軟正黑體" panose="020B0604030504040204" pitchFamily="34" charset="-120"/>
                <a:ea typeface="微軟正黑體" panose="020B0604030504040204" pitchFamily="34" charset="-120"/>
              </a:rPr>
              <a:t>Dropout</a:t>
            </a:r>
          </a:p>
        </p:txBody>
      </p:sp>
      <p:sp>
        <p:nvSpPr>
          <p:cNvPr id="4" name="文字版面配置區 2"/>
          <p:cNvSpPr txBox="1">
            <a:spLocks/>
          </p:cNvSpPr>
          <p:nvPr/>
        </p:nvSpPr>
        <p:spPr>
          <a:xfrm>
            <a:off x="990600" y="241042"/>
            <a:ext cx="7315200" cy="990600"/>
          </a:xfrm>
          <a:prstGeom prst="rect">
            <a:avLst/>
          </a:prstGeom>
        </p:spPr>
        <p:txBody>
          <a:bodyPr tIns="91440" bIns="91440" anchor="b" anchorCtr="0">
            <a:noAutofit/>
          </a:bodyPr>
          <a:lstStyle/>
          <a:p>
            <a:pPr algn="ctr"/>
            <a:r>
              <a:rPr lang="zh-TW" altLang="en-US" sz="4800" b="1" i="0" dirty="0">
                <a:solidFill>
                  <a:srgbClr val="00B0F0"/>
                </a:solidFill>
                <a:effectLst/>
                <a:latin typeface="微軟正黑體" panose="020B0604030504040204" pitchFamily="34" charset="-120"/>
                <a:ea typeface="微軟正黑體" panose="020B0604030504040204" pitchFamily="34" charset="-120"/>
              </a:rPr>
              <a:t>批次正規化的優點</a:t>
            </a:r>
            <a:endParaRPr lang="en-US" altLang="zh-TW" sz="4800" b="1" i="0" dirty="0">
              <a:solidFill>
                <a:srgbClr val="00B0F0"/>
              </a:solidFill>
              <a:effectLst/>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675672253"/>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457200" y="1524000"/>
            <a:ext cx="8229600" cy="4801314"/>
          </a:xfrm>
          <a:prstGeom prst="rect">
            <a:avLst/>
          </a:prstGeom>
          <a:noFill/>
        </p:spPr>
        <p:txBody>
          <a:bodyPr wrap="square" rtlCol="0">
            <a:spAutoFit/>
          </a:bodyPr>
          <a:lstStyle/>
          <a:p>
            <a:pPr marL="628650" indent="-628650" algn="l">
              <a:buFont typeface="Arial" panose="020B0604020202020204" pitchFamily="34" charset="0"/>
              <a:buChar char="•"/>
            </a:pPr>
            <a:r>
              <a:rPr lang="en-US" altLang="zh-TW" b="1" i="0" dirty="0">
                <a:effectLst/>
                <a:latin typeface="微軟正黑體" panose="020B0604030504040204" pitchFamily="34" charset="-120"/>
                <a:ea typeface="微軟正黑體" panose="020B0604030504040204" pitchFamily="34" charset="-120"/>
              </a:rPr>
              <a:t>https://arxiv.org/pdf/1502.03167.pdf%E7%9A%84paper%E9%80%82%E5%90%88%E6%83%B3%E6%B7%B1%E5%85%A5%E4%BA%86%E8%A7%A3%E5%8E%9F%E7%90%86%EF%BC%8C%E8%BF%99%E4%B8%AA%E8%A7%86%E9%A2%91%E5%BE%88%E6%B8%85%E6%A5%9A%E7%9A%84%E8%AE%B2%E4%BA%86bn%E8%B5%B7%E5%88%B0%E7%9A%84%E4%BD%9C%E7%94%A8%E3%80%82</a:t>
            </a:r>
          </a:p>
          <a:p>
            <a:pPr marL="628650" indent="-628650" algn="l">
              <a:buFont typeface="Arial" panose="020B0604020202020204" pitchFamily="34" charset="0"/>
              <a:buChar char="•"/>
            </a:pPr>
            <a:endParaRPr lang="en-US" altLang="zh-TW" b="1" dirty="0">
              <a:latin typeface="微軟正黑體" panose="020B0604030504040204" pitchFamily="34" charset="-120"/>
              <a:ea typeface="微軟正黑體" panose="020B0604030504040204" pitchFamily="34" charset="-120"/>
            </a:endParaRPr>
          </a:p>
          <a:p>
            <a:pPr marL="628650" indent="-628650" algn="l">
              <a:buFont typeface="Arial" panose="020B0604020202020204" pitchFamily="34" charset="0"/>
              <a:buChar char="•"/>
            </a:pPr>
            <a:r>
              <a:rPr lang="en-US" altLang="zh-TW" b="1" i="0" dirty="0">
                <a:effectLst/>
                <a:latin typeface="微軟正黑體" panose="020B0604030504040204" pitchFamily="34" charset="-120"/>
                <a:ea typeface="微軟正黑體" panose="020B0604030504040204" pitchFamily="34" charset="-120"/>
                <a:hlinkClick r:id="rId3"/>
              </a:rPr>
              <a:t>https://medium.com/ching-i/batch-normalization-%E4%BB%8B%E7%B4%B9-135a24928f12</a:t>
            </a:r>
            <a:endParaRPr lang="en-US" altLang="zh-TW" b="1" i="0" dirty="0">
              <a:effectLst/>
              <a:latin typeface="微軟正黑體" panose="020B0604030504040204" pitchFamily="34" charset="-120"/>
              <a:ea typeface="微軟正黑體" panose="020B0604030504040204" pitchFamily="34" charset="-120"/>
            </a:endParaRPr>
          </a:p>
          <a:p>
            <a:pPr marL="628650" indent="-628650" algn="l">
              <a:buFont typeface="Arial" panose="020B0604020202020204" pitchFamily="34" charset="0"/>
              <a:buChar char="•"/>
            </a:pPr>
            <a:endParaRPr lang="en-US" altLang="zh-TW" b="1" dirty="0">
              <a:latin typeface="微軟正黑體" panose="020B0604030504040204" pitchFamily="34" charset="-120"/>
              <a:ea typeface="微軟正黑體" panose="020B0604030504040204" pitchFamily="34" charset="-120"/>
            </a:endParaRPr>
          </a:p>
          <a:p>
            <a:pPr marL="628650" indent="-628650" algn="l">
              <a:buFont typeface="Arial" panose="020B0604020202020204" pitchFamily="34" charset="0"/>
              <a:buChar char="•"/>
            </a:pPr>
            <a:r>
              <a:rPr lang="en-US" altLang="zh-TW" b="1" i="0" dirty="0">
                <a:effectLst/>
                <a:latin typeface="微軟正黑體" panose="020B0604030504040204" pitchFamily="34" charset="-120"/>
                <a:ea typeface="微軟正黑體" panose="020B0604030504040204" pitchFamily="34" charset="-120"/>
                <a:hlinkClick r:id="rId4"/>
              </a:rPr>
              <a:t>https://medium.com/%E5%AD%B8%E4%BB%A5%E5%BB%A3%E6%89%8D/batch-normalization-batch-norm-2015-af1d4d57805f</a:t>
            </a:r>
            <a:endParaRPr lang="en-US" altLang="zh-TW" b="1" i="0" dirty="0">
              <a:effectLst/>
              <a:latin typeface="微軟正黑體" panose="020B0604030504040204" pitchFamily="34" charset="-120"/>
              <a:ea typeface="微軟正黑體" panose="020B0604030504040204" pitchFamily="34" charset="-120"/>
            </a:endParaRPr>
          </a:p>
          <a:p>
            <a:pPr marL="628650" indent="-628650" algn="l">
              <a:buFont typeface="Arial" panose="020B0604020202020204" pitchFamily="34" charset="0"/>
              <a:buChar char="•"/>
            </a:pPr>
            <a:endParaRPr lang="en-US" altLang="zh-TW" b="1" i="0" dirty="0">
              <a:effectLst/>
              <a:latin typeface="微軟正黑體" panose="020B0604030504040204" pitchFamily="34" charset="-120"/>
              <a:ea typeface="微軟正黑體" panose="020B0604030504040204" pitchFamily="34" charset="-120"/>
            </a:endParaRPr>
          </a:p>
          <a:p>
            <a:pPr marL="628650" indent="-628650" algn="l">
              <a:buFont typeface="Arial" panose="020B0604020202020204" pitchFamily="34" charset="0"/>
              <a:buChar char="•"/>
            </a:pPr>
            <a:endParaRPr lang="en-US" altLang="zh-TW" b="1" dirty="0">
              <a:latin typeface="微軟正黑體" panose="020B0604030504040204" pitchFamily="34" charset="-120"/>
              <a:ea typeface="微軟正黑體" panose="020B0604030504040204" pitchFamily="34" charset="-120"/>
            </a:endParaRPr>
          </a:p>
          <a:p>
            <a:pPr marL="628650" indent="-628650" algn="l">
              <a:buFont typeface="Arial" panose="020B0604020202020204" pitchFamily="34" charset="0"/>
              <a:buChar char="•"/>
            </a:pPr>
            <a:endParaRPr lang="en-US" altLang="zh-TW" b="1" i="0" dirty="0">
              <a:effectLst/>
              <a:latin typeface="微軟正黑體" panose="020B0604030504040204" pitchFamily="34" charset="-120"/>
              <a:ea typeface="微軟正黑體" panose="020B0604030504040204" pitchFamily="34" charset="-120"/>
            </a:endParaRPr>
          </a:p>
          <a:p>
            <a:pPr marL="628650" indent="-628650" algn="l">
              <a:buFont typeface="Arial" panose="020B0604020202020204" pitchFamily="34" charset="0"/>
              <a:buChar char="•"/>
            </a:pPr>
            <a:endParaRPr lang="en-US" altLang="zh-TW" b="1" i="0" dirty="0">
              <a:effectLst/>
              <a:latin typeface="微軟正黑體" panose="020B0604030504040204" pitchFamily="34" charset="-120"/>
              <a:ea typeface="微軟正黑體" panose="020B0604030504040204" pitchFamily="34" charset="-120"/>
            </a:endParaRPr>
          </a:p>
        </p:txBody>
      </p:sp>
      <p:sp>
        <p:nvSpPr>
          <p:cNvPr id="4" name="文字版面配置區 2"/>
          <p:cNvSpPr txBox="1">
            <a:spLocks/>
          </p:cNvSpPr>
          <p:nvPr/>
        </p:nvSpPr>
        <p:spPr>
          <a:xfrm>
            <a:off x="990600" y="241042"/>
            <a:ext cx="7315200" cy="990600"/>
          </a:xfrm>
          <a:prstGeom prst="rect">
            <a:avLst/>
          </a:prstGeom>
        </p:spPr>
        <p:txBody>
          <a:bodyPr tIns="91440" bIns="91440" anchor="b" anchorCtr="0">
            <a:noAutofit/>
          </a:bodyPr>
          <a:lstStyle/>
          <a:p>
            <a:pPr algn="ctr"/>
            <a:r>
              <a:rPr lang="zh-TW" altLang="en-US" sz="4800" b="1" i="0" dirty="0">
                <a:solidFill>
                  <a:srgbClr val="00B0F0"/>
                </a:solidFill>
                <a:effectLst/>
                <a:latin typeface="微軟正黑體" panose="020B0604030504040204" pitchFamily="34" charset="-120"/>
                <a:ea typeface="微軟正黑體" panose="020B0604030504040204" pitchFamily="34" charset="-120"/>
              </a:rPr>
              <a:t>批次正規化參考</a:t>
            </a:r>
            <a:endParaRPr lang="en-US" altLang="zh-TW" sz="4800" b="1" i="0" dirty="0">
              <a:solidFill>
                <a:srgbClr val="00B0F0"/>
              </a:solidFill>
              <a:effectLst/>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890202686"/>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304800" y="1828800"/>
            <a:ext cx="8839200" cy="3539430"/>
          </a:xfrm>
          <a:prstGeom prst="rect">
            <a:avLst/>
          </a:prstGeom>
          <a:noFill/>
        </p:spPr>
        <p:txBody>
          <a:bodyPr wrap="square" rtlCol="0">
            <a:spAutoFit/>
          </a:bodyPr>
          <a:lstStyle/>
          <a:p>
            <a:pPr marL="742950" indent="-742950">
              <a:buFont typeface="+mj-lt"/>
              <a:buAutoNum type="arabicPeriod"/>
            </a:pPr>
            <a:r>
              <a:rPr lang="zh-TW" altLang="en-US" sz="3200" b="1" dirty="0">
                <a:latin typeface="微軟正黑體" pitchFamily="34" charset="-120"/>
                <a:ea typeface="微軟正黑體" pitchFamily="34" charset="-120"/>
              </a:rPr>
              <a:t>訓練集上有沒有好的結果</a:t>
            </a:r>
          </a:p>
          <a:p>
            <a:pPr marL="742950" indent="-742950">
              <a:buFont typeface="+mj-lt"/>
              <a:buAutoNum type="arabicPeriod"/>
            </a:pPr>
            <a:r>
              <a:rPr lang="zh-TW" altLang="en-US" sz="3200" b="1" dirty="0">
                <a:latin typeface="微軟正黑體" pitchFamily="34" charset="-120"/>
                <a:ea typeface="微軟正黑體" pitchFamily="34" charset="-120"/>
              </a:rPr>
              <a:t>訓練集結果不好，需調整模型</a:t>
            </a:r>
            <a:endParaRPr lang="en-US" altLang="zh-TW" sz="3200" b="1" dirty="0">
              <a:latin typeface="微軟正黑體" pitchFamily="34" charset="-120"/>
              <a:ea typeface="微軟正黑體" pitchFamily="34" charset="-120"/>
            </a:endParaRPr>
          </a:p>
          <a:p>
            <a:pPr marL="742950" indent="-742950">
              <a:buFont typeface="+mj-lt"/>
              <a:buAutoNum type="arabicPeriod"/>
            </a:pPr>
            <a:r>
              <a:rPr lang="zh-TW" altLang="en-US" sz="3200" b="1" dirty="0">
                <a:latin typeface="微軟正黑體" pitchFamily="34" charset="-120"/>
                <a:ea typeface="微軟正黑體" pitchFamily="34" charset="-120"/>
              </a:rPr>
              <a:t>接下來看測試集上有沒有好的結果</a:t>
            </a:r>
          </a:p>
          <a:p>
            <a:pPr marL="742950" indent="-742950">
              <a:buFont typeface="+mj-lt"/>
              <a:buAutoNum type="arabicPeriod"/>
            </a:pPr>
            <a:r>
              <a:rPr lang="zh-TW" altLang="en-US" sz="3200" b="1" dirty="0">
                <a:latin typeface="微軟正黑體" pitchFamily="34" charset="-120"/>
                <a:ea typeface="微軟正黑體" pitchFamily="34" charset="-120"/>
              </a:rPr>
              <a:t>訓練集有，但測試集上沒有，就是過度擬合</a:t>
            </a:r>
          </a:p>
          <a:p>
            <a:pPr marL="742950" indent="-742950">
              <a:buFont typeface="+mj-lt"/>
              <a:buAutoNum type="arabicPeriod"/>
            </a:pPr>
            <a:r>
              <a:rPr lang="zh-TW" altLang="en-US" sz="3200" b="1" dirty="0">
                <a:latin typeface="微軟正黑體" pitchFamily="34" charset="-120"/>
                <a:ea typeface="微軟正黑體" pitchFamily="34" charset="-120"/>
              </a:rPr>
              <a:t>訓練集、測試集上結果都好，表示模型訓練成功</a:t>
            </a:r>
          </a:p>
          <a:p>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1066800" y="381000"/>
            <a:ext cx="7315200" cy="990600"/>
          </a:xfrm>
          <a:prstGeom prst="rect">
            <a:avLst/>
          </a:prstGeom>
        </p:spPr>
        <p:txBody>
          <a:bodyPr tIns="91440" bIns="91440" anchor="b" anchorCtr="0">
            <a:noAutofit/>
          </a:bodyPr>
          <a:lstStyle/>
          <a:p>
            <a:pPr algn="ctr">
              <a:spcBef>
                <a:spcPct val="20000"/>
              </a:spcBef>
              <a:defRPr/>
            </a:pPr>
            <a:r>
              <a:rPr lang="zh-TW" altLang="en-US" sz="4800" b="1" kern="0"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判斷的步驟</a:t>
            </a:r>
            <a:endPar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endParaRPr>
          </a:p>
        </p:txBody>
      </p:sp>
    </p:spTree>
    <p:extLst>
      <p:ext uri="{BB962C8B-B14F-4D97-AF65-F5344CB8AC3E}">
        <p14:creationId xmlns:p14="http://schemas.microsoft.com/office/powerpoint/2010/main" val="3731973418"/>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6FCC4286-6D04-F9D2-6E8C-6C4C0F1DB722}"/>
              </a:ext>
            </a:extLst>
          </p:cNvPr>
          <p:cNvSpPr txBox="1"/>
          <p:nvPr/>
        </p:nvSpPr>
        <p:spPr>
          <a:xfrm>
            <a:off x="1219200" y="3245889"/>
            <a:ext cx="7239000" cy="707886"/>
          </a:xfrm>
          <a:prstGeom prst="rect">
            <a:avLst/>
          </a:prstGeom>
          <a:noFill/>
        </p:spPr>
        <p:txBody>
          <a:bodyPr wrap="square">
            <a:spAutoFit/>
          </a:bodyPr>
          <a:lstStyle/>
          <a:p>
            <a:pPr algn="ctr"/>
            <a:r>
              <a:rPr lang="en-US" altLang="zh-TW" sz="4000" b="1" i="0" dirty="0">
                <a:solidFill>
                  <a:srgbClr val="FFFF00"/>
                </a:solidFill>
                <a:effectLst/>
                <a:latin typeface="微軟正黑體" panose="020B0604030504040204" pitchFamily="34" charset="-120"/>
                <a:ea typeface="微軟正黑體" panose="020B0604030504040204" pitchFamily="34" charset="-120"/>
              </a:rPr>
              <a:t>Dropout</a:t>
            </a:r>
            <a:endParaRPr lang="zh-TW" altLang="en-US" sz="4000" dirty="0">
              <a:solidFill>
                <a:srgbClr val="FFFF00"/>
              </a:solidFill>
            </a:endParaRPr>
          </a:p>
        </p:txBody>
      </p:sp>
    </p:spTree>
    <p:extLst>
      <p:ext uri="{BB962C8B-B14F-4D97-AF65-F5344CB8AC3E}">
        <p14:creationId xmlns:p14="http://schemas.microsoft.com/office/powerpoint/2010/main" val="4036564457"/>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457200" y="1524000"/>
            <a:ext cx="8229600" cy="2062103"/>
          </a:xfrm>
          <a:prstGeom prst="rect">
            <a:avLst/>
          </a:prstGeom>
          <a:noFill/>
        </p:spPr>
        <p:txBody>
          <a:bodyPr wrap="square" rtlCol="0">
            <a:spAutoFit/>
          </a:bodyPr>
          <a:lstStyle/>
          <a:p>
            <a:pPr marL="628650" indent="-628650" algn="l">
              <a:buFont typeface="Arial" panose="020B0604020202020204" pitchFamily="34" charset="0"/>
              <a:buChar char="•"/>
            </a:pPr>
            <a:r>
              <a:rPr lang="zh-TW" altLang="en-US" sz="3200" b="1" i="0" dirty="0">
                <a:effectLst/>
                <a:latin typeface="微軟正黑體" panose="020B0604030504040204" pitchFamily="34" charset="-120"/>
                <a:ea typeface="微軟正黑體" panose="020B0604030504040204" pitchFamily="34" charset="-120"/>
              </a:rPr>
              <a:t>對抗過擬合的正則化方法</a:t>
            </a:r>
            <a:endParaRPr lang="en-US" altLang="zh-TW" sz="3200" b="1" i="0" dirty="0">
              <a:effectLst/>
              <a:latin typeface="微軟正黑體" panose="020B0604030504040204" pitchFamily="34" charset="-120"/>
              <a:ea typeface="微軟正黑體" panose="020B0604030504040204" pitchFamily="34" charset="-120"/>
            </a:endParaRPr>
          </a:p>
          <a:p>
            <a:pPr marL="628650" indent="-628650" algn="l">
              <a:buFont typeface="Arial" panose="020B0604020202020204" pitchFamily="34" charset="0"/>
              <a:buChar char="•"/>
            </a:pPr>
            <a:r>
              <a:rPr lang="zh-TW" altLang="en-US" sz="3200" b="1" i="0" dirty="0">
                <a:effectLst/>
                <a:latin typeface="微軟正黑體" panose="020B0604030504040204" pitchFamily="34" charset="-120"/>
                <a:ea typeface="微軟正黑體" panose="020B0604030504040204" pitchFamily="34" charset="-120"/>
              </a:rPr>
              <a:t>訓練時每一次的迭代 </a:t>
            </a:r>
            <a:r>
              <a:rPr lang="en-US" altLang="zh-TW" sz="3200" b="1" i="0" dirty="0">
                <a:effectLst/>
                <a:latin typeface="微軟正黑體" panose="020B0604030504040204" pitchFamily="34" charset="-120"/>
                <a:ea typeface="微軟正黑體" panose="020B0604030504040204" pitchFamily="34" charset="-120"/>
              </a:rPr>
              <a:t>(epoch)</a:t>
            </a:r>
            <a:r>
              <a:rPr lang="zh-TW" altLang="en-US" sz="3200" b="1" i="0" dirty="0">
                <a:effectLst/>
                <a:latin typeface="微軟正黑體" panose="020B0604030504040204" pitchFamily="34" charset="-120"/>
                <a:ea typeface="微軟正黑體" panose="020B0604030504040204" pitchFamily="34" charset="-120"/>
              </a:rPr>
              <a:t>皆以一定的機率丟棄隱藏層神經元</a:t>
            </a:r>
            <a:endParaRPr lang="en-US" altLang="zh-TW" sz="3200" b="1" i="0" dirty="0">
              <a:effectLst/>
              <a:latin typeface="微軟正黑體" panose="020B0604030504040204" pitchFamily="34" charset="-120"/>
              <a:ea typeface="微軟正黑體" panose="020B0604030504040204" pitchFamily="34" charset="-120"/>
            </a:endParaRPr>
          </a:p>
          <a:p>
            <a:pPr marL="628650" indent="-628650" algn="l">
              <a:buFont typeface="Arial" panose="020B0604020202020204" pitchFamily="34" charset="0"/>
              <a:buChar char="•"/>
            </a:pPr>
            <a:r>
              <a:rPr lang="zh-TW" altLang="en-US" sz="3200" b="1" i="0" dirty="0">
                <a:effectLst/>
                <a:latin typeface="微軟正黑體" panose="020B0604030504040204" pitchFamily="34" charset="-120"/>
                <a:ea typeface="微軟正黑體" panose="020B0604030504040204" pitchFamily="34" charset="-120"/>
              </a:rPr>
              <a:t>被丟棄的神經元不會傳遞訊息</a:t>
            </a:r>
            <a:endParaRPr lang="en-US" altLang="zh-TW" sz="3200" b="1" i="0" dirty="0">
              <a:effectLst/>
              <a:latin typeface="微軟正黑體" panose="020B0604030504040204" pitchFamily="34" charset="-120"/>
              <a:ea typeface="微軟正黑體" panose="020B0604030504040204" pitchFamily="34" charset="-120"/>
            </a:endParaRPr>
          </a:p>
        </p:txBody>
      </p:sp>
      <p:sp>
        <p:nvSpPr>
          <p:cNvPr id="4" name="文字版面配置區 2"/>
          <p:cNvSpPr txBox="1">
            <a:spLocks/>
          </p:cNvSpPr>
          <p:nvPr/>
        </p:nvSpPr>
        <p:spPr>
          <a:xfrm>
            <a:off x="990600" y="241042"/>
            <a:ext cx="7315200" cy="990600"/>
          </a:xfrm>
          <a:prstGeom prst="rect">
            <a:avLst/>
          </a:prstGeom>
        </p:spPr>
        <p:txBody>
          <a:bodyPr tIns="91440" bIns="91440" anchor="b" anchorCtr="0">
            <a:noAutofit/>
          </a:bodyPr>
          <a:lstStyle/>
          <a:p>
            <a:pPr algn="ctr"/>
            <a:r>
              <a:rPr lang="en-US" altLang="zh-TW" sz="4800" b="1" i="0" dirty="0">
                <a:solidFill>
                  <a:srgbClr val="00B0F0"/>
                </a:solidFill>
                <a:effectLst/>
                <a:latin typeface="微軟正黑體" panose="020B0604030504040204" pitchFamily="34" charset="-120"/>
                <a:ea typeface="微軟正黑體" panose="020B0604030504040204" pitchFamily="34" charset="-120"/>
              </a:rPr>
              <a:t>Dropout</a:t>
            </a:r>
          </a:p>
        </p:txBody>
      </p:sp>
      <p:pic>
        <p:nvPicPr>
          <p:cNvPr id="13316" name="Picture 4">
            <a:extLst>
              <a:ext uri="{FF2B5EF4-FFF2-40B4-BE49-F238E27FC236}">
                <a16:creationId xmlns:a16="http://schemas.microsoft.com/office/drawing/2014/main" id="{76FADE96-291F-A799-29BC-9E343070C9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8392" y="3888673"/>
            <a:ext cx="7505700" cy="2438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5163666"/>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457200" y="1524000"/>
            <a:ext cx="8229600" cy="2062103"/>
          </a:xfrm>
          <a:prstGeom prst="rect">
            <a:avLst/>
          </a:prstGeom>
          <a:noFill/>
        </p:spPr>
        <p:txBody>
          <a:bodyPr wrap="square" rtlCol="0">
            <a:spAutoFit/>
          </a:bodyPr>
          <a:lstStyle/>
          <a:p>
            <a:pPr marL="628650" indent="-628650" algn="l">
              <a:buFont typeface="Arial" panose="020B0604020202020204" pitchFamily="34" charset="0"/>
              <a:buChar char="•"/>
            </a:pPr>
            <a:r>
              <a:rPr lang="zh-TW" altLang="en-US" sz="3200" b="1" i="0" dirty="0">
                <a:effectLst/>
                <a:latin typeface="微軟正黑體" panose="020B0604030504040204" pitchFamily="34" charset="-120"/>
                <a:ea typeface="微軟正黑體" panose="020B0604030504040204" pitchFamily="34" charset="-120"/>
              </a:rPr>
              <a:t>反向傳播時，丟棄的神經元其梯度是 </a:t>
            </a:r>
            <a:r>
              <a:rPr lang="en-US" altLang="zh-TW" sz="3200" b="1" i="0" dirty="0">
                <a:effectLst/>
                <a:latin typeface="微軟正黑體" panose="020B0604030504040204" pitchFamily="34" charset="-120"/>
                <a:ea typeface="微軟正黑體" panose="020B0604030504040204" pitchFamily="34" charset="-120"/>
              </a:rPr>
              <a:t>0</a:t>
            </a:r>
          </a:p>
          <a:p>
            <a:pPr marL="628650" indent="-628650" algn="l">
              <a:buFont typeface="Arial" panose="020B0604020202020204" pitchFamily="34" charset="0"/>
              <a:buChar char="•"/>
            </a:pPr>
            <a:r>
              <a:rPr lang="zh-TW" altLang="en-US" sz="3200" b="1" i="0" dirty="0">
                <a:effectLst/>
                <a:latin typeface="微軟正黑體" panose="020B0604030504040204" pitchFamily="34" charset="-120"/>
                <a:ea typeface="微軟正黑體" panose="020B0604030504040204" pitchFamily="34" charset="-120"/>
              </a:rPr>
              <a:t>訓練時不會過度依賴某一些神經元</a:t>
            </a:r>
            <a:endParaRPr lang="en-US" altLang="zh-TW" sz="3200" b="1" i="0" dirty="0">
              <a:effectLst/>
              <a:latin typeface="微軟正黑體" panose="020B0604030504040204" pitchFamily="34" charset="-120"/>
              <a:ea typeface="微軟正黑體" panose="020B0604030504040204" pitchFamily="34" charset="-120"/>
            </a:endParaRPr>
          </a:p>
          <a:p>
            <a:pPr marL="628650" indent="-628650" algn="l">
              <a:buFont typeface="Arial" panose="020B0604020202020204" pitchFamily="34" charset="0"/>
              <a:buChar char="•"/>
            </a:pPr>
            <a:r>
              <a:rPr lang="zh-TW" altLang="en-US" sz="3200" b="1" i="0" dirty="0">
                <a:effectLst/>
                <a:latin typeface="微軟正黑體" panose="020B0604030504040204" pitchFamily="34" charset="-120"/>
                <a:ea typeface="微軟正黑體" panose="020B0604030504040204" pitchFamily="34" charset="-120"/>
              </a:rPr>
              <a:t>藉此達到對抗過擬合的效果</a:t>
            </a:r>
            <a:endParaRPr lang="en-US" altLang="zh-TW" sz="3200" b="1" i="0" dirty="0">
              <a:effectLst/>
              <a:latin typeface="微軟正黑體" panose="020B0604030504040204" pitchFamily="34" charset="-120"/>
              <a:ea typeface="微軟正黑體" panose="020B0604030504040204" pitchFamily="34" charset="-120"/>
            </a:endParaRPr>
          </a:p>
          <a:p>
            <a:pPr marL="628650" indent="-628650" algn="l">
              <a:buFont typeface="Arial" panose="020B0604020202020204" pitchFamily="34" charset="0"/>
              <a:buChar char="•"/>
            </a:pPr>
            <a:r>
              <a:rPr lang="en-US" altLang="zh-TW" sz="3200" b="1" i="0" dirty="0">
                <a:effectLst/>
                <a:latin typeface="微軟正黑體" panose="020B0604030504040204" pitchFamily="34" charset="-120"/>
                <a:ea typeface="微軟正黑體" panose="020B0604030504040204" pitchFamily="34" charset="-120"/>
              </a:rPr>
              <a:t>dropout </a:t>
            </a:r>
            <a:r>
              <a:rPr lang="zh-TW" altLang="en-US" sz="3200" b="1" i="0" dirty="0">
                <a:effectLst/>
                <a:latin typeface="微軟正黑體" panose="020B0604030504040204" pitchFamily="34" charset="-120"/>
                <a:ea typeface="微軟正黑體" panose="020B0604030504040204" pitchFamily="34" charset="-120"/>
              </a:rPr>
              <a:t>只能在訓練時使用</a:t>
            </a:r>
            <a:endParaRPr lang="en-US" altLang="zh-TW" sz="3200" b="1" i="0" dirty="0">
              <a:effectLst/>
              <a:latin typeface="微軟正黑體" panose="020B0604030504040204" pitchFamily="34" charset="-120"/>
              <a:ea typeface="微軟正黑體" panose="020B0604030504040204" pitchFamily="34" charset="-120"/>
            </a:endParaRPr>
          </a:p>
        </p:txBody>
      </p:sp>
      <p:sp>
        <p:nvSpPr>
          <p:cNvPr id="4" name="文字版面配置區 2"/>
          <p:cNvSpPr txBox="1">
            <a:spLocks/>
          </p:cNvSpPr>
          <p:nvPr/>
        </p:nvSpPr>
        <p:spPr>
          <a:xfrm>
            <a:off x="990600" y="241042"/>
            <a:ext cx="7315200" cy="990600"/>
          </a:xfrm>
          <a:prstGeom prst="rect">
            <a:avLst/>
          </a:prstGeom>
        </p:spPr>
        <p:txBody>
          <a:bodyPr tIns="91440" bIns="91440" anchor="b" anchorCtr="0">
            <a:noAutofit/>
          </a:bodyPr>
          <a:lstStyle/>
          <a:p>
            <a:pPr algn="ctr"/>
            <a:r>
              <a:rPr lang="en-US" altLang="zh-TW" sz="4800" b="1" i="0" dirty="0">
                <a:solidFill>
                  <a:srgbClr val="00B0F0"/>
                </a:solidFill>
                <a:effectLst/>
                <a:latin typeface="微軟正黑體" panose="020B0604030504040204" pitchFamily="34" charset="-120"/>
                <a:ea typeface="微軟正黑體" panose="020B0604030504040204" pitchFamily="34" charset="-120"/>
              </a:rPr>
              <a:t>Dropout</a:t>
            </a:r>
          </a:p>
        </p:txBody>
      </p:sp>
      <p:pic>
        <p:nvPicPr>
          <p:cNvPr id="14338" name="Picture 2">
            <a:extLst>
              <a:ext uri="{FF2B5EF4-FFF2-40B4-BE49-F238E27FC236}">
                <a16:creationId xmlns:a16="http://schemas.microsoft.com/office/drawing/2014/main" id="{6F6C01B5-6329-F7CB-CB5E-024BA51B91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38400" y="3807537"/>
            <a:ext cx="4657725" cy="28094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8291688"/>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6FCC4286-6D04-F9D2-6E8C-6C4C0F1DB722}"/>
              </a:ext>
            </a:extLst>
          </p:cNvPr>
          <p:cNvSpPr txBox="1"/>
          <p:nvPr/>
        </p:nvSpPr>
        <p:spPr>
          <a:xfrm>
            <a:off x="1219200" y="3245889"/>
            <a:ext cx="7239000" cy="707886"/>
          </a:xfrm>
          <a:prstGeom prst="rect">
            <a:avLst/>
          </a:prstGeom>
          <a:noFill/>
        </p:spPr>
        <p:txBody>
          <a:bodyPr wrap="square">
            <a:spAutoFit/>
          </a:bodyPr>
          <a:lstStyle/>
          <a:p>
            <a:pPr algn="ctr"/>
            <a:r>
              <a:rPr lang="en-US" altLang="zh-TW" sz="4000" b="1" dirty="0">
                <a:solidFill>
                  <a:srgbClr val="FFFF00"/>
                </a:solidFill>
                <a:latin typeface="微軟正黑體" panose="020B0604030504040204" pitchFamily="34" charset="-120"/>
                <a:ea typeface="微軟正黑體" panose="020B0604030504040204" pitchFamily="34" charset="-120"/>
              </a:rPr>
              <a:t>Weight/Bias</a:t>
            </a:r>
            <a:r>
              <a:rPr lang="zh-TW" altLang="en-US" sz="4000" b="1" dirty="0">
                <a:solidFill>
                  <a:srgbClr val="FFFF00"/>
                </a:solidFill>
                <a:latin typeface="微軟正黑體" panose="020B0604030504040204" pitchFamily="34" charset="-120"/>
                <a:ea typeface="微軟正黑體" panose="020B0604030504040204" pitchFamily="34" charset="-120"/>
              </a:rPr>
              <a:t>初始化</a:t>
            </a:r>
          </a:p>
        </p:txBody>
      </p:sp>
    </p:spTree>
    <p:extLst>
      <p:ext uri="{BB962C8B-B14F-4D97-AF65-F5344CB8AC3E}">
        <p14:creationId xmlns:p14="http://schemas.microsoft.com/office/powerpoint/2010/main" val="1505653668"/>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457200" y="1524000"/>
            <a:ext cx="8229600" cy="4524315"/>
          </a:xfrm>
          <a:prstGeom prst="rect">
            <a:avLst/>
          </a:prstGeom>
          <a:noFill/>
        </p:spPr>
        <p:txBody>
          <a:bodyPr wrap="square" rtlCol="0">
            <a:spAutoFit/>
          </a:bodyPr>
          <a:lstStyle/>
          <a:p>
            <a:pPr marL="628650" indent="-628650">
              <a:buFont typeface="Arial" panose="020B0604020202020204" pitchFamily="34" charset="0"/>
              <a:buChar char="•"/>
            </a:pPr>
            <a:r>
              <a:rPr lang="zh-TW" altLang="en-US" sz="3200" b="1" dirty="0">
                <a:latin typeface="微軟正黑體" panose="020B0604030504040204" pitchFamily="34" charset="-120"/>
                <a:ea typeface="微軟正黑體" panose="020B0604030504040204" pitchFamily="34" charset="-120"/>
              </a:rPr>
              <a:t>每個參數有相應的初始值</a:t>
            </a:r>
            <a:endParaRPr lang="en-US" altLang="zh-TW" sz="3200" b="1" dirty="0">
              <a:latin typeface="微軟正黑體" panose="020B0604030504040204" pitchFamily="34" charset="-120"/>
              <a:ea typeface="微軟正黑體" panose="020B0604030504040204" pitchFamily="34" charset="-120"/>
            </a:endParaRPr>
          </a:p>
          <a:p>
            <a:pPr marL="628650" indent="-628650">
              <a:buFont typeface="Arial" panose="020B0604020202020204" pitchFamily="34" charset="0"/>
              <a:buChar char="•"/>
            </a:pPr>
            <a:r>
              <a:rPr lang="zh-TW" altLang="en-US" sz="3200" b="1" dirty="0">
                <a:latin typeface="微軟正黑體" panose="020B0604030504040204" pitchFamily="34" charset="-120"/>
                <a:ea typeface="微軟正黑體" panose="020B0604030504040204" pitchFamily="34" charset="-120"/>
              </a:rPr>
              <a:t>不好的初始化參數會導致梯度傳播問題，降低訓練速度</a:t>
            </a:r>
            <a:endParaRPr lang="en-US" altLang="zh-TW" sz="3200" b="1" dirty="0">
              <a:latin typeface="微軟正黑體" panose="020B0604030504040204" pitchFamily="34" charset="-120"/>
              <a:ea typeface="微軟正黑體" panose="020B0604030504040204" pitchFamily="34" charset="-120"/>
            </a:endParaRPr>
          </a:p>
          <a:p>
            <a:pPr marL="628650" indent="-628650">
              <a:buFont typeface="Arial" panose="020B0604020202020204" pitchFamily="34" charset="0"/>
              <a:buChar char="•"/>
            </a:pPr>
            <a:r>
              <a:rPr lang="zh-TW" altLang="en-US" sz="3200" b="1" dirty="0">
                <a:latin typeface="微軟正黑體" panose="020B0604030504040204" pitchFamily="34" charset="-120"/>
                <a:ea typeface="微軟正黑體" panose="020B0604030504040204" pitchFamily="34" charset="-120"/>
              </a:rPr>
              <a:t>好的初始化參數能夠加速收斂，並且更可能找到較優解</a:t>
            </a:r>
            <a:endParaRPr lang="en-US" altLang="zh-TW" sz="3200" b="1" dirty="0">
              <a:latin typeface="微軟正黑體" panose="020B0604030504040204" pitchFamily="34" charset="-120"/>
              <a:ea typeface="微軟正黑體" panose="020B0604030504040204" pitchFamily="34" charset="-120"/>
            </a:endParaRPr>
          </a:p>
          <a:p>
            <a:pPr marL="628650" indent="-628650">
              <a:buFont typeface="Arial" panose="020B0604020202020204" pitchFamily="34" charset="0"/>
              <a:buChar char="•"/>
            </a:pPr>
            <a:r>
              <a:rPr lang="zh-TW" altLang="en-US" sz="3200" b="1" dirty="0">
                <a:latin typeface="微軟正黑體" panose="020B0604030504040204" pitchFamily="34" charset="-120"/>
                <a:ea typeface="微軟正黑體" panose="020B0604030504040204" pitchFamily="34" charset="-120"/>
              </a:rPr>
              <a:t>如果權重一開始很小，信號到達最後也會很小</a:t>
            </a:r>
            <a:endParaRPr lang="en-US" altLang="zh-TW" sz="3200" b="1" dirty="0">
              <a:latin typeface="微軟正黑體" panose="020B0604030504040204" pitchFamily="34" charset="-120"/>
              <a:ea typeface="微軟正黑體" panose="020B0604030504040204" pitchFamily="34" charset="-120"/>
            </a:endParaRPr>
          </a:p>
          <a:p>
            <a:pPr marL="628650" indent="-628650">
              <a:buFont typeface="Arial" panose="020B0604020202020204" pitchFamily="34" charset="0"/>
              <a:buChar char="•"/>
            </a:pPr>
            <a:r>
              <a:rPr lang="zh-TW" altLang="en-US" sz="3200" b="1" dirty="0">
                <a:latin typeface="微軟正黑體" panose="020B0604030504040204" pitchFamily="34" charset="-120"/>
                <a:ea typeface="微軟正黑體" panose="020B0604030504040204" pitchFamily="34" charset="-120"/>
              </a:rPr>
              <a:t>如果權重一開始很大，信號到達最後也會很大</a:t>
            </a:r>
            <a:endParaRPr lang="en-US" altLang="zh-TW" sz="3200" b="1" i="0" dirty="0">
              <a:effectLst/>
              <a:latin typeface="微軟正黑體" panose="020B0604030504040204" pitchFamily="34" charset="-120"/>
              <a:ea typeface="微軟正黑體" panose="020B0604030504040204" pitchFamily="34" charset="-120"/>
            </a:endParaRPr>
          </a:p>
        </p:txBody>
      </p:sp>
      <p:sp>
        <p:nvSpPr>
          <p:cNvPr id="4" name="文字版面配置區 2"/>
          <p:cNvSpPr txBox="1">
            <a:spLocks/>
          </p:cNvSpPr>
          <p:nvPr/>
        </p:nvSpPr>
        <p:spPr>
          <a:xfrm>
            <a:off x="990600" y="241042"/>
            <a:ext cx="7315200" cy="990600"/>
          </a:xfrm>
          <a:prstGeom prst="rect">
            <a:avLst/>
          </a:prstGeom>
        </p:spPr>
        <p:txBody>
          <a:bodyPr tIns="91440" bIns="91440" anchor="b" anchorCtr="0">
            <a:noAutofit/>
          </a:bodyPr>
          <a:lstStyle/>
          <a:p>
            <a:pPr algn="ctr"/>
            <a:r>
              <a:rPr lang="zh-TW" altLang="en-US" sz="4800" b="1" i="0" dirty="0">
                <a:solidFill>
                  <a:srgbClr val="00B0F0"/>
                </a:solidFill>
                <a:effectLst/>
                <a:latin typeface="微軟正黑體" panose="020B0604030504040204" pitchFamily="34" charset="-120"/>
                <a:ea typeface="微軟正黑體" panose="020B0604030504040204" pitchFamily="34" charset="-120"/>
              </a:rPr>
              <a:t>參數初始化</a:t>
            </a:r>
            <a:endParaRPr lang="en-US" altLang="zh-TW" sz="4800" b="1" i="0" dirty="0">
              <a:solidFill>
                <a:srgbClr val="00B0F0"/>
              </a:solidFill>
              <a:effectLst/>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994514677"/>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457200" y="1524000"/>
            <a:ext cx="8229600" cy="3046988"/>
          </a:xfrm>
          <a:prstGeom prst="rect">
            <a:avLst/>
          </a:prstGeom>
          <a:noFill/>
        </p:spPr>
        <p:txBody>
          <a:bodyPr wrap="square" rtlCol="0">
            <a:spAutoFit/>
          </a:bodyPr>
          <a:lstStyle/>
          <a:p>
            <a:pPr marL="628650" indent="-628650">
              <a:buFont typeface="Arial" panose="020B0604020202020204" pitchFamily="34" charset="0"/>
              <a:buChar char="•"/>
            </a:pPr>
            <a:r>
              <a:rPr lang="zh-TW" altLang="en-US" sz="3200" b="1" dirty="0">
                <a:latin typeface="微軟正黑體" panose="020B0604030504040204" pitchFamily="34" charset="-120"/>
                <a:ea typeface="微軟正黑體" panose="020B0604030504040204" pitchFamily="34" charset="-120"/>
              </a:rPr>
              <a:t>全零</a:t>
            </a:r>
            <a:endParaRPr lang="en-US" altLang="zh-TW" sz="3200" b="1" dirty="0">
              <a:latin typeface="微軟正黑體" panose="020B0604030504040204" pitchFamily="34" charset="-120"/>
              <a:ea typeface="微軟正黑體" panose="020B0604030504040204" pitchFamily="34" charset="-120"/>
            </a:endParaRPr>
          </a:p>
          <a:p>
            <a:pPr marL="628650" indent="-628650">
              <a:buFont typeface="Arial" panose="020B0604020202020204" pitchFamily="34" charset="0"/>
              <a:buChar char="•"/>
            </a:pPr>
            <a:r>
              <a:rPr lang="zh-TW" altLang="en-US" sz="3200" b="1" dirty="0">
                <a:latin typeface="微軟正黑體" panose="020B0604030504040204" pitchFamily="34" charset="-120"/>
                <a:ea typeface="微軟正黑體" panose="020B0604030504040204" pitchFamily="34" charset="-120"/>
              </a:rPr>
              <a:t>隨機</a:t>
            </a:r>
            <a:endParaRPr lang="en-US" altLang="zh-TW" sz="3200" b="1" dirty="0">
              <a:latin typeface="微軟正黑體" panose="020B0604030504040204" pitchFamily="34" charset="-120"/>
              <a:ea typeface="微軟正黑體" panose="020B0604030504040204" pitchFamily="34" charset="-120"/>
            </a:endParaRPr>
          </a:p>
          <a:p>
            <a:pPr marL="628650" indent="-628650">
              <a:buFont typeface="Arial" panose="020B0604020202020204" pitchFamily="34" charset="0"/>
              <a:buChar char="•"/>
            </a:pPr>
            <a:r>
              <a:rPr lang="en-US" altLang="zh-TW" sz="3200" b="1" i="0" dirty="0">
                <a:effectLst/>
                <a:latin typeface="微軟正黑體" panose="020B0604030504040204" pitchFamily="34" charset="-120"/>
                <a:ea typeface="微軟正黑體" panose="020B0604030504040204" pitchFamily="34" charset="-120"/>
              </a:rPr>
              <a:t>Xavier</a:t>
            </a:r>
          </a:p>
          <a:p>
            <a:pPr marL="628650" indent="-628650">
              <a:buFont typeface="Arial" panose="020B0604020202020204" pitchFamily="34" charset="0"/>
              <a:buChar char="•"/>
            </a:pPr>
            <a:r>
              <a:rPr lang="en-US" altLang="zh-TW" sz="3200" b="1" dirty="0">
                <a:latin typeface="微軟正黑體" panose="020B0604030504040204" pitchFamily="34" charset="-120"/>
                <a:ea typeface="微軟正黑體" panose="020B0604030504040204" pitchFamily="34" charset="-120"/>
              </a:rPr>
              <a:t>He</a:t>
            </a:r>
          </a:p>
          <a:p>
            <a:pPr marL="628650" indent="-628650">
              <a:buFont typeface="Arial" panose="020B0604020202020204" pitchFamily="34" charset="0"/>
              <a:buChar char="•"/>
            </a:pPr>
            <a:r>
              <a:rPr lang="zh-TW" altLang="en-US" sz="3200" b="1" i="0" dirty="0">
                <a:effectLst/>
                <a:latin typeface="微軟正黑體" panose="020B0604030504040204" pitchFamily="34" charset="-120"/>
                <a:ea typeface="微軟正黑體" panose="020B0604030504040204" pitchFamily="34" charset="-120"/>
              </a:rPr>
              <a:t>隨機</a:t>
            </a:r>
            <a:r>
              <a:rPr lang="en-US" altLang="zh-TW" sz="3200" b="1" i="0" dirty="0">
                <a:effectLst/>
                <a:latin typeface="微軟正黑體" panose="020B0604030504040204" pitchFamily="34" charset="-120"/>
                <a:ea typeface="微軟正黑體" panose="020B0604030504040204" pitchFamily="34" charset="-120"/>
              </a:rPr>
              <a:t>+BN</a:t>
            </a:r>
          </a:p>
          <a:p>
            <a:pPr marL="628650" indent="-628650">
              <a:buFont typeface="Arial" panose="020B0604020202020204" pitchFamily="34" charset="0"/>
              <a:buChar char="•"/>
            </a:pPr>
            <a:r>
              <a:rPr lang="zh-TW" altLang="en-US" sz="3200" b="1" dirty="0">
                <a:solidFill>
                  <a:srgbClr val="FFFF00"/>
                </a:solidFill>
                <a:latin typeface="微軟正黑體" panose="020B0604030504040204" pitchFamily="34" charset="-120"/>
                <a:ea typeface="微軟正黑體" panose="020B0604030504040204" pitchFamily="34" charset="-120"/>
              </a:rPr>
              <a:t>預訓練參數</a:t>
            </a:r>
            <a:endParaRPr lang="en-US" altLang="zh-TW" sz="3200" b="1" i="0" dirty="0">
              <a:solidFill>
                <a:srgbClr val="FFFF00"/>
              </a:solidFill>
              <a:effectLst/>
              <a:latin typeface="微軟正黑體" panose="020B0604030504040204" pitchFamily="34" charset="-120"/>
              <a:ea typeface="微軟正黑體" panose="020B0604030504040204" pitchFamily="34" charset="-120"/>
            </a:endParaRPr>
          </a:p>
        </p:txBody>
      </p:sp>
      <p:sp>
        <p:nvSpPr>
          <p:cNvPr id="4" name="文字版面配置區 2"/>
          <p:cNvSpPr txBox="1">
            <a:spLocks/>
          </p:cNvSpPr>
          <p:nvPr/>
        </p:nvSpPr>
        <p:spPr>
          <a:xfrm>
            <a:off x="990600" y="241042"/>
            <a:ext cx="7315200" cy="990600"/>
          </a:xfrm>
          <a:prstGeom prst="rect">
            <a:avLst/>
          </a:prstGeom>
        </p:spPr>
        <p:txBody>
          <a:bodyPr tIns="91440" bIns="91440" anchor="b" anchorCtr="0">
            <a:noAutofit/>
          </a:bodyPr>
          <a:lstStyle/>
          <a:p>
            <a:pPr algn="ctr"/>
            <a:r>
              <a:rPr lang="zh-TW" altLang="en-US" sz="4800" b="1" i="0" dirty="0">
                <a:solidFill>
                  <a:srgbClr val="00B0F0"/>
                </a:solidFill>
                <a:effectLst/>
                <a:latin typeface="微軟正黑體" panose="020B0604030504040204" pitchFamily="34" charset="-120"/>
                <a:ea typeface="微軟正黑體" panose="020B0604030504040204" pitchFamily="34" charset="-120"/>
              </a:rPr>
              <a:t>參數初始化</a:t>
            </a:r>
            <a:endParaRPr lang="en-US" altLang="zh-TW" sz="4800" b="1" i="0" dirty="0">
              <a:solidFill>
                <a:srgbClr val="00B0F0"/>
              </a:solidFill>
              <a:effectLst/>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40896461"/>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990600" y="241042"/>
            <a:ext cx="7315200" cy="990600"/>
          </a:xfrm>
          <a:prstGeom prst="rect">
            <a:avLst/>
          </a:prstGeom>
        </p:spPr>
        <p:txBody>
          <a:bodyPr tIns="91440" bIns="91440" anchor="b" anchorCtr="0">
            <a:noAutofit/>
          </a:bodyPr>
          <a:lstStyle/>
          <a:p>
            <a:pPr algn="ctr"/>
            <a:r>
              <a:rPr lang="zh-TW" altLang="en-US" sz="4800" b="1" i="0" dirty="0">
                <a:solidFill>
                  <a:srgbClr val="00B0F0"/>
                </a:solidFill>
                <a:effectLst/>
                <a:latin typeface="微軟正黑體" panose="020B0604030504040204" pitchFamily="34" charset="-120"/>
                <a:ea typeface="微軟正黑體" panose="020B0604030504040204" pitchFamily="34" charset="-120"/>
              </a:rPr>
              <a:t>參數初始化</a:t>
            </a:r>
            <a:endParaRPr lang="en-US" altLang="zh-TW" sz="4800" b="1" i="0" dirty="0">
              <a:solidFill>
                <a:srgbClr val="00B0F0"/>
              </a:solidFill>
              <a:effectLst/>
              <a:latin typeface="微軟正黑體" panose="020B0604030504040204" pitchFamily="34" charset="-120"/>
              <a:ea typeface="微軟正黑體" panose="020B0604030504040204" pitchFamily="34" charset="-120"/>
            </a:endParaRPr>
          </a:p>
        </p:txBody>
      </p:sp>
      <p:pic>
        <p:nvPicPr>
          <p:cNvPr id="1026" name="Picture 2" descr="重/參數初始化"/>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6423" y="1371600"/>
            <a:ext cx="8137133" cy="5029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7676371"/>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457200" y="1524000"/>
            <a:ext cx="8229600" cy="3539430"/>
          </a:xfrm>
          <a:prstGeom prst="rect">
            <a:avLst/>
          </a:prstGeom>
          <a:noFill/>
        </p:spPr>
        <p:txBody>
          <a:bodyPr wrap="square" rtlCol="0">
            <a:spAutoFit/>
          </a:bodyPr>
          <a:lstStyle/>
          <a:p>
            <a:pPr marL="628650" indent="-628650">
              <a:buFont typeface="Arial" panose="020B0604020202020204" pitchFamily="34" charset="0"/>
              <a:buChar char="•"/>
            </a:pPr>
            <a:r>
              <a:rPr lang="zh-TW" altLang="en-US" sz="3200" b="1" dirty="0">
                <a:latin typeface="微軟正黑體" panose="020B0604030504040204" pitchFamily="34" charset="-120"/>
                <a:ea typeface="微軟正黑體" panose="020B0604030504040204" pitchFamily="34" charset="-120"/>
              </a:rPr>
              <a:t>線性回歸，</a:t>
            </a:r>
            <a:r>
              <a:rPr lang="en-US" altLang="zh-TW" sz="3200" b="1" dirty="0">
                <a:latin typeface="微軟正黑體" panose="020B0604030504040204" pitchFamily="34" charset="-120"/>
                <a:ea typeface="微軟正黑體" panose="020B0604030504040204" pitchFamily="34" charset="-120"/>
              </a:rPr>
              <a:t>logistics</a:t>
            </a:r>
            <a:r>
              <a:rPr lang="zh-TW" altLang="en-US" sz="3200" b="1" dirty="0">
                <a:latin typeface="微軟正黑體" panose="020B0604030504040204" pitchFamily="34" charset="-120"/>
                <a:ea typeface="微軟正黑體" panose="020B0604030504040204" pitchFamily="34" charset="-120"/>
              </a:rPr>
              <a:t>回歸參數初始化為</a:t>
            </a:r>
            <a:r>
              <a:rPr lang="en-US" altLang="zh-TW" sz="3200" b="1" dirty="0">
                <a:latin typeface="微軟正黑體" panose="020B0604030504040204" pitchFamily="34" charset="-120"/>
                <a:ea typeface="微軟正黑體" panose="020B0604030504040204" pitchFamily="34" charset="-120"/>
              </a:rPr>
              <a:t>0</a:t>
            </a:r>
          </a:p>
          <a:p>
            <a:pPr marL="628650" indent="-628650">
              <a:buFont typeface="Arial" panose="020B0604020202020204" pitchFamily="34" charset="0"/>
              <a:buChar char="•"/>
            </a:pPr>
            <a:r>
              <a:rPr lang="zh-TW" altLang="en-US" sz="3200" b="1" dirty="0">
                <a:latin typeface="微軟正黑體" panose="020B0604030504040204" pitchFamily="34" charset="-120"/>
                <a:ea typeface="微軟正黑體" panose="020B0604030504040204" pitchFamily="34" charset="-120"/>
              </a:rPr>
              <a:t>神經網絡中初始化</a:t>
            </a:r>
            <a:r>
              <a:rPr lang="en-US" altLang="zh-TW" sz="3200" b="1" dirty="0">
                <a:latin typeface="微軟正黑體" panose="020B0604030504040204" pitchFamily="34" charset="-120"/>
                <a:ea typeface="微軟正黑體" panose="020B0604030504040204" pitchFamily="34" charset="-120"/>
              </a:rPr>
              <a:t>0</a:t>
            </a:r>
            <a:r>
              <a:rPr lang="zh-TW" altLang="en-US" sz="3200" b="1" dirty="0">
                <a:latin typeface="微軟正黑體" panose="020B0604030504040204" pitchFamily="34" charset="-120"/>
                <a:ea typeface="微軟正黑體" panose="020B0604030504040204" pitchFamily="34" charset="-120"/>
              </a:rPr>
              <a:t>每一層的神經元學到的東西都是一樣的（輸出是一樣的）</a:t>
            </a:r>
            <a:endParaRPr lang="en-US" altLang="zh-TW" sz="3200" b="1" dirty="0">
              <a:latin typeface="微軟正黑體" panose="020B0604030504040204" pitchFamily="34" charset="-120"/>
              <a:ea typeface="微軟正黑體" panose="020B0604030504040204" pitchFamily="34" charset="-120"/>
            </a:endParaRPr>
          </a:p>
          <a:p>
            <a:pPr marL="628650" indent="-628650">
              <a:buFont typeface="Arial" panose="020B0604020202020204" pitchFamily="34" charset="0"/>
              <a:buChar char="•"/>
            </a:pPr>
            <a:r>
              <a:rPr lang="en-US" altLang="zh-TW" sz="3200" b="1" dirty="0">
                <a:latin typeface="微軟正黑體" panose="020B0604030504040204" pitchFamily="34" charset="-120"/>
                <a:ea typeface="微軟正黑體" panose="020B0604030504040204" pitchFamily="34" charset="-120"/>
              </a:rPr>
              <a:t>BP</a:t>
            </a:r>
            <a:r>
              <a:rPr lang="zh-TW" altLang="en-US" sz="3200" b="1" dirty="0">
                <a:latin typeface="微軟正黑體" panose="020B0604030504040204" pitchFamily="34" charset="-120"/>
                <a:ea typeface="微軟正黑體" panose="020B0604030504040204" pitchFamily="34" charset="-120"/>
              </a:rPr>
              <a:t>時每層的神經元也是相同的，因為他們的</a:t>
            </a:r>
            <a:r>
              <a:rPr lang="en-US" altLang="zh-TW" sz="3200" b="1" dirty="0">
                <a:latin typeface="微軟正黑體" panose="020B0604030504040204" pitchFamily="34" charset="-120"/>
                <a:ea typeface="微軟正黑體" panose="020B0604030504040204" pitchFamily="34" charset="-120"/>
              </a:rPr>
              <a:t>gradient</a:t>
            </a:r>
            <a:r>
              <a:rPr lang="zh-TW" altLang="en-US" sz="3200" b="1" dirty="0">
                <a:latin typeface="微軟正黑體" panose="020B0604030504040204" pitchFamily="34" charset="-120"/>
                <a:ea typeface="微軟正黑體" panose="020B0604030504040204" pitchFamily="34" charset="-120"/>
              </a:rPr>
              <a:t>相同</a:t>
            </a:r>
            <a:endParaRPr lang="en-US" altLang="zh-TW" sz="3200" b="1" dirty="0">
              <a:latin typeface="微軟正黑體" panose="020B0604030504040204" pitchFamily="34" charset="-120"/>
              <a:ea typeface="微軟正黑體" panose="020B0604030504040204" pitchFamily="34" charset="-120"/>
            </a:endParaRPr>
          </a:p>
          <a:p>
            <a:pPr marL="628650" indent="-628650">
              <a:buFont typeface="Arial" panose="020B0604020202020204" pitchFamily="34" charset="0"/>
              <a:buChar char="•"/>
            </a:pPr>
            <a:r>
              <a:rPr lang="en-US" altLang="zh-TW" sz="3200" b="1" dirty="0">
                <a:latin typeface="微軟正黑體" panose="020B0604030504040204" pitchFamily="34" charset="-120"/>
                <a:ea typeface="微軟正黑體" panose="020B0604030504040204" pitchFamily="34" charset="-120"/>
              </a:rPr>
              <a:t>weight update</a:t>
            </a:r>
            <a:r>
              <a:rPr lang="zh-TW" altLang="en-US" sz="3200" b="1" dirty="0">
                <a:latin typeface="微軟正黑體" panose="020B0604030504040204" pitchFamily="34" charset="-120"/>
                <a:ea typeface="微軟正黑體" panose="020B0604030504040204" pitchFamily="34" charset="-120"/>
              </a:rPr>
              <a:t>也相同這顯然是一個不可接受的結果</a:t>
            </a:r>
            <a:endParaRPr lang="en-US" altLang="zh-TW" sz="3200" b="1" i="0" dirty="0">
              <a:effectLst/>
              <a:latin typeface="微軟正黑體" panose="020B0604030504040204" pitchFamily="34" charset="-120"/>
              <a:ea typeface="微軟正黑體" panose="020B0604030504040204" pitchFamily="34" charset="-120"/>
            </a:endParaRPr>
          </a:p>
        </p:txBody>
      </p:sp>
      <p:sp>
        <p:nvSpPr>
          <p:cNvPr id="4" name="文字版面配置區 2"/>
          <p:cNvSpPr txBox="1">
            <a:spLocks/>
          </p:cNvSpPr>
          <p:nvPr/>
        </p:nvSpPr>
        <p:spPr>
          <a:xfrm>
            <a:off x="990600" y="241042"/>
            <a:ext cx="7315200" cy="990600"/>
          </a:xfrm>
          <a:prstGeom prst="rect">
            <a:avLst/>
          </a:prstGeom>
        </p:spPr>
        <p:txBody>
          <a:bodyPr tIns="91440" bIns="91440" anchor="b" anchorCtr="0">
            <a:noAutofit/>
          </a:bodyPr>
          <a:lstStyle/>
          <a:p>
            <a:pPr algn="ctr"/>
            <a:r>
              <a:rPr lang="zh-TW" altLang="en-US" sz="4800" b="1" dirty="0">
                <a:solidFill>
                  <a:srgbClr val="00B0F0"/>
                </a:solidFill>
                <a:latin typeface="微軟正黑體" panose="020B0604030504040204" pitchFamily="34" charset="-120"/>
                <a:ea typeface="微軟正黑體" panose="020B0604030504040204" pitchFamily="34" charset="-120"/>
              </a:rPr>
              <a:t>全</a:t>
            </a:r>
            <a:r>
              <a:rPr lang="en-US" altLang="zh-TW" sz="4800" b="1" dirty="0">
                <a:solidFill>
                  <a:srgbClr val="00B0F0"/>
                </a:solidFill>
                <a:latin typeface="微軟正黑體" panose="020B0604030504040204" pitchFamily="34" charset="-120"/>
                <a:ea typeface="微軟正黑體" panose="020B0604030504040204" pitchFamily="34" charset="-120"/>
              </a:rPr>
              <a:t>0</a:t>
            </a:r>
            <a:r>
              <a:rPr lang="zh-TW" altLang="en-US" sz="4800" b="1" i="0" dirty="0">
                <a:solidFill>
                  <a:srgbClr val="00B0F0"/>
                </a:solidFill>
                <a:effectLst/>
                <a:latin typeface="微軟正黑體" panose="020B0604030504040204" pitchFamily="34" charset="-120"/>
                <a:ea typeface="微軟正黑體" panose="020B0604030504040204" pitchFamily="34" charset="-120"/>
              </a:rPr>
              <a:t>參數初始化</a:t>
            </a:r>
            <a:endParaRPr lang="en-US" altLang="zh-TW" sz="4800" b="1" i="0" dirty="0">
              <a:solidFill>
                <a:srgbClr val="00B0F0"/>
              </a:solidFill>
              <a:effectLst/>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90838518"/>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457200" y="1524000"/>
            <a:ext cx="8229600" cy="2554545"/>
          </a:xfrm>
          <a:prstGeom prst="rect">
            <a:avLst/>
          </a:prstGeom>
          <a:noFill/>
        </p:spPr>
        <p:txBody>
          <a:bodyPr wrap="square" rtlCol="0">
            <a:spAutoFit/>
          </a:bodyPr>
          <a:lstStyle/>
          <a:p>
            <a:pPr marL="628650" indent="-628650">
              <a:buFont typeface="Arial" panose="020B0604020202020204" pitchFamily="34" charset="0"/>
              <a:buChar char="•"/>
            </a:pPr>
            <a:r>
              <a:rPr lang="zh-TW" altLang="en-US" sz="3200" b="1" dirty="0">
                <a:latin typeface="微軟正黑體" panose="020B0604030504040204" pitchFamily="34" charset="-120"/>
                <a:ea typeface="微軟正黑體" panose="020B0604030504040204" pitchFamily="34" charset="-120"/>
              </a:rPr>
              <a:t>隨機初始化是很多人經常使用的方法</a:t>
            </a:r>
            <a:endParaRPr lang="en-US" altLang="zh-TW" sz="3200" b="1" dirty="0">
              <a:latin typeface="微軟正黑體" panose="020B0604030504040204" pitchFamily="34" charset="-120"/>
              <a:ea typeface="微軟正黑體" panose="020B0604030504040204" pitchFamily="34" charset="-120"/>
            </a:endParaRPr>
          </a:p>
          <a:p>
            <a:pPr marL="628650" indent="-628650">
              <a:buFont typeface="Arial" panose="020B0604020202020204" pitchFamily="34" charset="0"/>
              <a:buChar char="•"/>
            </a:pPr>
            <a:r>
              <a:rPr lang="zh-TW" altLang="en-US" sz="3200" b="1" dirty="0">
                <a:latin typeface="微軟正黑體" panose="020B0604030504040204" pitchFamily="34" charset="-120"/>
                <a:ea typeface="微軟正黑體" panose="020B0604030504040204" pitchFamily="34" charset="-120"/>
              </a:rPr>
              <a:t>一般初始化的權重為高斯或均勻分佈中隨機抽取的值</a:t>
            </a:r>
            <a:endParaRPr lang="en-US" altLang="zh-TW" sz="3200" b="1" dirty="0">
              <a:latin typeface="微軟正黑體" panose="020B0604030504040204" pitchFamily="34" charset="-120"/>
              <a:ea typeface="微軟正黑體" panose="020B0604030504040204" pitchFamily="34" charset="-120"/>
            </a:endParaRPr>
          </a:p>
          <a:p>
            <a:pPr marL="628650" indent="-628650">
              <a:buFont typeface="Arial" panose="020B0604020202020204" pitchFamily="34" charset="0"/>
              <a:buChar char="•"/>
            </a:pPr>
            <a:r>
              <a:rPr lang="zh-TW" altLang="en-US" sz="3200" b="1" dirty="0">
                <a:latin typeface="微軟正黑體" panose="020B0604030504040204" pitchFamily="34" charset="-120"/>
                <a:ea typeface="微軟正黑體" panose="020B0604030504040204" pitchFamily="34" charset="-120"/>
              </a:rPr>
              <a:t>一旦隨機分佈選擇不當，就會導致網絡優化陷入困境</a:t>
            </a:r>
            <a:endParaRPr lang="en-US" altLang="zh-TW" sz="3200" b="1" i="0" dirty="0">
              <a:effectLst/>
              <a:latin typeface="微軟正黑體" panose="020B0604030504040204" pitchFamily="34" charset="-120"/>
              <a:ea typeface="微軟正黑體" panose="020B0604030504040204" pitchFamily="34" charset="-120"/>
            </a:endParaRPr>
          </a:p>
        </p:txBody>
      </p:sp>
      <p:sp>
        <p:nvSpPr>
          <p:cNvPr id="4" name="文字版面配置區 2"/>
          <p:cNvSpPr txBox="1">
            <a:spLocks/>
          </p:cNvSpPr>
          <p:nvPr/>
        </p:nvSpPr>
        <p:spPr>
          <a:xfrm>
            <a:off x="990600" y="241042"/>
            <a:ext cx="7315200" cy="990600"/>
          </a:xfrm>
          <a:prstGeom prst="rect">
            <a:avLst/>
          </a:prstGeom>
        </p:spPr>
        <p:txBody>
          <a:bodyPr tIns="91440" bIns="91440" anchor="b" anchorCtr="0">
            <a:noAutofit/>
          </a:bodyPr>
          <a:lstStyle/>
          <a:p>
            <a:pPr algn="ctr"/>
            <a:r>
              <a:rPr lang="zh-TW" altLang="en-US" sz="4800" b="1" dirty="0">
                <a:solidFill>
                  <a:srgbClr val="00B0F0"/>
                </a:solidFill>
                <a:latin typeface="微軟正黑體" panose="020B0604030504040204" pitchFamily="34" charset="-120"/>
                <a:ea typeface="微軟正黑體" panose="020B0604030504040204" pitchFamily="34" charset="-120"/>
              </a:rPr>
              <a:t>隨機</a:t>
            </a:r>
            <a:r>
              <a:rPr lang="zh-TW" altLang="en-US" sz="4800" b="1" i="0" dirty="0">
                <a:solidFill>
                  <a:srgbClr val="00B0F0"/>
                </a:solidFill>
                <a:effectLst/>
                <a:latin typeface="微軟正黑體" panose="020B0604030504040204" pitchFamily="34" charset="-120"/>
                <a:ea typeface="微軟正黑體" panose="020B0604030504040204" pitchFamily="34" charset="-120"/>
              </a:rPr>
              <a:t>參數初始化</a:t>
            </a:r>
            <a:endParaRPr lang="en-US" altLang="zh-TW" sz="4800" b="1" i="0" dirty="0">
              <a:solidFill>
                <a:srgbClr val="00B0F0"/>
              </a:solidFill>
              <a:effectLst/>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090422580"/>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457200" y="1524000"/>
            <a:ext cx="8229600" cy="2062103"/>
          </a:xfrm>
          <a:prstGeom prst="rect">
            <a:avLst/>
          </a:prstGeom>
          <a:noFill/>
        </p:spPr>
        <p:txBody>
          <a:bodyPr wrap="square" rtlCol="0">
            <a:spAutoFit/>
          </a:bodyPr>
          <a:lstStyle/>
          <a:p>
            <a:pPr marL="628650" indent="-628650">
              <a:buFont typeface="Arial" panose="020B0604020202020204" pitchFamily="34" charset="0"/>
              <a:buChar char="•"/>
            </a:pPr>
            <a:r>
              <a:rPr lang="zh-TW" altLang="en-US" sz="3200" b="1" dirty="0">
                <a:latin typeface="微軟正黑體" panose="020B0604030504040204" pitchFamily="34" charset="-120"/>
                <a:ea typeface="微軟正黑體" panose="020B0604030504040204" pitchFamily="34" charset="-120"/>
              </a:rPr>
              <a:t>層數的增加，輸出值迅速向</a:t>
            </a:r>
            <a:r>
              <a:rPr lang="en-US" altLang="zh-TW" sz="3200" b="1" dirty="0">
                <a:latin typeface="微軟正黑體" panose="020B0604030504040204" pitchFamily="34" charset="-120"/>
                <a:ea typeface="微軟正黑體" panose="020B0604030504040204" pitchFamily="34" charset="-120"/>
              </a:rPr>
              <a:t>0</a:t>
            </a:r>
            <a:r>
              <a:rPr lang="zh-TW" altLang="en-US" sz="3200" b="1" dirty="0">
                <a:latin typeface="微軟正黑體" panose="020B0604030504040204" pitchFamily="34" charset="-120"/>
                <a:ea typeface="微軟正黑體" panose="020B0604030504040204" pitchFamily="34" charset="-120"/>
              </a:rPr>
              <a:t>靠攏，在後幾層中，幾乎所有的輸出值</a:t>
            </a:r>
            <a:r>
              <a:rPr lang="en-US" altLang="zh-TW" sz="3200" b="1" dirty="0">
                <a:latin typeface="微軟正黑體" panose="020B0604030504040204" pitchFamily="34" charset="-120"/>
                <a:ea typeface="微軟正黑體" panose="020B0604030504040204" pitchFamily="34" charset="-120"/>
              </a:rPr>
              <a:t>x </a:t>
            </a:r>
            <a:r>
              <a:rPr lang="zh-TW" altLang="en-US" sz="3200" b="1" dirty="0">
                <a:latin typeface="微軟正黑體" panose="020B0604030504040204" pitchFamily="34" charset="-120"/>
                <a:ea typeface="微軟正黑體" panose="020B0604030504040204" pitchFamily="34" charset="-120"/>
              </a:rPr>
              <a:t>都很接近</a:t>
            </a:r>
            <a:r>
              <a:rPr lang="en-US" altLang="zh-TW" sz="3200" b="1" dirty="0">
                <a:latin typeface="微軟正黑體" panose="020B0604030504040204" pitchFamily="34" charset="-120"/>
                <a:ea typeface="微軟正黑體" panose="020B0604030504040204" pitchFamily="34" charset="-120"/>
              </a:rPr>
              <a:t>0</a:t>
            </a:r>
            <a:r>
              <a:rPr lang="zh-TW" altLang="en-US" sz="3200" b="1" dirty="0">
                <a:latin typeface="微軟正黑體" panose="020B0604030504040204" pitchFamily="34" charset="-120"/>
                <a:ea typeface="微軟正黑體" panose="020B0604030504040204" pitchFamily="34" charset="-120"/>
              </a:rPr>
              <a:t>高斯初始化，給權重較小的值，小型網路中很常見，網路深會出現梯度消失</a:t>
            </a:r>
            <a:endParaRPr lang="en-US" altLang="zh-TW" sz="3200" b="1" i="0" dirty="0">
              <a:effectLst/>
              <a:latin typeface="微軟正黑體" panose="020B0604030504040204" pitchFamily="34" charset="-120"/>
              <a:ea typeface="微軟正黑體" panose="020B0604030504040204" pitchFamily="34" charset="-120"/>
            </a:endParaRPr>
          </a:p>
        </p:txBody>
      </p:sp>
      <p:sp>
        <p:nvSpPr>
          <p:cNvPr id="4" name="文字版面配置區 2"/>
          <p:cNvSpPr txBox="1">
            <a:spLocks/>
          </p:cNvSpPr>
          <p:nvPr/>
        </p:nvSpPr>
        <p:spPr>
          <a:xfrm>
            <a:off x="990600" y="241042"/>
            <a:ext cx="7315200" cy="990600"/>
          </a:xfrm>
          <a:prstGeom prst="rect">
            <a:avLst/>
          </a:prstGeom>
        </p:spPr>
        <p:txBody>
          <a:bodyPr tIns="91440" bIns="91440" anchor="b" anchorCtr="0">
            <a:noAutofit/>
          </a:bodyPr>
          <a:lstStyle/>
          <a:p>
            <a:pPr algn="ctr"/>
            <a:r>
              <a:rPr lang="zh-TW" altLang="en-US" sz="4800" b="1" dirty="0">
                <a:solidFill>
                  <a:srgbClr val="00B0F0"/>
                </a:solidFill>
                <a:latin typeface="微軟正黑體" panose="020B0604030504040204" pitchFamily="34" charset="-120"/>
                <a:ea typeface="微軟正黑體" panose="020B0604030504040204" pitchFamily="34" charset="-120"/>
              </a:rPr>
              <a:t>隨機</a:t>
            </a:r>
            <a:r>
              <a:rPr lang="zh-TW" altLang="en-US" sz="4800" b="1" i="0" dirty="0">
                <a:solidFill>
                  <a:srgbClr val="00B0F0"/>
                </a:solidFill>
                <a:effectLst/>
                <a:latin typeface="微軟正黑體" panose="020B0604030504040204" pitchFamily="34" charset="-120"/>
                <a:ea typeface="微軟正黑體" panose="020B0604030504040204" pitchFamily="34" charset="-120"/>
              </a:rPr>
              <a:t>參數初始化</a:t>
            </a:r>
            <a:endParaRPr lang="en-US" altLang="zh-TW" sz="4800" b="1" i="0" dirty="0">
              <a:solidFill>
                <a:srgbClr val="00B0F0"/>
              </a:solidFill>
              <a:effectLst/>
              <a:latin typeface="微軟正黑體" panose="020B0604030504040204" pitchFamily="34" charset="-120"/>
              <a:ea typeface="微軟正黑體" panose="020B0604030504040204" pitchFamily="34" charset="-120"/>
            </a:endParaRPr>
          </a:p>
        </p:txBody>
      </p:sp>
      <p:pic>
        <p:nvPicPr>
          <p:cNvPr id="2050" name="Picture 2" descr="https://pic2.zhimg.com/v2-5d25331c3da0d2903d38d9457f9046ad_r.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000" y="3875740"/>
            <a:ext cx="7202529" cy="24488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2288090"/>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cstate="print"/>
          <a:srcRect/>
          <a:stretch>
            <a:fillRect/>
          </a:stretch>
        </p:blipFill>
        <p:spPr bwMode="auto">
          <a:xfrm>
            <a:off x="304800" y="762000"/>
            <a:ext cx="8428383" cy="5486400"/>
          </a:xfrm>
          <a:prstGeom prst="rect">
            <a:avLst/>
          </a:prstGeom>
          <a:noFill/>
          <a:ln w="9525">
            <a:noFill/>
            <a:miter lim="800000"/>
            <a:headEnd/>
            <a:tailEnd/>
          </a:ln>
        </p:spPr>
      </p:pic>
    </p:spTree>
  </p:cSld>
  <p:clrMapOvr>
    <a:masterClrMapping/>
  </p:clrMapOvr>
  <p:transition>
    <p:fad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457200" y="1371600"/>
            <a:ext cx="8229600" cy="4524315"/>
          </a:xfrm>
          <a:prstGeom prst="rect">
            <a:avLst/>
          </a:prstGeom>
          <a:noFill/>
        </p:spPr>
        <p:txBody>
          <a:bodyPr wrap="square" rtlCol="0">
            <a:spAutoFit/>
          </a:bodyPr>
          <a:lstStyle/>
          <a:p>
            <a:pPr marL="628650" indent="-628650">
              <a:buFont typeface="Arial" panose="020B0604020202020204" pitchFamily="34" charset="0"/>
              <a:buChar char="•"/>
            </a:pPr>
            <a:r>
              <a:rPr lang="zh-TW" altLang="en-US" sz="3200" b="1" dirty="0">
                <a:latin typeface="微軟正黑體" panose="020B0604030504040204" pitchFamily="34" charset="-120"/>
                <a:ea typeface="微軟正黑體" panose="020B0604030504040204" pitchFamily="34" charset="-120"/>
              </a:rPr>
              <a:t>但是如果把權重初始成一個比較大的值，如均值為</a:t>
            </a:r>
            <a:r>
              <a:rPr lang="en-US" altLang="zh-TW" sz="3200" b="1" dirty="0">
                <a:latin typeface="微軟正黑體" panose="020B0604030504040204" pitchFamily="34" charset="-120"/>
                <a:ea typeface="微軟正黑體" panose="020B0604030504040204" pitchFamily="34" charset="-120"/>
              </a:rPr>
              <a:t>0</a:t>
            </a:r>
            <a:r>
              <a:rPr lang="zh-TW" altLang="en-US" sz="3200" b="1" dirty="0">
                <a:latin typeface="微軟正黑體" panose="020B0604030504040204" pitchFamily="34" charset="-120"/>
                <a:ea typeface="微軟正黑體" panose="020B0604030504040204" pitchFamily="34" charset="-120"/>
              </a:rPr>
              <a:t>，方差為</a:t>
            </a:r>
            <a:r>
              <a:rPr lang="en-US" altLang="zh-TW" sz="3200" b="1" dirty="0">
                <a:latin typeface="微軟正黑體" panose="020B0604030504040204" pitchFamily="34" charset="-120"/>
                <a:ea typeface="微軟正黑體" panose="020B0604030504040204" pitchFamily="34" charset="-120"/>
              </a:rPr>
              <a:t>1</a:t>
            </a:r>
            <a:r>
              <a:rPr lang="zh-TW" altLang="en-US" sz="3200" b="1" dirty="0">
                <a:latin typeface="微軟正黑體" panose="020B0604030504040204" pitchFamily="34" charset="-120"/>
                <a:ea typeface="微軟正黑體" panose="020B0604030504040204" pitchFamily="34" charset="-120"/>
              </a:rPr>
              <a:t>的高斯分佈</a:t>
            </a:r>
            <a:endParaRPr lang="en-US" altLang="zh-TW" sz="3200" b="1" dirty="0">
              <a:latin typeface="微軟正黑體" panose="020B0604030504040204" pitchFamily="34" charset="-120"/>
              <a:ea typeface="微軟正黑體" panose="020B0604030504040204" pitchFamily="34" charset="-120"/>
            </a:endParaRPr>
          </a:p>
          <a:p>
            <a:pPr marL="628650" indent="-628650">
              <a:buFont typeface="Arial" panose="020B0604020202020204" pitchFamily="34" charset="0"/>
              <a:buChar char="•"/>
            </a:pPr>
            <a:r>
              <a:rPr lang="zh-TW" altLang="en-US" sz="3200" b="1" dirty="0">
                <a:latin typeface="微軟正黑體" panose="020B0604030504040204" pitchFamily="34" charset="-120"/>
                <a:ea typeface="微軟正黑體" panose="020B0604030504040204" pitchFamily="34" charset="-120"/>
              </a:rPr>
              <a:t>幾乎所有的值集中在</a:t>
            </a:r>
            <a:r>
              <a:rPr lang="en-US" altLang="zh-TW" sz="3200" b="1" dirty="0">
                <a:latin typeface="微軟正黑體" panose="020B0604030504040204" pitchFamily="34" charset="-120"/>
                <a:ea typeface="微軟正黑體" panose="020B0604030504040204" pitchFamily="34" charset="-120"/>
              </a:rPr>
              <a:t>-1</a:t>
            </a:r>
            <a:r>
              <a:rPr lang="zh-TW" altLang="en-US" sz="3200" b="1" dirty="0">
                <a:latin typeface="微軟正黑體" panose="020B0604030504040204" pitchFamily="34" charset="-120"/>
                <a:ea typeface="微軟正黑體" panose="020B0604030504040204" pitchFamily="34" charset="-120"/>
              </a:rPr>
              <a:t>或</a:t>
            </a:r>
            <a:r>
              <a:rPr lang="en-US" altLang="zh-TW" sz="3200" b="1" dirty="0">
                <a:latin typeface="微軟正黑體" panose="020B0604030504040204" pitchFamily="34" charset="-120"/>
                <a:ea typeface="微軟正黑體" panose="020B0604030504040204" pitchFamily="34" charset="-120"/>
              </a:rPr>
              <a:t>1</a:t>
            </a:r>
            <a:r>
              <a:rPr lang="zh-TW" altLang="en-US" sz="3200" b="1" dirty="0">
                <a:latin typeface="微軟正黑體" panose="020B0604030504040204" pitchFamily="34" charset="-120"/>
                <a:ea typeface="微軟正黑體" panose="020B0604030504040204" pitchFamily="34" charset="-120"/>
              </a:rPr>
              <a:t>附近，則會造成前向傳播時，神經元被抑制或被飽和當神經網絡的層數增多時，會發現越往後面的層的激活函數（</a:t>
            </a:r>
            <a:r>
              <a:rPr lang="en-US" altLang="zh-TW" sz="3200" b="1" dirty="0" err="1">
                <a:latin typeface="微軟正黑體" panose="020B0604030504040204" pitchFamily="34" charset="-120"/>
                <a:ea typeface="微軟正黑體" panose="020B0604030504040204" pitchFamily="34" charset="-120"/>
              </a:rPr>
              <a:t>tanh</a:t>
            </a:r>
            <a:r>
              <a:rPr lang="zh-TW" altLang="en-US" sz="3200" b="1" dirty="0">
                <a:latin typeface="微軟正黑體" panose="020B0604030504040204" pitchFamily="34" charset="-120"/>
                <a:ea typeface="微軟正黑體" panose="020B0604030504040204" pitchFamily="34" charset="-120"/>
              </a:rPr>
              <a:t>在</a:t>
            </a:r>
            <a:r>
              <a:rPr lang="en-US" altLang="zh-TW" sz="3200" b="1" dirty="0">
                <a:latin typeface="微軟正黑體" panose="020B0604030504040204" pitchFamily="34" charset="-120"/>
                <a:ea typeface="微軟正黑體" panose="020B0604030504040204" pitchFamily="34" charset="-120"/>
              </a:rPr>
              <a:t>-1</a:t>
            </a:r>
            <a:r>
              <a:rPr lang="zh-TW" altLang="en-US" sz="3200" b="1" dirty="0">
                <a:latin typeface="微軟正黑體" panose="020B0604030504040204" pitchFamily="34" charset="-120"/>
                <a:ea typeface="微軟正黑體" panose="020B0604030504040204" pitchFamily="34" charset="-120"/>
              </a:rPr>
              <a:t>和</a:t>
            </a:r>
            <a:r>
              <a:rPr lang="en-US" altLang="zh-TW" sz="3200" b="1" dirty="0">
                <a:latin typeface="微軟正黑體" panose="020B0604030504040204" pitchFamily="34" charset="-120"/>
                <a:ea typeface="微軟正黑體" panose="020B0604030504040204" pitchFamily="34" charset="-120"/>
              </a:rPr>
              <a:t>1</a:t>
            </a:r>
            <a:r>
              <a:rPr lang="zh-TW" altLang="en-US" sz="3200" b="1" dirty="0">
                <a:latin typeface="微軟正黑體" panose="020B0604030504040204" pitchFamily="34" charset="-120"/>
                <a:ea typeface="微軟正黑體" panose="020B0604030504040204" pitchFamily="34" charset="-120"/>
              </a:rPr>
              <a:t>附近的</a:t>
            </a:r>
            <a:r>
              <a:rPr lang="en-US" altLang="zh-TW" sz="3200" b="1" dirty="0">
                <a:latin typeface="微軟正黑體" panose="020B0604030504040204" pitchFamily="34" charset="-120"/>
                <a:ea typeface="微軟正黑體" panose="020B0604030504040204" pitchFamily="34" charset="-120"/>
              </a:rPr>
              <a:t>gradient</a:t>
            </a:r>
            <a:r>
              <a:rPr lang="zh-TW" altLang="en-US" sz="3200" b="1" dirty="0">
                <a:latin typeface="微軟正黑體" panose="020B0604030504040204" pitchFamily="34" charset="-120"/>
                <a:ea typeface="微軟正黑體" panose="020B0604030504040204" pitchFamily="34" charset="-120"/>
              </a:rPr>
              <a:t>都接近</a:t>
            </a:r>
            <a:r>
              <a:rPr lang="en-US" altLang="zh-TW" sz="3200" b="1" dirty="0">
                <a:latin typeface="微軟正黑體" panose="020B0604030504040204" pitchFamily="34" charset="-120"/>
                <a:ea typeface="微軟正黑體" panose="020B0604030504040204" pitchFamily="34" charset="-120"/>
              </a:rPr>
              <a:t>0</a:t>
            </a:r>
            <a:r>
              <a:rPr lang="zh-TW" altLang="en-US" sz="3200" b="1" dirty="0">
                <a:latin typeface="微軟正黑體" panose="020B0604030504040204" pitchFamily="34" charset="-120"/>
                <a:ea typeface="微軟正黑體" panose="020B0604030504040204" pitchFamily="34" charset="-120"/>
              </a:rPr>
              <a:t>）的輸出值幾乎都接近於</a:t>
            </a:r>
            <a:r>
              <a:rPr lang="en-US" altLang="zh-TW" sz="3200" b="1" dirty="0">
                <a:latin typeface="微軟正黑體" panose="020B0604030504040204" pitchFamily="34" charset="-120"/>
                <a:ea typeface="微軟正黑體" panose="020B0604030504040204" pitchFamily="34" charset="-120"/>
              </a:rPr>
              <a:t>0</a:t>
            </a:r>
            <a:r>
              <a:rPr lang="zh-TW" altLang="en-US" sz="3200" b="1" dirty="0">
                <a:latin typeface="微軟正黑體" panose="020B0604030504040204" pitchFamily="34" charset="-120"/>
                <a:ea typeface="微軟正黑體" panose="020B0604030504040204" pitchFamily="34" charset="-120"/>
              </a:rPr>
              <a:t>梯度更新時，梯度非常接近於</a:t>
            </a:r>
            <a:r>
              <a:rPr lang="en-US" altLang="zh-TW" sz="3200" b="1" dirty="0">
                <a:latin typeface="微軟正黑體" panose="020B0604030504040204" pitchFamily="34" charset="-120"/>
                <a:ea typeface="微軟正黑體" panose="020B0604030504040204" pitchFamily="34" charset="-120"/>
              </a:rPr>
              <a:t>0</a:t>
            </a:r>
            <a:r>
              <a:rPr lang="zh-TW" altLang="en-US" sz="3200" b="1" dirty="0">
                <a:latin typeface="微軟正黑體" panose="020B0604030504040204" pitchFamily="34" charset="-120"/>
                <a:ea typeface="微軟正黑體" panose="020B0604030504040204" pitchFamily="34" charset="-120"/>
              </a:rPr>
              <a:t>，就會導致梯度消失</a:t>
            </a:r>
            <a:endParaRPr lang="en-US" altLang="zh-TW" sz="3200" b="1" i="0" dirty="0">
              <a:effectLst/>
              <a:latin typeface="微軟正黑體" panose="020B0604030504040204" pitchFamily="34" charset="-120"/>
              <a:ea typeface="微軟正黑體" panose="020B0604030504040204" pitchFamily="34" charset="-120"/>
            </a:endParaRPr>
          </a:p>
        </p:txBody>
      </p:sp>
      <p:sp>
        <p:nvSpPr>
          <p:cNvPr id="4" name="文字版面配置區 2"/>
          <p:cNvSpPr txBox="1">
            <a:spLocks/>
          </p:cNvSpPr>
          <p:nvPr/>
        </p:nvSpPr>
        <p:spPr>
          <a:xfrm>
            <a:off x="990600" y="241042"/>
            <a:ext cx="7315200" cy="990600"/>
          </a:xfrm>
          <a:prstGeom prst="rect">
            <a:avLst/>
          </a:prstGeom>
        </p:spPr>
        <p:txBody>
          <a:bodyPr tIns="91440" bIns="91440" anchor="b" anchorCtr="0">
            <a:noAutofit/>
          </a:bodyPr>
          <a:lstStyle/>
          <a:p>
            <a:pPr algn="ctr"/>
            <a:r>
              <a:rPr lang="zh-TW" altLang="en-US" sz="4800" b="1" dirty="0">
                <a:solidFill>
                  <a:srgbClr val="00B0F0"/>
                </a:solidFill>
                <a:latin typeface="微軟正黑體" panose="020B0604030504040204" pitchFamily="34" charset="-120"/>
                <a:ea typeface="微軟正黑體" panose="020B0604030504040204" pitchFamily="34" charset="-120"/>
              </a:rPr>
              <a:t>隨機</a:t>
            </a:r>
            <a:r>
              <a:rPr lang="zh-TW" altLang="en-US" sz="4800" b="1" i="0" dirty="0">
                <a:solidFill>
                  <a:srgbClr val="00B0F0"/>
                </a:solidFill>
                <a:effectLst/>
                <a:latin typeface="微軟正黑體" panose="020B0604030504040204" pitchFamily="34" charset="-120"/>
                <a:ea typeface="微軟正黑體" panose="020B0604030504040204" pitchFamily="34" charset="-120"/>
              </a:rPr>
              <a:t>參數初始化</a:t>
            </a:r>
            <a:endParaRPr lang="en-US" altLang="zh-TW" sz="4800" b="1" i="0" dirty="0">
              <a:solidFill>
                <a:srgbClr val="00B0F0"/>
              </a:solidFill>
              <a:effectLst/>
              <a:latin typeface="微軟正黑體" panose="020B0604030504040204" pitchFamily="34" charset="-120"/>
              <a:ea typeface="微軟正黑體" panose="020B0604030504040204" pitchFamily="34" charset="-120"/>
            </a:endParaRPr>
          </a:p>
        </p:txBody>
      </p:sp>
      <p:sp>
        <p:nvSpPr>
          <p:cNvPr id="2" name="文字方塊 1"/>
          <p:cNvSpPr txBox="1"/>
          <p:nvPr/>
        </p:nvSpPr>
        <p:spPr>
          <a:xfrm>
            <a:off x="3780064" y="4923064"/>
            <a:ext cx="184731" cy="369332"/>
          </a:xfrm>
          <a:prstGeom prst="rect">
            <a:avLst/>
          </a:prstGeom>
          <a:noFill/>
        </p:spPr>
        <p:txBody>
          <a:bodyPr wrap="none" rtlCol="0">
            <a:spAutoFit/>
          </a:bodyPr>
          <a:lstStyle/>
          <a:p>
            <a:endParaRPr kumimoji="1" lang="zh-TW" altLang="en-US" dirty="0"/>
          </a:p>
        </p:txBody>
      </p:sp>
    </p:spTree>
    <p:extLst>
      <p:ext uri="{BB962C8B-B14F-4D97-AF65-F5344CB8AC3E}">
        <p14:creationId xmlns:p14="http://schemas.microsoft.com/office/powerpoint/2010/main" val="1674049839"/>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990600" y="241042"/>
            <a:ext cx="7315200" cy="990600"/>
          </a:xfrm>
          <a:prstGeom prst="rect">
            <a:avLst/>
          </a:prstGeom>
        </p:spPr>
        <p:txBody>
          <a:bodyPr tIns="91440" bIns="91440" anchor="b" anchorCtr="0">
            <a:noAutofit/>
          </a:bodyPr>
          <a:lstStyle/>
          <a:p>
            <a:pPr algn="ctr"/>
            <a:r>
              <a:rPr lang="zh-TW" altLang="en-US" sz="4800" b="1" dirty="0">
                <a:solidFill>
                  <a:srgbClr val="00B0F0"/>
                </a:solidFill>
                <a:latin typeface="微軟正黑體" panose="020B0604030504040204" pitchFamily="34" charset="-120"/>
                <a:ea typeface="微軟正黑體" panose="020B0604030504040204" pitchFamily="34" charset="-120"/>
              </a:rPr>
              <a:t>隨機</a:t>
            </a:r>
            <a:r>
              <a:rPr lang="zh-TW" altLang="en-US" sz="4800" b="1" i="0" dirty="0">
                <a:solidFill>
                  <a:srgbClr val="00B0F0"/>
                </a:solidFill>
                <a:effectLst/>
                <a:latin typeface="微軟正黑體" panose="020B0604030504040204" pitchFamily="34" charset="-120"/>
                <a:ea typeface="微軟正黑體" panose="020B0604030504040204" pitchFamily="34" charset="-120"/>
              </a:rPr>
              <a:t>參數初始化</a:t>
            </a:r>
            <a:endParaRPr lang="en-US" altLang="zh-TW" sz="4800" b="1" i="0" dirty="0">
              <a:solidFill>
                <a:srgbClr val="00B0F0"/>
              </a:solidFill>
              <a:effectLst/>
              <a:latin typeface="微軟正黑體" panose="020B0604030504040204" pitchFamily="34" charset="-120"/>
              <a:ea typeface="微軟正黑體" panose="020B0604030504040204" pitchFamily="34" charset="-120"/>
            </a:endParaRPr>
          </a:p>
        </p:txBody>
      </p:sp>
      <p:sp>
        <p:nvSpPr>
          <p:cNvPr id="2" name="文字方塊 1"/>
          <p:cNvSpPr txBox="1"/>
          <p:nvPr/>
        </p:nvSpPr>
        <p:spPr>
          <a:xfrm>
            <a:off x="3780064" y="4923064"/>
            <a:ext cx="184731" cy="369332"/>
          </a:xfrm>
          <a:prstGeom prst="rect">
            <a:avLst/>
          </a:prstGeom>
          <a:noFill/>
        </p:spPr>
        <p:txBody>
          <a:bodyPr wrap="none" rtlCol="0">
            <a:spAutoFit/>
          </a:bodyPr>
          <a:lstStyle/>
          <a:p>
            <a:endParaRPr kumimoji="1" lang="zh-TW" altLang="en-US" dirty="0"/>
          </a:p>
        </p:txBody>
      </p:sp>
      <p:pic>
        <p:nvPicPr>
          <p:cNvPr id="2050" name="Picture 2" descr="https://pic2.zhimg.com/v2-5d25331c3da0d2903d38d9457f9046ad_r.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1164" y="2362200"/>
            <a:ext cx="8618223" cy="29301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1445241"/>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990600" y="241042"/>
            <a:ext cx="7315200" cy="990600"/>
          </a:xfrm>
          <a:prstGeom prst="rect">
            <a:avLst/>
          </a:prstGeom>
        </p:spPr>
        <p:txBody>
          <a:bodyPr tIns="91440" bIns="91440" anchor="b" anchorCtr="0">
            <a:noAutofit/>
          </a:bodyPr>
          <a:lstStyle/>
          <a:p>
            <a:pPr algn="ctr"/>
            <a:r>
              <a:rPr lang="en-US" altLang="zh-TW" sz="4800" b="1" dirty="0">
                <a:solidFill>
                  <a:srgbClr val="00B0F0"/>
                </a:solidFill>
                <a:latin typeface="微軟正黑體" panose="020B0604030504040204" pitchFamily="34" charset="-120"/>
                <a:ea typeface="微軟正黑體" panose="020B0604030504040204" pitchFamily="34" charset="-120"/>
              </a:rPr>
              <a:t>Xavier</a:t>
            </a:r>
            <a:r>
              <a:rPr lang="zh-TW" altLang="en-US" sz="4800" b="1" i="0" dirty="0">
                <a:solidFill>
                  <a:srgbClr val="00B0F0"/>
                </a:solidFill>
                <a:effectLst/>
                <a:latin typeface="微軟正黑體" panose="020B0604030504040204" pitchFamily="34" charset="-120"/>
                <a:ea typeface="微軟正黑體" panose="020B0604030504040204" pitchFamily="34" charset="-120"/>
              </a:rPr>
              <a:t>參數初始化</a:t>
            </a:r>
            <a:endParaRPr lang="en-US" altLang="zh-TW" sz="4800" b="1" i="0" dirty="0">
              <a:solidFill>
                <a:srgbClr val="00B0F0"/>
              </a:solidFill>
              <a:effectLst/>
              <a:latin typeface="微軟正黑體" panose="020B0604030504040204" pitchFamily="34" charset="-120"/>
              <a:ea typeface="微軟正黑體" panose="020B0604030504040204" pitchFamily="34" charset="-120"/>
            </a:endParaRPr>
          </a:p>
        </p:txBody>
      </p:sp>
      <p:sp>
        <p:nvSpPr>
          <p:cNvPr id="2" name="文字方塊 1"/>
          <p:cNvSpPr txBox="1"/>
          <p:nvPr/>
        </p:nvSpPr>
        <p:spPr>
          <a:xfrm>
            <a:off x="3780064" y="4923064"/>
            <a:ext cx="184731" cy="369332"/>
          </a:xfrm>
          <a:prstGeom prst="rect">
            <a:avLst/>
          </a:prstGeom>
          <a:noFill/>
        </p:spPr>
        <p:txBody>
          <a:bodyPr wrap="none" rtlCol="0">
            <a:spAutoFit/>
          </a:bodyPr>
          <a:lstStyle/>
          <a:p>
            <a:endParaRPr kumimoji="1" lang="zh-TW" altLang="en-US" dirty="0"/>
          </a:p>
        </p:txBody>
      </p:sp>
      <p:pic>
        <p:nvPicPr>
          <p:cNvPr id="5122" name="Picture 2" descr="https://pic4.zhimg.com/v2-a01b69542fc0fbbae363d529b8ba18cb_r.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199" y="1371600"/>
            <a:ext cx="6997959" cy="228600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https://pic1.zhimg.com/80/v2-98a6cf175ca67ffde49a6236da6cd050_720w.webp"/>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5412" y="3886200"/>
            <a:ext cx="6911163" cy="1981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3283360"/>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990600" y="241042"/>
            <a:ext cx="7315200" cy="990600"/>
          </a:xfrm>
          <a:prstGeom prst="rect">
            <a:avLst/>
          </a:prstGeom>
        </p:spPr>
        <p:txBody>
          <a:bodyPr tIns="91440" bIns="91440" anchor="b" anchorCtr="0">
            <a:noAutofit/>
          </a:bodyPr>
          <a:lstStyle/>
          <a:p>
            <a:pPr algn="ctr"/>
            <a:r>
              <a:rPr lang="en-US" altLang="zh-TW" sz="4800" b="1" dirty="0">
                <a:solidFill>
                  <a:srgbClr val="00B0F0"/>
                </a:solidFill>
                <a:latin typeface="微軟正黑體" panose="020B0604030504040204" pitchFamily="34" charset="-120"/>
                <a:ea typeface="微軟正黑體" panose="020B0604030504040204" pitchFamily="34" charset="-120"/>
              </a:rPr>
              <a:t>He(MSRA)</a:t>
            </a:r>
            <a:r>
              <a:rPr lang="zh-TW" altLang="en-US" sz="4800" b="1" i="0" dirty="0">
                <a:solidFill>
                  <a:srgbClr val="00B0F0"/>
                </a:solidFill>
                <a:effectLst/>
                <a:latin typeface="微軟正黑體" panose="020B0604030504040204" pitchFamily="34" charset="-120"/>
                <a:ea typeface="微軟正黑體" panose="020B0604030504040204" pitchFamily="34" charset="-120"/>
              </a:rPr>
              <a:t>初始化</a:t>
            </a:r>
            <a:endParaRPr lang="en-US" altLang="zh-TW" sz="4800" b="1" i="0" dirty="0">
              <a:solidFill>
                <a:srgbClr val="00B0F0"/>
              </a:solidFill>
              <a:effectLst/>
              <a:latin typeface="微軟正黑體" panose="020B0604030504040204" pitchFamily="34" charset="-120"/>
              <a:ea typeface="微軟正黑體" panose="020B0604030504040204" pitchFamily="34" charset="-120"/>
            </a:endParaRPr>
          </a:p>
        </p:txBody>
      </p:sp>
      <p:sp>
        <p:nvSpPr>
          <p:cNvPr id="2" name="文字方塊 1"/>
          <p:cNvSpPr txBox="1"/>
          <p:nvPr/>
        </p:nvSpPr>
        <p:spPr>
          <a:xfrm>
            <a:off x="3780064" y="4923064"/>
            <a:ext cx="184731" cy="369332"/>
          </a:xfrm>
          <a:prstGeom prst="rect">
            <a:avLst/>
          </a:prstGeom>
          <a:noFill/>
        </p:spPr>
        <p:txBody>
          <a:bodyPr wrap="none" rtlCol="0">
            <a:spAutoFit/>
          </a:bodyPr>
          <a:lstStyle/>
          <a:p>
            <a:endParaRPr kumimoji="1" lang="zh-TW" altLang="en-US" dirty="0"/>
          </a:p>
        </p:txBody>
      </p:sp>
      <p:pic>
        <p:nvPicPr>
          <p:cNvPr id="6146" name="Picture 2" descr="https://pic4.zhimg.com/v2-ac77bcfde18368d6e965176f4991c19f_r.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1905000"/>
            <a:ext cx="8038681" cy="2438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0680580"/>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990600" y="241042"/>
            <a:ext cx="7315200" cy="990600"/>
          </a:xfrm>
          <a:prstGeom prst="rect">
            <a:avLst/>
          </a:prstGeom>
        </p:spPr>
        <p:txBody>
          <a:bodyPr tIns="91440" bIns="91440" anchor="b" anchorCtr="0">
            <a:noAutofit/>
          </a:bodyPr>
          <a:lstStyle/>
          <a:p>
            <a:pPr algn="ctr"/>
            <a:r>
              <a:rPr lang="zh-TW" altLang="en-US" sz="4800" b="1" dirty="0">
                <a:solidFill>
                  <a:srgbClr val="00B0F0"/>
                </a:solidFill>
                <a:latin typeface="微軟正黑體" panose="020B0604030504040204" pitchFamily="34" charset="-120"/>
                <a:ea typeface="微軟正黑體" panose="020B0604030504040204" pitchFamily="34" charset="-120"/>
              </a:rPr>
              <a:t>隨機</a:t>
            </a:r>
            <a:r>
              <a:rPr lang="en-US" altLang="zh-TW" sz="4800" b="1" dirty="0">
                <a:solidFill>
                  <a:srgbClr val="00B0F0"/>
                </a:solidFill>
                <a:latin typeface="微軟正黑體" panose="020B0604030504040204" pitchFamily="34" charset="-120"/>
                <a:ea typeface="微軟正黑體" panose="020B0604030504040204" pitchFamily="34" charset="-120"/>
              </a:rPr>
              <a:t>+BN</a:t>
            </a:r>
            <a:r>
              <a:rPr lang="zh-TW" altLang="en-US" sz="4800" b="1" i="0" dirty="0">
                <a:solidFill>
                  <a:srgbClr val="00B0F0"/>
                </a:solidFill>
                <a:effectLst/>
                <a:latin typeface="微軟正黑體" panose="020B0604030504040204" pitchFamily="34" charset="-120"/>
                <a:ea typeface="微軟正黑體" panose="020B0604030504040204" pitchFamily="34" charset="-120"/>
              </a:rPr>
              <a:t>初始化</a:t>
            </a:r>
            <a:endParaRPr lang="en-US" altLang="zh-TW" sz="4800" b="1" i="0" dirty="0">
              <a:solidFill>
                <a:srgbClr val="00B0F0"/>
              </a:solidFill>
              <a:effectLst/>
              <a:latin typeface="微軟正黑體" panose="020B0604030504040204" pitchFamily="34" charset="-120"/>
              <a:ea typeface="微軟正黑體" panose="020B0604030504040204" pitchFamily="34" charset="-120"/>
            </a:endParaRPr>
          </a:p>
        </p:txBody>
      </p:sp>
      <p:sp>
        <p:nvSpPr>
          <p:cNvPr id="2" name="文字方塊 1"/>
          <p:cNvSpPr txBox="1"/>
          <p:nvPr/>
        </p:nvSpPr>
        <p:spPr>
          <a:xfrm>
            <a:off x="3780064" y="4923064"/>
            <a:ext cx="184731" cy="369332"/>
          </a:xfrm>
          <a:prstGeom prst="rect">
            <a:avLst/>
          </a:prstGeom>
          <a:noFill/>
        </p:spPr>
        <p:txBody>
          <a:bodyPr wrap="none" rtlCol="0">
            <a:spAutoFit/>
          </a:bodyPr>
          <a:lstStyle/>
          <a:p>
            <a:endParaRPr kumimoji="1" lang="zh-TW" altLang="en-US" dirty="0"/>
          </a:p>
        </p:txBody>
      </p:sp>
      <p:pic>
        <p:nvPicPr>
          <p:cNvPr id="7170" name="Picture 2" descr="https://pic1.zhimg.com/80/v2-2b19a7b8adc7ceafe92b1a98bffd576c_720w.web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2362200"/>
            <a:ext cx="8363415" cy="228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450100"/>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457200" y="1371600"/>
            <a:ext cx="8229600" cy="4031873"/>
          </a:xfrm>
          <a:prstGeom prst="rect">
            <a:avLst/>
          </a:prstGeom>
          <a:noFill/>
        </p:spPr>
        <p:txBody>
          <a:bodyPr wrap="square" rtlCol="0">
            <a:spAutoFit/>
          </a:bodyPr>
          <a:lstStyle/>
          <a:p>
            <a:pPr marL="628650" indent="-628650">
              <a:buFont typeface="Arial" panose="020B0604020202020204" pitchFamily="34" charset="0"/>
              <a:buChar char="•"/>
            </a:pPr>
            <a:r>
              <a:rPr lang="en-US" altLang="zh-TW" sz="3200" b="1" dirty="0">
                <a:latin typeface="微軟正黑體" panose="020B0604030504040204" pitchFamily="34" charset="-120"/>
                <a:ea typeface="微軟正黑體" panose="020B0604030504040204" pitchFamily="34" charset="-120"/>
              </a:rPr>
              <a:t>pre-training</a:t>
            </a:r>
            <a:r>
              <a:rPr lang="zh-TW" altLang="en-US" sz="3200" b="1" dirty="0">
                <a:latin typeface="微軟正黑體" panose="020B0604030504040204" pitchFamily="34" charset="-120"/>
                <a:ea typeface="微軟正黑體" panose="020B0604030504040204" pitchFamily="34" charset="-120"/>
              </a:rPr>
              <a:t>階段：將神經網絡中的每一層取出，構造一個</a:t>
            </a:r>
            <a:r>
              <a:rPr lang="en-US" altLang="zh-TW" sz="3200" b="1" dirty="0">
                <a:latin typeface="微軟正黑體" panose="020B0604030504040204" pitchFamily="34" charset="-120"/>
                <a:ea typeface="微軟正黑體" panose="020B0604030504040204" pitchFamily="34" charset="-120"/>
              </a:rPr>
              <a:t>auto-encoder</a:t>
            </a:r>
            <a:r>
              <a:rPr lang="zh-TW" altLang="en-US" sz="3200" b="1" dirty="0">
                <a:latin typeface="微軟正黑體" panose="020B0604030504040204" pitchFamily="34" charset="-120"/>
                <a:ea typeface="微軟正黑體" panose="020B0604030504040204" pitchFamily="34" charset="-120"/>
              </a:rPr>
              <a:t>做訓練，使得輸入層和輸出層保持一致在這一過程中，參數得以更新，形成初始值</a:t>
            </a:r>
            <a:endParaRPr lang="en-US" altLang="zh-TW" sz="3200" b="1" dirty="0">
              <a:latin typeface="微軟正黑體" panose="020B0604030504040204" pitchFamily="34" charset="-120"/>
              <a:ea typeface="微軟正黑體" panose="020B0604030504040204" pitchFamily="34" charset="-120"/>
            </a:endParaRPr>
          </a:p>
          <a:p>
            <a:pPr marL="628650" indent="-628650">
              <a:buFont typeface="Arial" panose="020B0604020202020204" pitchFamily="34" charset="0"/>
              <a:buChar char="•"/>
            </a:pPr>
            <a:r>
              <a:rPr lang="en-US" altLang="zh-TW" sz="3200" b="1" dirty="0">
                <a:latin typeface="微軟正黑體" panose="020B0604030504040204" pitchFamily="34" charset="-120"/>
                <a:ea typeface="微軟正黑體" panose="020B0604030504040204" pitchFamily="34" charset="-120"/>
              </a:rPr>
              <a:t>fine-tuning</a:t>
            </a:r>
            <a:r>
              <a:rPr lang="zh-TW" altLang="en-US" sz="3200" b="1" dirty="0">
                <a:latin typeface="微軟正黑體" panose="020B0604030504040204" pitchFamily="34" charset="-120"/>
                <a:ea typeface="微軟正黑體" panose="020B0604030504040204" pitchFamily="34" charset="-120"/>
              </a:rPr>
              <a:t>階段：將</a:t>
            </a:r>
            <a:r>
              <a:rPr lang="en-US" altLang="zh-TW" sz="3200" b="1" dirty="0">
                <a:latin typeface="微軟正黑體" panose="020B0604030504040204" pitchFamily="34" charset="-120"/>
                <a:ea typeface="微軟正黑體" panose="020B0604030504040204" pitchFamily="34" charset="-120"/>
              </a:rPr>
              <a:t>pre-train</a:t>
            </a:r>
            <a:r>
              <a:rPr lang="zh-TW" altLang="en-US" sz="3200" b="1" dirty="0">
                <a:latin typeface="微軟正黑體" panose="020B0604030504040204" pitchFamily="34" charset="-120"/>
                <a:ea typeface="微軟正黑體" panose="020B0604030504040204" pitchFamily="34" charset="-120"/>
              </a:rPr>
              <a:t>過的每一層放回神經網絡，利用</a:t>
            </a:r>
            <a:r>
              <a:rPr lang="en-US" altLang="zh-TW" sz="3200" b="1" dirty="0">
                <a:latin typeface="微軟正黑體" panose="020B0604030504040204" pitchFamily="34" charset="-120"/>
                <a:ea typeface="微軟正黑體" panose="020B0604030504040204" pitchFamily="34" charset="-120"/>
              </a:rPr>
              <a:t>pre-train</a:t>
            </a:r>
            <a:r>
              <a:rPr lang="zh-TW" altLang="en-US" sz="3200" b="1" dirty="0">
                <a:latin typeface="微軟正黑體" panose="020B0604030504040204" pitchFamily="34" charset="-120"/>
                <a:ea typeface="微軟正黑體" panose="020B0604030504040204" pitchFamily="34" charset="-120"/>
              </a:rPr>
              <a:t>階段得到的參數初始值和訓練數據對模型進行整體調整</a:t>
            </a:r>
            <a:endParaRPr lang="en-US" altLang="zh-TW" sz="3200" b="1" i="0" dirty="0">
              <a:effectLst/>
              <a:latin typeface="微軟正黑體" panose="020B0604030504040204" pitchFamily="34" charset="-120"/>
              <a:ea typeface="微軟正黑體" panose="020B0604030504040204" pitchFamily="34" charset="-120"/>
            </a:endParaRPr>
          </a:p>
        </p:txBody>
      </p:sp>
      <p:sp>
        <p:nvSpPr>
          <p:cNvPr id="4" name="文字版面配置區 2"/>
          <p:cNvSpPr txBox="1">
            <a:spLocks/>
          </p:cNvSpPr>
          <p:nvPr/>
        </p:nvSpPr>
        <p:spPr>
          <a:xfrm>
            <a:off x="990600" y="241042"/>
            <a:ext cx="7315200" cy="990600"/>
          </a:xfrm>
          <a:prstGeom prst="rect">
            <a:avLst/>
          </a:prstGeom>
        </p:spPr>
        <p:txBody>
          <a:bodyPr tIns="91440" bIns="91440" anchor="b" anchorCtr="0">
            <a:noAutofit/>
          </a:bodyPr>
          <a:lstStyle/>
          <a:p>
            <a:pPr algn="ctr"/>
            <a:r>
              <a:rPr lang="zh-TW" altLang="en-US" sz="4800" b="1" dirty="0">
                <a:solidFill>
                  <a:srgbClr val="00B0F0"/>
                </a:solidFill>
                <a:latin typeface="微軟正黑體" panose="020B0604030504040204" pitchFamily="34" charset="-120"/>
                <a:ea typeface="微軟正黑體" panose="020B0604030504040204" pitchFamily="34" charset="-120"/>
              </a:rPr>
              <a:t>預訓練</a:t>
            </a:r>
            <a:r>
              <a:rPr lang="zh-TW" altLang="en-US" sz="4800" b="1" i="0" dirty="0">
                <a:solidFill>
                  <a:srgbClr val="00B0F0"/>
                </a:solidFill>
                <a:effectLst/>
                <a:latin typeface="微軟正黑體" panose="020B0604030504040204" pitchFamily="34" charset="-120"/>
                <a:ea typeface="微軟正黑體" panose="020B0604030504040204" pitchFamily="34" charset="-120"/>
              </a:rPr>
              <a:t>參數初始化</a:t>
            </a:r>
            <a:endParaRPr lang="en-US" altLang="zh-TW" sz="4800" b="1" i="0" dirty="0">
              <a:solidFill>
                <a:srgbClr val="00B0F0"/>
              </a:solidFill>
              <a:effectLst/>
              <a:latin typeface="微軟正黑體" panose="020B0604030504040204" pitchFamily="34" charset="-120"/>
              <a:ea typeface="微軟正黑體" panose="020B0604030504040204" pitchFamily="34" charset="-120"/>
            </a:endParaRPr>
          </a:p>
        </p:txBody>
      </p:sp>
      <p:sp>
        <p:nvSpPr>
          <p:cNvPr id="2" name="文字方塊 1"/>
          <p:cNvSpPr txBox="1"/>
          <p:nvPr/>
        </p:nvSpPr>
        <p:spPr>
          <a:xfrm>
            <a:off x="3780064" y="4923064"/>
            <a:ext cx="184731" cy="369332"/>
          </a:xfrm>
          <a:prstGeom prst="rect">
            <a:avLst/>
          </a:prstGeom>
          <a:noFill/>
        </p:spPr>
        <p:txBody>
          <a:bodyPr wrap="none" rtlCol="0">
            <a:spAutoFit/>
          </a:bodyPr>
          <a:lstStyle/>
          <a:p>
            <a:endParaRPr kumimoji="1" lang="zh-TW" altLang="en-US" dirty="0"/>
          </a:p>
        </p:txBody>
      </p:sp>
    </p:spTree>
    <p:extLst>
      <p:ext uri="{BB962C8B-B14F-4D97-AF65-F5344CB8AC3E}">
        <p14:creationId xmlns:p14="http://schemas.microsoft.com/office/powerpoint/2010/main" val="1604626011"/>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457200" y="1371600"/>
            <a:ext cx="8229600" cy="5016758"/>
          </a:xfrm>
          <a:prstGeom prst="rect">
            <a:avLst/>
          </a:prstGeom>
          <a:noFill/>
        </p:spPr>
        <p:txBody>
          <a:bodyPr wrap="square" rtlCol="0">
            <a:spAutoFit/>
          </a:bodyPr>
          <a:lstStyle/>
          <a:p>
            <a:pPr marL="628650" indent="-628650">
              <a:buFont typeface="Arial" panose="020B0604020202020204" pitchFamily="34" charset="0"/>
              <a:buChar char="•"/>
            </a:pPr>
            <a:r>
              <a:rPr lang="zh-TW" altLang="en-US" sz="3200" b="1" dirty="0">
                <a:latin typeface="微軟正黑體" panose="020B0604030504040204" pitchFamily="34" charset="-120"/>
                <a:ea typeface="微軟正黑體" panose="020B0604030504040204" pitchFamily="34" charset="-120"/>
              </a:rPr>
              <a:t>隨著資料量的增加以及</a:t>
            </a:r>
            <a:r>
              <a:rPr lang="en-US" altLang="zh-TW" sz="3200" b="1" dirty="0">
                <a:latin typeface="微軟正黑體" panose="020B0604030504040204" pitchFamily="34" charset="-120"/>
                <a:ea typeface="微軟正黑體" panose="020B0604030504040204" pitchFamily="34" charset="-120"/>
              </a:rPr>
              <a:t>activation function </a:t>
            </a:r>
            <a:r>
              <a:rPr lang="zh-TW" altLang="en-US" sz="3200" b="1" dirty="0">
                <a:latin typeface="微軟正黑體" panose="020B0604030504040204" pitchFamily="34" charset="-120"/>
                <a:ea typeface="微軟正黑體" panose="020B0604030504040204" pitchFamily="34" charset="-120"/>
              </a:rPr>
              <a:t>的發展，</a:t>
            </a:r>
            <a:r>
              <a:rPr lang="en-US" altLang="zh-TW" sz="3200" b="1" dirty="0">
                <a:latin typeface="微軟正黑體" panose="020B0604030504040204" pitchFamily="34" charset="-120"/>
                <a:ea typeface="微軟正黑體" panose="020B0604030504040204" pitchFamily="34" charset="-120"/>
              </a:rPr>
              <a:t>pre-training</a:t>
            </a:r>
            <a:r>
              <a:rPr lang="zh-TW" altLang="en-US" sz="3200" b="1" dirty="0">
                <a:latin typeface="微軟正黑體" panose="020B0604030504040204" pitchFamily="34" charset="-120"/>
                <a:ea typeface="微軟正黑體" panose="020B0604030504040204" pitchFamily="34" charset="-120"/>
              </a:rPr>
              <a:t>的概念已經漸漸發生變化目前，從零開始訓練神經網路時我們也很少採用</a:t>
            </a:r>
            <a:r>
              <a:rPr lang="en-US" altLang="zh-TW" sz="3200" b="1" dirty="0">
                <a:latin typeface="微軟正黑體" panose="020B0604030504040204" pitchFamily="34" charset="-120"/>
                <a:ea typeface="微軟正黑體" panose="020B0604030504040204" pitchFamily="34" charset="-120"/>
              </a:rPr>
              <a:t>auto-encoder</a:t>
            </a:r>
            <a:r>
              <a:rPr lang="zh-TW" altLang="en-US" sz="3200" b="1" dirty="0">
                <a:latin typeface="微軟正黑體" panose="020B0604030504040204" pitchFamily="34" charset="-120"/>
                <a:ea typeface="微軟正黑體" panose="020B0604030504040204" pitchFamily="34" charset="-120"/>
              </a:rPr>
              <a:t>進行</a:t>
            </a:r>
            <a:r>
              <a:rPr lang="en-US" altLang="zh-TW" sz="3200" b="1" dirty="0">
                <a:latin typeface="微軟正黑體" panose="020B0604030504040204" pitchFamily="34" charset="-120"/>
                <a:ea typeface="微軟正黑體" panose="020B0604030504040204" pitchFamily="34" charset="-120"/>
              </a:rPr>
              <a:t>pre-training</a:t>
            </a:r>
          </a:p>
          <a:p>
            <a:pPr marL="628650" indent="-628650">
              <a:buFont typeface="Arial" panose="020B0604020202020204" pitchFamily="34" charset="0"/>
              <a:buChar char="•"/>
            </a:pPr>
            <a:r>
              <a:rPr lang="zh-TW" altLang="en-US" sz="3200" b="1" dirty="0">
                <a:latin typeface="微軟正黑體" panose="020B0604030504040204" pitchFamily="34" charset="-120"/>
                <a:ea typeface="微軟正黑體" panose="020B0604030504040204" pitchFamily="34" charset="-120"/>
              </a:rPr>
              <a:t>直奔主題做模型訓練如果不想從零開始訓練神經網絡時，我們往往選擇一個已經在任務</a:t>
            </a:r>
            <a:r>
              <a:rPr lang="en-US" altLang="zh-TW" sz="3200" b="1" dirty="0">
                <a:latin typeface="微軟正黑體" panose="020B0604030504040204" pitchFamily="34" charset="-120"/>
                <a:ea typeface="微軟正黑體" panose="020B0604030504040204" pitchFamily="34" charset="-120"/>
              </a:rPr>
              <a:t>A</a:t>
            </a:r>
            <a:r>
              <a:rPr lang="zh-TW" altLang="en-US" sz="3200" b="1" dirty="0">
                <a:latin typeface="微軟正黑體" panose="020B0604030504040204" pitchFamily="34" charset="-120"/>
                <a:ea typeface="微軟正黑體" panose="020B0604030504040204" pitchFamily="34" charset="-120"/>
              </a:rPr>
              <a:t>上訓練好的模型（稱為</a:t>
            </a:r>
            <a:r>
              <a:rPr lang="en-US" altLang="zh-TW" sz="3200" b="1" dirty="0">
                <a:latin typeface="微軟正黑體" panose="020B0604030504040204" pitchFamily="34" charset="-120"/>
                <a:ea typeface="微軟正黑體" panose="020B0604030504040204" pitchFamily="34" charset="-120"/>
              </a:rPr>
              <a:t>pre-trained model</a:t>
            </a:r>
            <a:r>
              <a:rPr lang="zh-TW" altLang="en-US" sz="3200" b="1" dirty="0">
                <a:latin typeface="微軟正黑體" panose="020B0604030504040204" pitchFamily="34" charset="-120"/>
                <a:ea typeface="微軟正黑體" panose="020B0604030504040204" pitchFamily="34" charset="-120"/>
              </a:rPr>
              <a:t>），將其放在任務</a:t>
            </a:r>
            <a:r>
              <a:rPr lang="en-US" altLang="zh-TW" sz="3200" b="1" dirty="0">
                <a:latin typeface="微軟正黑體" panose="020B0604030504040204" pitchFamily="34" charset="-120"/>
                <a:ea typeface="微軟正黑體" panose="020B0604030504040204" pitchFamily="34" charset="-120"/>
              </a:rPr>
              <a:t>B</a:t>
            </a:r>
            <a:r>
              <a:rPr lang="zh-TW" altLang="en-US" sz="3200" b="1" dirty="0">
                <a:latin typeface="微軟正黑體" panose="020B0604030504040204" pitchFamily="34" charset="-120"/>
                <a:ea typeface="微軟正黑體" panose="020B0604030504040204" pitchFamily="34" charset="-120"/>
              </a:rPr>
              <a:t>上做模型調整（稱為</a:t>
            </a:r>
            <a:r>
              <a:rPr lang="en-US" altLang="zh-TW" sz="3200" b="1" dirty="0">
                <a:latin typeface="微軟正黑體" panose="020B0604030504040204" pitchFamily="34" charset="-120"/>
                <a:ea typeface="微軟正黑體" panose="020B0604030504040204" pitchFamily="34" charset="-120"/>
              </a:rPr>
              <a:t>fine-tuning</a:t>
            </a:r>
            <a:r>
              <a:rPr lang="zh-TW" altLang="en-US" sz="3200" b="1" dirty="0">
                <a:latin typeface="微軟正黑體" panose="020B0604030504040204" pitchFamily="34" charset="-120"/>
                <a:ea typeface="微軟正黑體" panose="020B0604030504040204" pitchFamily="34" charset="-120"/>
              </a:rPr>
              <a:t>）</a:t>
            </a:r>
            <a:endParaRPr lang="en-US" altLang="zh-TW" sz="3200" b="1" i="0" dirty="0">
              <a:effectLst/>
              <a:latin typeface="微軟正黑體" panose="020B0604030504040204" pitchFamily="34" charset="-120"/>
              <a:ea typeface="微軟正黑體" panose="020B0604030504040204" pitchFamily="34" charset="-120"/>
            </a:endParaRPr>
          </a:p>
        </p:txBody>
      </p:sp>
      <p:sp>
        <p:nvSpPr>
          <p:cNvPr id="4" name="文字版面配置區 2"/>
          <p:cNvSpPr txBox="1">
            <a:spLocks/>
          </p:cNvSpPr>
          <p:nvPr/>
        </p:nvSpPr>
        <p:spPr>
          <a:xfrm>
            <a:off x="990600" y="241042"/>
            <a:ext cx="7315200" cy="990600"/>
          </a:xfrm>
          <a:prstGeom prst="rect">
            <a:avLst/>
          </a:prstGeom>
        </p:spPr>
        <p:txBody>
          <a:bodyPr tIns="91440" bIns="91440" anchor="b" anchorCtr="0">
            <a:noAutofit/>
          </a:bodyPr>
          <a:lstStyle/>
          <a:p>
            <a:pPr algn="ctr"/>
            <a:r>
              <a:rPr lang="zh-TW" altLang="en-US" sz="4800" b="1" dirty="0">
                <a:solidFill>
                  <a:srgbClr val="00B0F0"/>
                </a:solidFill>
                <a:latin typeface="微軟正黑體" panose="020B0604030504040204" pitchFamily="34" charset="-120"/>
                <a:ea typeface="微軟正黑體" panose="020B0604030504040204" pitchFamily="34" charset="-120"/>
              </a:rPr>
              <a:t>預訓練</a:t>
            </a:r>
            <a:r>
              <a:rPr lang="zh-TW" altLang="en-US" sz="4800" b="1" i="0" dirty="0">
                <a:solidFill>
                  <a:srgbClr val="00B0F0"/>
                </a:solidFill>
                <a:effectLst/>
                <a:latin typeface="微軟正黑體" panose="020B0604030504040204" pitchFamily="34" charset="-120"/>
                <a:ea typeface="微軟正黑體" panose="020B0604030504040204" pitchFamily="34" charset="-120"/>
              </a:rPr>
              <a:t>參數初始化</a:t>
            </a:r>
            <a:endParaRPr lang="en-US" altLang="zh-TW" sz="4800" b="1" i="0" dirty="0">
              <a:solidFill>
                <a:srgbClr val="00B0F0"/>
              </a:solidFill>
              <a:effectLst/>
              <a:latin typeface="微軟正黑體" panose="020B0604030504040204" pitchFamily="34" charset="-120"/>
              <a:ea typeface="微軟正黑體" panose="020B0604030504040204" pitchFamily="34" charset="-120"/>
            </a:endParaRPr>
          </a:p>
        </p:txBody>
      </p:sp>
      <p:sp>
        <p:nvSpPr>
          <p:cNvPr id="2" name="文字方塊 1"/>
          <p:cNvSpPr txBox="1"/>
          <p:nvPr/>
        </p:nvSpPr>
        <p:spPr>
          <a:xfrm>
            <a:off x="3780064" y="4923064"/>
            <a:ext cx="184731" cy="369332"/>
          </a:xfrm>
          <a:prstGeom prst="rect">
            <a:avLst/>
          </a:prstGeom>
          <a:noFill/>
        </p:spPr>
        <p:txBody>
          <a:bodyPr wrap="none" rtlCol="0">
            <a:spAutoFit/>
          </a:bodyPr>
          <a:lstStyle/>
          <a:p>
            <a:endParaRPr kumimoji="1" lang="zh-TW" altLang="en-US" dirty="0"/>
          </a:p>
        </p:txBody>
      </p:sp>
    </p:spTree>
    <p:extLst>
      <p:ext uri="{BB962C8B-B14F-4D97-AF65-F5344CB8AC3E}">
        <p14:creationId xmlns:p14="http://schemas.microsoft.com/office/powerpoint/2010/main" val="1963307211"/>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6FCC4286-6D04-F9D2-6E8C-6C4C0F1DB722}"/>
              </a:ext>
            </a:extLst>
          </p:cNvPr>
          <p:cNvSpPr txBox="1"/>
          <p:nvPr/>
        </p:nvSpPr>
        <p:spPr>
          <a:xfrm>
            <a:off x="1219200" y="3245889"/>
            <a:ext cx="7239000" cy="707886"/>
          </a:xfrm>
          <a:prstGeom prst="rect">
            <a:avLst/>
          </a:prstGeom>
          <a:noFill/>
        </p:spPr>
        <p:txBody>
          <a:bodyPr wrap="square">
            <a:spAutoFit/>
          </a:bodyPr>
          <a:lstStyle/>
          <a:p>
            <a:pPr algn="ctr"/>
            <a:r>
              <a:rPr lang="zh-TW" altLang="en-US" sz="4000" b="1" i="0" dirty="0">
                <a:solidFill>
                  <a:srgbClr val="FFFF00"/>
                </a:solidFill>
                <a:effectLst/>
                <a:latin typeface="微軟正黑體" panose="020B0604030504040204" pitchFamily="34" charset="-120"/>
                <a:ea typeface="微軟正黑體" panose="020B0604030504040204" pitchFamily="34" charset="-120"/>
              </a:rPr>
              <a:t>殘差網路</a:t>
            </a:r>
            <a:endParaRPr lang="zh-TW" altLang="en-US" sz="4000" dirty="0">
              <a:solidFill>
                <a:srgbClr val="FFFF00"/>
              </a:solidFill>
            </a:endParaRPr>
          </a:p>
        </p:txBody>
      </p:sp>
    </p:spTree>
    <p:extLst>
      <p:ext uri="{BB962C8B-B14F-4D97-AF65-F5344CB8AC3E}">
        <p14:creationId xmlns:p14="http://schemas.microsoft.com/office/powerpoint/2010/main" val="31765650"/>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457200" y="1371600"/>
            <a:ext cx="8229600" cy="584775"/>
          </a:xfrm>
          <a:prstGeom prst="rect">
            <a:avLst/>
          </a:prstGeom>
          <a:noFill/>
        </p:spPr>
        <p:txBody>
          <a:bodyPr wrap="square" rtlCol="0">
            <a:spAutoFit/>
          </a:bodyPr>
          <a:lstStyle/>
          <a:p>
            <a:pPr marL="628650" indent="-628650">
              <a:buFont typeface="Arial" panose="020B0604020202020204" pitchFamily="34" charset="0"/>
              <a:buChar char="•"/>
            </a:pPr>
            <a:r>
              <a:rPr lang="zh-TW" altLang="en-US" sz="3200" b="1" dirty="0">
                <a:latin typeface="微軟正黑體" panose="020B0604030504040204" pitchFamily="34" charset="-120"/>
                <a:ea typeface="微軟正黑體" panose="020B0604030504040204" pitchFamily="34" charset="-120"/>
              </a:rPr>
              <a:t>深層網路會遇到的退化問題</a:t>
            </a:r>
            <a:endParaRPr lang="en-US" altLang="zh-TW" sz="3200" b="1" i="0" dirty="0">
              <a:effectLst/>
              <a:latin typeface="微軟正黑體" panose="020B0604030504040204" pitchFamily="34" charset="-120"/>
              <a:ea typeface="微軟正黑體" panose="020B0604030504040204" pitchFamily="34" charset="-120"/>
            </a:endParaRPr>
          </a:p>
        </p:txBody>
      </p:sp>
      <p:sp>
        <p:nvSpPr>
          <p:cNvPr id="4" name="文字版面配置區 2"/>
          <p:cNvSpPr txBox="1">
            <a:spLocks/>
          </p:cNvSpPr>
          <p:nvPr/>
        </p:nvSpPr>
        <p:spPr>
          <a:xfrm>
            <a:off x="990600" y="241042"/>
            <a:ext cx="7315200" cy="990600"/>
          </a:xfrm>
          <a:prstGeom prst="rect">
            <a:avLst/>
          </a:prstGeom>
        </p:spPr>
        <p:txBody>
          <a:bodyPr tIns="91440" bIns="91440" anchor="b" anchorCtr="0">
            <a:noAutofit/>
          </a:bodyPr>
          <a:lstStyle/>
          <a:p>
            <a:pPr algn="ctr"/>
            <a:r>
              <a:rPr lang="zh-TW" altLang="en-US" sz="4800" b="1" dirty="0">
                <a:solidFill>
                  <a:srgbClr val="00B0F0"/>
                </a:solidFill>
                <a:latin typeface="微軟正黑體" panose="020B0604030504040204" pitchFamily="34" charset="-120"/>
                <a:ea typeface="微軟正黑體" panose="020B0604030504040204" pitchFamily="34" charset="-120"/>
              </a:rPr>
              <a:t>增加神經網路的層數</a:t>
            </a:r>
            <a:endParaRPr lang="en-US" altLang="zh-TW" sz="4800" b="1" i="0" dirty="0">
              <a:solidFill>
                <a:srgbClr val="00B0F0"/>
              </a:solidFill>
              <a:effectLst/>
              <a:latin typeface="微軟正黑體" panose="020B0604030504040204" pitchFamily="34" charset="-120"/>
              <a:ea typeface="微軟正黑體" panose="020B0604030504040204" pitchFamily="34" charset="-120"/>
            </a:endParaRPr>
          </a:p>
        </p:txBody>
      </p:sp>
      <p:sp>
        <p:nvSpPr>
          <p:cNvPr id="2" name="文字方塊 1"/>
          <p:cNvSpPr txBox="1"/>
          <p:nvPr/>
        </p:nvSpPr>
        <p:spPr>
          <a:xfrm>
            <a:off x="3780064" y="4923064"/>
            <a:ext cx="184731" cy="369332"/>
          </a:xfrm>
          <a:prstGeom prst="rect">
            <a:avLst/>
          </a:prstGeom>
          <a:noFill/>
        </p:spPr>
        <p:txBody>
          <a:bodyPr wrap="none" rtlCol="0">
            <a:spAutoFit/>
          </a:bodyPr>
          <a:lstStyle/>
          <a:p>
            <a:endParaRPr kumimoji="1" lang="zh-TW" altLang="en-US" dirty="0"/>
          </a:p>
        </p:txBody>
      </p:sp>
      <p:pic>
        <p:nvPicPr>
          <p:cNvPr id="1026" name="Picture 2" descr="https://miro.medium.com/max/700/1*69cC_3tf3kuWu97VDbrFh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4759" y="2514600"/>
            <a:ext cx="8190205" cy="34398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3710564"/>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457200" y="1371600"/>
            <a:ext cx="8229600" cy="1077218"/>
          </a:xfrm>
          <a:prstGeom prst="rect">
            <a:avLst/>
          </a:prstGeom>
          <a:noFill/>
        </p:spPr>
        <p:txBody>
          <a:bodyPr wrap="square" rtlCol="0">
            <a:spAutoFit/>
          </a:bodyPr>
          <a:lstStyle/>
          <a:p>
            <a:pPr marL="628650" indent="-628650">
              <a:buFont typeface="Arial" panose="020B0604020202020204" pitchFamily="34" charset="0"/>
              <a:buChar char="•"/>
            </a:pPr>
            <a:r>
              <a:rPr lang="zh-TW" altLang="en-US" sz="3200" b="1" dirty="0">
                <a:latin typeface="微軟正黑體" panose="020B0604030504040204" pitchFamily="34" charset="-120"/>
                <a:ea typeface="微軟正黑體" panose="020B0604030504040204" pitchFamily="34" charset="-120"/>
              </a:rPr>
              <a:t>多堆一層結果和上層一樣，不會出現退化稱為</a:t>
            </a:r>
            <a:r>
              <a:rPr lang="en-US" altLang="zh-TW" sz="3200" b="1" dirty="0">
                <a:latin typeface="微軟正黑體" panose="020B0604030504040204" pitchFamily="34" charset="-120"/>
                <a:ea typeface="微軟正黑體" panose="020B0604030504040204" pitchFamily="34" charset="-120"/>
              </a:rPr>
              <a:t>Identify </a:t>
            </a:r>
            <a:r>
              <a:rPr lang="en-US" altLang="zh-TW" sz="3200" b="1" dirty="0" err="1">
                <a:latin typeface="微軟正黑體" panose="020B0604030504040204" pitchFamily="34" charset="-120"/>
                <a:ea typeface="微軟正黑體" panose="020B0604030504040204" pitchFamily="34" charset="-120"/>
              </a:rPr>
              <a:t>maping</a:t>
            </a:r>
            <a:r>
              <a:rPr lang="en-US" altLang="zh-TW" sz="3200" b="1" dirty="0">
                <a:latin typeface="微軟正黑體" panose="020B0604030504040204" pitchFamily="34" charset="-120"/>
                <a:ea typeface="微軟正黑體" panose="020B0604030504040204" pitchFamily="34" charset="-120"/>
              </a:rPr>
              <a:t>, </a:t>
            </a:r>
            <a:r>
              <a:rPr lang="zh-TW" altLang="en-US" sz="3200" b="1" dirty="0">
                <a:latin typeface="微軟正黑體" panose="020B0604030504040204" pitchFamily="34" charset="-120"/>
                <a:ea typeface="微軟正黑體" panose="020B0604030504040204" pitchFamily="34" charset="-120"/>
              </a:rPr>
              <a:t>恆等映射</a:t>
            </a:r>
            <a:endParaRPr lang="en-US" altLang="zh-TW" sz="3200" b="1" i="0" dirty="0">
              <a:effectLst/>
              <a:latin typeface="微軟正黑體" panose="020B0604030504040204" pitchFamily="34" charset="-120"/>
              <a:ea typeface="微軟正黑體" panose="020B0604030504040204" pitchFamily="34" charset="-120"/>
            </a:endParaRPr>
          </a:p>
        </p:txBody>
      </p:sp>
      <p:sp>
        <p:nvSpPr>
          <p:cNvPr id="4" name="文字版面配置區 2"/>
          <p:cNvSpPr txBox="1">
            <a:spLocks/>
          </p:cNvSpPr>
          <p:nvPr/>
        </p:nvSpPr>
        <p:spPr>
          <a:xfrm>
            <a:off x="990600" y="241042"/>
            <a:ext cx="7315200" cy="990600"/>
          </a:xfrm>
          <a:prstGeom prst="rect">
            <a:avLst/>
          </a:prstGeom>
        </p:spPr>
        <p:txBody>
          <a:bodyPr tIns="91440" bIns="91440" anchor="b" anchorCtr="0">
            <a:noAutofit/>
          </a:bodyPr>
          <a:lstStyle/>
          <a:p>
            <a:pPr algn="ctr"/>
            <a:r>
              <a:rPr lang="zh-TW" altLang="en-US" sz="4800" b="1" dirty="0">
                <a:solidFill>
                  <a:srgbClr val="00B0F0"/>
                </a:solidFill>
                <a:latin typeface="微軟正黑體" panose="020B0604030504040204" pitchFamily="34" charset="-120"/>
                <a:ea typeface="微軟正黑體" panose="020B0604030504040204" pitchFamily="34" charset="-120"/>
              </a:rPr>
              <a:t>殘差網路 </a:t>
            </a:r>
            <a:r>
              <a:rPr lang="en-US" altLang="zh-TW" sz="4800" b="1" dirty="0" err="1">
                <a:solidFill>
                  <a:srgbClr val="00B0F0"/>
                </a:solidFill>
                <a:latin typeface="微軟正黑體" panose="020B0604030504040204" pitchFamily="34" charset="-120"/>
                <a:ea typeface="微軟正黑體" panose="020B0604030504040204" pitchFamily="34" charset="-120"/>
              </a:rPr>
              <a:t>ResNet</a:t>
            </a:r>
            <a:endParaRPr lang="en-US" altLang="zh-TW" sz="4800" b="1" i="0" dirty="0">
              <a:solidFill>
                <a:srgbClr val="00B0F0"/>
              </a:solidFill>
              <a:effectLst/>
              <a:latin typeface="微軟正黑體" panose="020B0604030504040204" pitchFamily="34" charset="-120"/>
              <a:ea typeface="微軟正黑體" panose="020B0604030504040204" pitchFamily="34" charset="-120"/>
            </a:endParaRPr>
          </a:p>
        </p:txBody>
      </p:sp>
      <p:sp>
        <p:nvSpPr>
          <p:cNvPr id="2" name="文字方塊 1"/>
          <p:cNvSpPr txBox="1"/>
          <p:nvPr/>
        </p:nvSpPr>
        <p:spPr>
          <a:xfrm>
            <a:off x="3780064" y="4923064"/>
            <a:ext cx="184731" cy="369332"/>
          </a:xfrm>
          <a:prstGeom prst="rect">
            <a:avLst/>
          </a:prstGeom>
          <a:noFill/>
        </p:spPr>
        <p:txBody>
          <a:bodyPr wrap="none" rtlCol="0">
            <a:spAutoFit/>
          </a:bodyPr>
          <a:lstStyle/>
          <a:p>
            <a:endParaRPr kumimoji="1" lang="zh-TW" altLang="en-US" dirty="0"/>
          </a:p>
        </p:txBody>
      </p:sp>
      <p:sp>
        <p:nvSpPr>
          <p:cNvPr id="3" name="文字方塊 2"/>
          <p:cNvSpPr txBox="1"/>
          <p:nvPr/>
        </p:nvSpPr>
        <p:spPr>
          <a:xfrm>
            <a:off x="4333810" y="5706835"/>
            <a:ext cx="202978" cy="453679"/>
          </a:xfrm>
          <a:prstGeom prst="rect">
            <a:avLst/>
          </a:prstGeom>
          <a:noFill/>
        </p:spPr>
        <p:txBody>
          <a:bodyPr wrap="square" rtlCol="0">
            <a:spAutoFit/>
          </a:bodyPr>
          <a:lstStyle/>
          <a:p>
            <a:endParaRPr kumimoji="1" lang="zh-TW" altLang="en-US"/>
          </a:p>
        </p:txBody>
      </p:sp>
      <p:pic>
        <p:nvPicPr>
          <p:cNvPr id="2050" name="Picture 2" descr="https://miro.medium.com/max/698/1*O4TwphOaDB8eYlXeCMYPiQ.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5400" y="2819400"/>
            <a:ext cx="6648450" cy="3695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1332951"/>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p:cNvSpPr txBox="1"/>
          <p:nvPr/>
        </p:nvSpPr>
        <p:spPr>
          <a:xfrm>
            <a:off x="838200" y="2971800"/>
            <a:ext cx="7772400" cy="830997"/>
          </a:xfrm>
          <a:prstGeom prst="rect">
            <a:avLst/>
          </a:prstGeom>
          <a:noFill/>
        </p:spPr>
        <p:txBody>
          <a:bodyPr wrap="square" rtlCol="0">
            <a:spAutoFit/>
          </a:bodyPr>
          <a:lstStyle/>
          <a:p>
            <a:pPr algn="ctr"/>
            <a:r>
              <a:rPr kumimoji="1" lang="zh-TW" altLang="en-US" sz="48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Arial"/>
              </a:rPr>
              <a:t>提高模型的準確度</a:t>
            </a:r>
            <a:endParaRPr kumimoji="1" lang="en-US" altLang="zh-TW" sz="48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Arial"/>
            </a:endParaRPr>
          </a:p>
        </p:txBody>
      </p:sp>
    </p:spTree>
    <p:extLst>
      <p:ext uri="{BB962C8B-B14F-4D97-AF65-F5344CB8AC3E}">
        <p14:creationId xmlns:p14="http://schemas.microsoft.com/office/powerpoint/2010/main" val="3909303097"/>
      </p:ext>
    </p:extLst>
  </p:cSld>
  <p:clrMapOvr>
    <a:masterClrMapping/>
  </p:clrMapOvr>
  <p:transition>
    <p:fade/>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457200" y="1371600"/>
            <a:ext cx="8229600" cy="5509200"/>
          </a:xfrm>
          <a:prstGeom prst="rect">
            <a:avLst/>
          </a:prstGeom>
          <a:noFill/>
        </p:spPr>
        <p:txBody>
          <a:bodyPr wrap="square" rtlCol="0">
            <a:spAutoFit/>
          </a:bodyPr>
          <a:lstStyle/>
          <a:p>
            <a:pPr marL="628650" indent="-628650">
              <a:buFont typeface="Arial" panose="020B0604020202020204" pitchFamily="34" charset="0"/>
              <a:buChar char="•"/>
            </a:pPr>
            <a:r>
              <a:rPr lang="zh-TW" altLang="en-US" sz="3200" b="1" dirty="0">
                <a:latin typeface="微軟正黑體" panose="020B0604030504040204" pitchFamily="34" charset="-120"/>
                <a:ea typeface="微軟正黑體" panose="020B0604030504040204" pitchFamily="34" charset="-120"/>
              </a:rPr>
              <a:t>輸入是</a:t>
            </a:r>
            <a:r>
              <a:rPr lang="en-US" altLang="zh-TW" sz="3200" b="1" dirty="0">
                <a:latin typeface="微軟正黑體" panose="020B0604030504040204" pitchFamily="34" charset="-120"/>
                <a:ea typeface="微軟正黑體" panose="020B0604030504040204" pitchFamily="34" charset="-120"/>
              </a:rPr>
              <a:t>x</a:t>
            </a:r>
            <a:r>
              <a:rPr lang="zh-TW" altLang="en-US" sz="3200" b="1" dirty="0">
                <a:latin typeface="微軟正黑體" panose="020B0604030504040204" pitchFamily="34" charset="-120"/>
                <a:ea typeface="微軟正黑體" panose="020B0604030504040204" pitchFamily="34" charset="-120"/>
              </a:rPr>
              <a:t>學到的特徵是</a:t>
            </a:r>
            <a:r>
              <a:rPr lang="en-US" altLang="zh-TW" sz="3200" b="1" dirty="0">
                <a:latin typeface="微軟正黑體" panose="020B0604030504040204" pitchFamily="34" charset="-120"/>
                <a:ea typeface="微軟正黑體" panose="020B0604030504040204" pitchFamily="34" charset="-120"/>
              </a:rPr>
              <a:t>H(x)</a:t>
            </a:r>
          </a:p>
          <a:p>
            <a:pPr marL="628650" indent="-628650">
              <a:buFont typeface="Arial" panose="020B0604020202020204" pitchFamily="34" charset="0"/>
              <a:buChar char="•"/>
            </a:pPr>
            <a:r>
              <a:rPr lang="en-US" altLang="zh-TW" sz="3200" b="1" dirty="0">
                <a:latin typeface="微軟正黑體" panose="020B0604030504040204" pitchFamily="34" charset="-120"/>
                <a:ea typeface="微軟正黑體" panose="020B0604030504040204" pitchFamily="34" charset="-120"/>
              </a:rPr>
              <a:t>Residual = H(x) - x</a:t>
            </a:r>
            <a:r>
              <a:rPr lang="zh-TW" altLang="en-US" sz="3200" b="1" dirty="0">
                <a:latin typeface="微軟正黑體" panose="020B0604030504040204" pitchFamily="34" charset="-120"/>
                <a:ea typeface="微軟正黑體" panose="020B0604030504040204" pitchFamily="34" charset="-120"/>
              </a:rPr>
              <a:t>，</a:t>
            </a:r>
            <a:r>
              <a:rPr lang="en-US" altLang="zh-TW" sz="3200" b="1" dirty="0">
                <a:latin typeface="微軟正黑體" panose="020B0604030504040204" pitchFamily="34" charset="-120"/>
                <a:ea typeface="微軟正黑體" panose="020B0604030504040204" pitchFamily="34" charset="-120"/>
              </a:rPr>
              <a:t>F(x) = H(x) </a:t>
            </a:r>
            <a:r>
              <a:rPr lang="mr-IN" altLang="zh-TW" sz="3200" b="1" dirty="0">
                <a:latin typeface="微軟正黑體" panose="020B0604030504040204" pitchFamily="34" charset="-120"/>
                <a:ea typeface="微軟正黑體" panose="020B0604030504040204" pitchFamily="34" charset="-120"/>
              </a:rPr>
              <a:t>–</a:t>
            </a:r>
            <a:r>
              <a:rPr lang="en-US" altLang="zh-TW" sz="3200" b="1" dirty="0">
                <a:latin typeface="微軟正黑體" panose="020B0604030504040204" pitchFamily="34" charset="-120"/>
                <a:ea typeface="微軟正黑體" panose="020B0604030504040204" pitchFamily="34" charset="-120"/>
              </a:rPr>
              <a:t> x</a:t>
            </a:r>
          </a:p>
          <a:p>
            <a:pPr marL="628650" indent="-628650">
              <a:buFont typeface="Arial" panose="020B0604020202020204" pitchFamily="34" charset="0"/>
              <a:buChar char="•"/>
            </a:pPr>
            <a:r>
              <a:rPr lang="en-US" altLang="zh-TW" sz="3200" b="1" dirty="0">
                <a:latin typeface="微軟正黑體" panose="020B0604030504040204" pitchFamily="34" charset="-120"/>
                <a:ea typeface="微軟正黑體" panose="020B0604030504040204" pitchFamily="34" charset="-120"/>
              </a:rPr>
              <a:t>x → F(x) + x</a:t>
            </a:r>
          </a:p>
          <a:p>
            <a:pPr marL="628650" indent="-628650">
              <a:buFont typeface="Arial" panose="020B0604020202020204" pitchFamily="34" charset="0"/>
              <a:buChar char="•"/>
            </a:pPr>
            <a:r>
              <a:rPr lang="zh-TW" altLang="en-US" sz="3200" b="1" dirty="0">
                <a:latin typeface="微軟正黑體" panose="020B0604030504040204" pitchFamily="34" charset="-120"/>
                <a:ea typeface="微軟正黑體" panose="020B0604030504040204" pitchFamily="34" charset="-120"/>
              </a:rPr>
              <a:t>輸入→特徵變成：輸入→ 輸入 </a:t>
            </a:r>
            <a:r>
              <a:rPr lang="en-US" altLang="zh-TW" sz="3200" b="1" dirty="0">
                <a:latin typeface="微軟正黑體" panose="020B0604030504040204" pitchFamily="34" charset="-120"/>
                <a:ea typeface="微軟正黑體" panose="020B0604030504040204" pitchFamily="34" charset="-120"/>
              </a:rPr>
              <a:t>+ </a:t>
            </a:r>
            <a:r>
              <a:rPr lang="zh-TW" altLang="en-US" sz="3200" b="1" dirty="0">
                <a:latin typeface="微軟正黑體" panose="020B0604030504040204" pitchFamily="34" charset="-120"/>
                <a:ea typeface="微軟正黑體" panose="020B0604030504040204" pitchFamily="34" charset="-120"/>
              </a:rPr>
              <a:t>殘差</a:t>
            </a:r>
            <a:endParaRPr lang="en-US" altLang="zh-TW" sz="3200" b="1" dirty="0">
              <a:latin typeface="微軟正黑體" panose="020B0604030504040204" pitchFamily="34" charset="-120"/>
              <a:ea typeface="微軟正黑體" panose="020B0604030504040204" pitchFamily="34" charset="-120"/>
            </a:endParaRPr>
          </a:p>
          <a:p>
            <a:pPr marL="628650" indent="-628650">
              <a:buFont typeface="Arial" panose="020B0604020202020204" pitchFamily="34" charset="0"/>
              <a:buChar char="•"/>
            </a:pPr>
            <a:r>
              <a:rPr lang="zh-TW" altLang="en-US" sz="3200" b="1" dirty="0">
                <a:latin typeface="微軟正黑體" panose="020B0604030504040204" pitchFamily="34" charset="-120"/>
                <a:ea typeface="微軟正黑體" panose="020B0604030504040204" pitchFamily="34" charset="-120"/>
              </a:rPr>
              <a:t>如果多一層，什麼都沒有學到那殘差就是</a:t>
            </a:r>
            <a:r>
              <a:rPr lang="en-US" altLang="zh-TW" sz="3200" b="1" dirty="0">
                <a:latin typeface="微軟正黑體" panose="020B0604030504040204" pitchFamily="34" charset="-120"/>
                <a:ea typeface="微軟正黑體" panose="020B0604030504040204" pitchFamily="34" charset="-120"/>
              </a:rPr>
              <a:t>0, </a:t>
            </a:r>
            <a:r>
              <a:rPr lang="zh-TW" altLang="en-US" sz="3200" b="1" dirty="0">
                <a:latin typeface="微軟正黑體" panose="020B0604030504040204" pitchFamily="34" charset="-120"/>
                <a:ea typeface="微軟正黑體" panose="020B0604030504040204" pitchFamily="34" charset="-120"/>
              </a:rPr>
              <a:t>殘差</a:t>
            </a:r>
            <a:r>
              <a:rPr lang="en-US" altLang="zh-TW" sz="3200" b="1" dirty="0">
                <a:latin typeface="微軟正黑體" panose="020B0604030504040204" pitchFamily="34" charset="-120"/>
                <a:ea typeface="微軟正黑體" panose="020B0604030504040204" pitchFamily="34" charset="-120"/>
              </a:rPr>
              <a:t>=0</a:t>
            </a:r>
            <a:r>
              <a:rPr lang="zh-TW" altLang="en-US" sz="3200" b="1" dirty="0">
                <a:latin typeface="微軟正黑體" panose="020B0604030504040204" pitchFamily="34" charset="-120"/>
                <a:ea typeface="微軟正黑體" panose="020B0604030504040204" pitchFamily="34" charset="-120"/>
              </a:rPr>
              <a:t>的時候，輸入→ 輸入，這一層就叫做恆等映射，因此，多這一層如果沒學到新的特徵，也不會讓模型退化</a:t>
            </a:r>
            <a:endParaRPr lang="en-US" altLang="zh-TW" sz="3200" b="1" dirty="0">
              <a:latin typeface="微軟正黑體" panose="020B0604030504040204" pitchFamily="34" charset="-120"/>
              <a:ea typeface="微軟正黑體" panose="020B0604030504040204" pitchFamily="34" charset="-120"/>
            </a:endParaRPr>
          </a:p>
          <a:p>
            <a:pPr marL="628650" indent="-628650">
              <a:buFont typeface="Arial" panose="020B0604020202020204" pitchFamily="34" charset="0"/>
              <a:buChar char="•"/>
            </a:pPr>
            <a:r>
              <a:rPr lang="zh-TW" altLang="en-US" sz="3200" b="1" dirty="0">
                <a:latin typeface="微軟正黑體" panose="020B0604030504040204" pitchFamily="34" charset="-120"/>
                <a:ea typeface="微軟正黑體" panose="020B0604030504040204" pitchFamily="34" charset="-120"/>
              </a:rPr>
              <a:t>實際上當然不會剛好等於</a:t>
            </a:r>
            <a:r>
              <a:rPr lang="en-US" altLang="zh-TW" sz="3200" b="1" dirty="0">
                <a:latin typeface="微軟正黑體" panose="020B0604030504040204" pitchFamily="34" charset="-120"/>
                <a:ea typeface="微軟正黑體" panose="020B0604030504040204" pitchFamily="34" charset="-120"/>
              </a:rPr>
              <a:t>0, </a:t>
            </a:r>
            <a:r>
              <a:rPr lang="zh-TW" altLang="en-US" sz="3200" b="1" dirty="0">
                <a:latin typeface="微軟正黑體" panose="020B0604030504040204" pitchFamily="34" charset="-120"/>
                <a:ea typeface="微軟正黑體" panose="020B0604030504040204" pitchFamily="34" charset="-120"/>
              </a:rPr>
              <a:t>而是可以增加很多層，而每一層都可以學到一些新的更複雜的特徵</a:t>
            </a:r>
            <a:endParaRPr lang="en-US" altLang="zh-TW" sz="3200" b="1" i="0" dirty="0">
              <a:effectLst/>
              <a:latin typeface="微軟正黑體" panose="020B0604030504040204" pitchFamily="34" charset="-120"/>
              <a:ea typeface="微軟正黑體" panose="020B0604030504040204" pitchFamily="34" charset="-120"/>
            </a:endParaRPr>
          </a:p>
        </p:txBody>
      </p:sp>
      <p:sp>
        <p:nvSpPr>
          <p:cNvPr id="4" name="文字版面配置區 2"/>
          <p:cNvSpPr txBox="1">
            <a:spLocks/>
          </p:cNvSpPr>
          <p:nvPr/>
        </p:nvSpPr>
        <p:spPr>
          <a:xfrm>
            <a:off x="990600" y="241042"/>
            <a:ext cx="7315200" cy="990600"/>
          </a:xfrm>
          <a:prstGeom prst="rect">
            <a:avLst/>
          </a:prstGeom>
        </p:spPr>
        <p:txBody>
          <a:bodyPr tIns="91440" bIns="91440" anchor="b" anchorCtr="0">
            <a:noAutofit/>
          </a:bodyPr>
          <a:lstStyle/>
          <a:p>
            <a:pPr algn="ctr"/>
            <a:r>
              <a:rPr lang="zh-TW" altLang="en-US" sz="4800" b="1" dirty="0">
                <a:solidFill>
                  <a:srgbClr val="00B0F0"/>
                </a:solidFill>
                <a:latin typeface="微軟正黑體" panose="020B0604030504040204" pitchFamily="34" charset="-120"/>
                <a:ea typeface="微軟正黑體" panose="020B0604030504040204" pitchFamily="34" charset="-120"/>
              </a:rPr>
              <a:t>殘差網路</a:t>
            </a:r>
            <a:endParaRPr lang="en-US" altLang="zh-TW" sz="4800" b="1" i="0" dirty="0">
              <a:solidFill>
                <a:srgbClr val="00B0F0"/>
              </a:solidFill>
              <a:effectLst/>
              <a:latin typeface="微軟正黑體" panose="020B0604030504040204" pitchFamily="34" charset="-120"/>
              <a:ea typeface="微軟正黑體" panose="020B0604030504040204" pitchFamily="34" charset="-120"/>
            </a:endParaRPr>
          </a:p>
        </p:txBody>
      </p:sp>
      <p:sp>
        <p:nvSpPr>
          <p:cNvPr id="2" name="文字方塊 1"/>
          <p:cNvSpPr txBox="1"/>
          <p:nvPr/>
        </p:nvSpPr>
        <p:spPr>
          <a:xfrm>
            <a:off x="3780064" y="4923064"/>
            <a:ext cx="184731" cy="369332"/>
          </a:xfrm>
          <a:prstGeom prst="rect">
            <a:avLst/>
          </a:prstGeom>
          <a:noFill/>
        </p:spPr>
        <p:txBody>
          <a:bodyPr wrap="none" rtlCol="0">
            <a:spAutoFit/>
          </a:bodyPr>
          <a:lstStyle/>
          <a:p>
            <a:endParaRPr kumimoji="1" lang="zh-TW" altLang="en-US" dirty="0"/>
          </a:p>
        </p:txBody>
      </p:sp>
    </p:spTree>
    <p:extLst>
      <p:ext uri="{BB962C8B-B14F-4D97-AF65-F5344CB8AC3E}">
        <p14:creationId xmlns:p14="http://schemas.microsoft.com/office/powerpoint/2010/main" val="1052390819"/>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609600" y="1447800"/>
            <a:ext cx="8229600" cy="4031873"/>
          </a:xfrm>
          <a:prstGeom prst="rect">
            <a:avLst/>
          </a:prstGeom>
          <a:noFill/>
        </p:spPr>
        <p:txBody>
          <a:bodyPr wrap="square" rtlCol="0">
            <a:spAutoFit/>
          </a:bodyPr>
          <a:lstStyle/>
          <a:p>
            <a:pPr marL="742950" indent="-742950">
              <a:buFont typeface="+mj-lt"/>
              <a:buAutoNum type="arabicPeriod"/>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使用這些技術的目的</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742950" indent="-742950">
              <a:buFont typeface="+mj-lt"/>
              <a:buAutoNum type="arabicPeriod"/>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針對資料</a:t>
            </a:r>
          </a:p>
          <a:p>
            <a:pPr marL="742950" indent="-742950">
              <a:buFont typeface="+mj-lt"/>
              <a:buAutoNum type="arabicPeriod"/>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針對層</a:t>
            </a:r>
          </a:p>
          <a:p>
            <a:pPr marL="742950" indent="-742950">
              <a:buFont typeface="+mj-lt"/>
              <a:buAutoNum type="arabicPeriod"/>
            </a:pPr>
            <a:r>
              <a:rPr kumimoji="1" lang="zh-TW" altLang="en-US" sz="32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針對神經元</a:t>
            </a:r>
            <a:endParaRPr kumimoji="1" lang="en-US" altLang="zh-TW" sz="32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742950" indent="-742950">
              <a:buFont typeface="+mj-lt"/>
              <a:buAutoNum type="arabicPeriod"/>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針對整個神經網路</a:t>
            </a:r>
          </a:p>
          <a:p>
            <a:pPr marL="742950" indent="-742950">
              <a:buFont typeface="+mj-lt"/>
              <a:buAutoNum type="arabicPeriod"/>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針對最佳化器</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742950" indent="-742950">
              <a:buFont typeface="+mj-lt"/>
              <a:buAutoNum type="arabicPeriod"/>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針對損失函數</a:t>
            </a:r>
          </a:p>
          <a:p>
            <a:pPr marL="742950" indent="-742950">
              <a:buFont typeface="+mj-lt"/>
              <a:buAutoNum type="arabicPeriod"/>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針對超參數</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990600" y="228600"/>
            <a:ext cx="7315200" cy="990600"/>
          </a:xfrm>
          <a:prstGeom prst="rect">
            <a:avLst/>
          </a:prstGeom>
        </p:spPr>
        <p:txBody>
          <a:bodyPr tIns="91440" bIns="91440" anchor="b" anchorCtr="0">
            <a:noAutofit/>
          </a:bodyPr>
          <a:lstStyle/>
          <a:p>
            <a:pPr algn="ctr">
              <a:spcBef>
                <a:spcPct val="20000"/>
              </a:spcBef>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本課程目錄</a:t>
            </a:r>
          </a:p>
        </p:txBody>
      </p:sp>
    </p:spTree>
    <p:extLst>
      <p:ext uri="{BB962C8B-B14F-4D97-AF65-F5344CB8AC3E}">
        <p14:creationId xmlns:p14="http://schemas.microsoft.com/office/powerpoint/2010/main" val="1699837404"/>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p:cNvSpPr txBox="1"/>
          <p:nvPr/>
        </p:nvSpPr>
        <p:spPr>
          <a:xfrm>
            <a:off x="838200" y="2971800"/>
            <a:ext cx="7772400" cy="923330"/>
          </a:xfrm>
          <a:prstGeom prst="rect">
            <a:avLst/>
          </a:prstGeom>
          <a:noFill/>
        </p:spPr>
        <p:txBody>
          <a:bodyPr wrap="square" rtlCol="0">
            <a:spAutoFit/>
          </a:bodyPr>
          <a:lstStyle/>
          <a:p>
            <a:pPr algn="ctr"/>
            <a:r>
              <a:rPr kumimoji="1" lang="zh-TW" altLang="en-US" sz="54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針對神經元</a:t>
            </a:r>
            <a:endParaRPr kumimoji="1" lang="en-US" altLang="zh-TW" sz="54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Tree>
    <p:extLst>
      <p:ext uri="{BB962C8B-B14F-4D97-AF65-F5344CB8AC3E}">
        <p14:creationId xmlns:p14="http://schemas.microsoft.com/office/powerpoint/2010/main" val="2123084573"/>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457200" y="1371600"/>
            <a:ext cx="8229600" cy="3539430"/>
          </a:xfrm>
          <a:prstGeom prst="rect">
            <a:avLst/>
          </a:prstGeom>
          <a:noFill/>
        </p:spPr>
        <p:txBody>
          <a:bodyPr wrap="square" rtlCol="0">
            <a:spAutoFit/>
          </a:bodyPr>
          <a:lstStyle/>
          <a:p>
            <a:pPr marL="628650" indent="-628650">
              <a:buFont typeface="Arial" panose="020B0604020202020204" pitchFamily="34" charset="0"/>
              <a:buChar char="•"/>
            </a:pPr>
            <a:r>
              <a:rPr lang="zh-TW" altLang="en-US" sz="3200" b="1" dirty="0">
                <a:latin typeface="微軟正黑體" panose="020B0604030504040204" pitchFamily="34" charset="-120"/>
                <a:ea typeface="微軟正黑體" panose="020B0604030504040204" pitchFamily="34" charset="-120"/>
              </a:rPr>
              <a:t>不同的啟動函數</a:t>
            </a:r>
            <a:endParaRPr lang="en-US" altLang="zh-TW" sz="3200" b="1" dirty="0">
              <a:latin typeface="微軟正黑體" panose="020B0604030504040204" pitchFamily="34" charset="-120"/>
              <a:ea typeface="微軟正黑體" panose="020B0604030504040204" pitchFamily="34" charset="-120"/>
            </a:endParaRPr>
          </a:p>
          <a:p>
            <a:pPr marL="628650" indent="-628650">
              <a:buFont typeface="Arial" panose="020B0604020202020204" pitchFamily="34" charset="0"/>
              <a:buChar char="•"/>
            </a:pPr>
            <a:r>
              <a:rPr lang="en-US" altLang="zh-TW" sz="3200" b="1" i="0" dirty="0">
                <a:effectLst/>
                <a:latin typeface="微軟正黑體" panose="020B0604030504040204" pitchFamily="34" charset="-120"/>
                <a:ea typeface="微軟正黑體" panose="020B0604030504040204" pitchFamily="34" charset="-120"/>
              </a:rPr>
              <a:t>Sigmoid</a:t>
            </a:r>
          </a:p>
          <a:p>
            <a:pPr marL="628650" indent="-628650">
              <a:buFont typeface="Arial" panose="020B0604020202020204" pitchFamily="34" charset="0"/>
              <a:buChar char="•"/>
            </a:pPr>
            <a:r>
              <a:rPr lang="en-US" altLang="zh-TW" sz="3200" b="1" dirty="0" err="1">
                <a:latin typeface="微軟正黑體" panose="020B0604030504040204" pitchFamily="34" charset="-120"/>
                <a:ea typeface="微軟正黑體" panose="020B0604030504040204" pitchFamily="34" charset="-120"/>
              </a:rPr>
              <a:t>Softmax</a:t>
            </a:r>
            <a:endParaRPr lang="en-US" altLang="zh-TW" sz="3200" b="1" i="0" dirty="0">
              <a:effectLst/>
              <a:latin typeface="微軟正黑體" panose="020B0604030504040204" pitchFamily="34" charset="-120"/>
              <a:ea typeface="微軟正黑體" panose="020B0604030504040204" pitchFamily="34" charset="-120"/>
            </a:endParaRPr>
          </a:p>
          <a:p>
            <a:pPr marL="628650" indent="-628650">
              <a:buFont typeface="Arial" panose="020B0604020202020204" pitchFamily="34" charset="0"/>
              <a:buChar char="•"/>
            </a:pPr>
            <a:r>
              <a:rPr lang="en-US" altLang="zh-TW" sz="3200" b="1" dirty="0" err="1">
                <a:latin typeface="微軟正黑體" panose="020B0604030504040204" pitchFamily="34" charset="-120"/>
                <a:ea typeface="微軟正黑體" panose="020B0604030504040204" pitchFamily="34" charset="-120"/>
              </a:rPr>
              <a:t>Tanh</a:t>
            </a:r>
            <a:endParaRPr lang="en-US" altLang="zh-TW" sz="3200" b="1" dirty="0">
              <a:latin typeface="微軟正黑體" panose="020B0604030504040204" pitchFamily="34" charset="-120"/>
              <a:ea typeface="微軟正黑體" panose="020B0604030504040204" pitchFamily="34" charset="-120"/>
            </a:endParaRPr>
          </a:p>
          <a:p>
            <a:pPr marL="628650" indent="-628650">
              <a:buFont typeface="Arial" panose="020B0604020202020204" pitchFamily="34" charset="0"/>
              <a:buChar char="•"/>
            </a:pPr>
            <a:r>
              <a:rPr lang="en-US" altLang="zh-TW" sz="3200" b="1" i="0" dirty="0" err="1">
                <a:effectLst/>
                <a:latin typeface="微軟正黑體" panose="020B0604030504040204" pitchFamily="34" charset="-120"/>
                <a:ea typeface="微軟正黑體" panose="020B0604030504040204" pitchFamily="34" charset="-120"/>
              </a:rPr>
              <a:t>ReLU</a:t>
            </a:r>
            <a:endParaRPr lang="en-US" altLang="zh-TW" sz="3200" b="1" i="0" dirty="0">
              <a:effectLst/>
              <a:latin typeface="微軟正黑體" panose="020B0604030504040204" pitchFamily="34" charset="-120"/>
              <a:ea typeface="微軟正黑體" panose="020B0604030504040204" pitchFamily="34" charset="-120"/>
            </a:endParaRPr>
          </a:p>
          <a:p>
            <a:pPr marL="628650" indent="-628650">
              <a:buFont typeface="Arial" panose="020B0604020202020204" pitchFamily="34" charset="0"/>
              <a:buChar char="•"/>
            </a:pPr>
            <a:r>
              <a:rPr lang="en-US" altLang="zh-TW" sz="3200" b="1" dirty="0">
                <a:latin typeface="微軟正黑體" panose="020B0604030504040204" pitchFamily="34" charset="-120"/>
                <a:ea typeface="微軟正黑體" panose="020B0604030504040204" pitchFamily="34" charset="-120"/>
              </a:rPr>
              <a:t>Leaky </a:t>
            </a:r>
            <a:r>
              <a:rPr lang="en-US" altLang="zh-TW" sz="3200" b="1" dirty="0" err="1">
                <a:latin typeface="微軟正黑體" panose="020B0604030504040204" pitchFamily="34" charset="-120"/>
                <a:ea typeface="微軟正黑體" panose="020B0604030504040204" pitchFamily="34" charset="-120"/>
              </a:rPr>
              <a:t>ReLU</a:t>
            </a:r>
            <a:endParaRPr lang="en-US" altLang="zh-TW" sz="3200" b="1" i="0" dirty="0">
              <a:effectLst/>
              <a:latin typeface="微軟正黑體" panose="020B0604030504040204" pitchFamily="34" charset="-120"/>
              <a:ea typeface="微軟正黑體" panose="020B0604030504040204" pitchFamily="34" charset="-120"/>
            </a:endParaRPr>
          </a:p>
          <a:p>
            <a:pPr marL="628650" indent="-628650">
              <a:buFont typeface="Arial" panose="020B0604020202020204" pitchFamily="34" charset="0"/>
              <a:buChar char="•"/>
            </a:pPr>
            <a:endParaRPr lang="en-US" altLang="zh-TW" sz="3200" b="1" i="0" dirty="0">
              <a:effectLst/>
              <a:latin typeface="微軟正黑體" panose="020B0604030504040204" pitchFamily="34" charset="-120"/>
              <a:ea typeface="微軟正黑體" panose="020B0604030504040204" pitchFamily="34" charset="-120"/>
            </a:endParaRPr>
          </a:p>
        </p:txBody>
      </p:sp>
      <p:sp>
        <p:nvSpPr>
          <p:cNvPr id="4" name="文字版面配置區 2"/>
          <p:cNvSpPr txBox="1">
            <a:spLocks/>
          </p:cNvSpPr>
          <p:nvPr/>
        </p:nvSpPr>
        <p:spPr>
          <a:xfrm>
            <a:off x="990600" y="241042"/>
            <a:ext cx="7315200" cy="990600"/>
          </a:xfrm>
          <a:prstGeom prst="rect">
            <a:avLst/>
          </a:prstGeom>
        </p:spPr>
        <p:txBody>
          <a:bodyPr tIns="91440" bIns="91440" anchor="b" anchorCtr="0">
            <a:noAutofit/>
          </a:bodyPr>
          <a:lstStyle/>
          <a:p>
            <a:pPr algn="ctr"/>
            <a:r>
              <a:rPr lang="zh-TW" altLang="en-US" sz="4800" b="1" dirty="0">
                <a:solidFill>
                  <a:srgbClr val="00B0F0"/>
                </a:solidFill>
                <a:latin typeface="微軟正黑體" panose="020B0604030504040204" pitchFamily="34" charset="-120"/>
                <a:ea typeface="微軟正黑體" panose="020B0604030504040204" pitchFamily="34" charset="-120"/>
              </a:rPr>
              <a:t>針對神經元</a:t>
            </a:r>
            <a:endParaRPr lang="en-US" altLang="zh-TW" sz="4800" b="1" i="0" dirty="0">
              <a:solidFill>
                <a:srgbClr val="00B0F0"/>
              </a:solidFill>
              <a:effectLst/>
              <a:latin typeface="微軟正黑體" panose="020B0604030504040204" pitchFamily="34" charset="-120"/>
              <a:ea typeface="微軟正黑體" panose="020B0604030504040204" pitchFamily="34" charset="-120"/>
            </a:endParaRPr>
          </a:p>
        </p:txBody>
      </p:sp>
      <p:sp>
        <p:nvSpPr>
          <p:cNvPr id="2" name="文字方塊 1"/>
          <p:cNvSpPr txBox="1"/>
          <p:nvPr/>
        </p:nvSpPr>
        <p:spPr>
          <a:xfrm>
            <a:off x="3780064" y="4923064"/>
            <a:ext cx="184731" cy="369332"/>
          </a:xfrm>
          <a:prstGeom prst="rect">
            <a:avLst/>
          </a:prstGeom>
          <a:noFill/>
        </p:spPr>
        <p:txBody>
          <a:bodyPr wrap="none" rtlCol="0">
            <a:spAutoFit/>
          </a:bodyPr>
          <a:lstStyle/>
          <a:p>
            <a:endParaRPr kumimoji="1" lang="zh-TW" altLang="en-US" dirty="0"/>
          </a:p>
        </p:txBody>
      </p:sp>
    </p:spTree>
    <p:extLst>
      <p:ext uri="{BB962C8B-B14F-4D97-AF65-F5344CB8AC3E}">
        <p14:creationId xmlns:p14="http://schemas.microsoft.com/office/powerpoint/2010/main" val="793706202"/>
      </p:ext>
    </p:extLst>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6FCC4286-6D04-F9D2-6E8C-6C4C0F1DB722}"/>
              </a:ext>
            </a:extLst>
          </p:cNvPr>
          <p:cNvSpPr txBox="1"/>
          <p:nvPr/>
        </p:nvSpPr>
        <p:spPr>
          <a:xfrm>
            <a:off x="1219200" y="3245889"/>
            <a:ext cx="7239000" cy="707886"/>
          </a:xfrm>
          <a:prstGeom prst="rect">
            <a:avLst/>
          </a:prstGeom>
          <a:noFill/>
        </p:spPr>
        <p:txBody>
          <a:bodyPr wrap="square">
            <a:spAutoFit/>
          </a:bodyPr>
          <a:lstStyle/>
          <a:p>
            <a:pPr algn="ctr"/>
            <a:r>
              <a:rPr lang="zh-TW" altLang="en-US" sz="4000" b="1" dirty="0">
                <a:solidFill>
                  <a:srgbClr val="FFFF00"/>
                </a:solidFill>
                <a:latin typeface="微軟正黑體" panose="020B0604030504040204" pitchFamily="34" charset="-120"/>
                <a:ea typeface="微軟正黑體" panose="020B0604030504040204" pitchFamily="34" charset="-120"/>
              </a:rPr>
              <a:t>不同的啟動函數</a:t>
            </a:r>
            <a:endParaRPr lang="zh-TW" altLang="en-US" sz="4000" dirty="0">
              <a:solidFill>
                <a:srgbClr val="FFFF00"/>
              </a:solidFill>
            </a:endParaRPr>
          </a:p>
        </p:txBody>
      </p:sp>
    </p:spTree>
    <p:extLst>
      <p:ext uri="{BB962C8B-B14F-4D97-AF65-F5344CB8AC3E}">
        <p14:creationId xmlns:p14="http://schemas.microsoft.com/office/powerpoint/2010/main" val="1465861664"/>
      </p:ext>
    </p:extLst>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990600" y="241042"/>
            <a:ext cx="7315200" cy="990600"/>
          </a:xfrm>
          <a:prstGeom prst="rect">
            <a:avLst/>
          </a:prstGeom>
        </p:spPr>
        <p:txBody>
          <a:bodyPr tIns="91440" bIns="91440" anchor="b" anchorCtr="0">
            <a:noAutofit/>
          </a:bodyPr>
          <a:lstStyle/>
          <a:p>
            <a:pPr algn="ctr"/>
            <a:r>
              <a:rPr lang="zh-TW" altLang="en-US" sz="4800" b="1" dirty="0">
                <a:solidFill>
                  <a:srgbClr val="00B0F0"/>
                </a:solidFill>
                <a:latin typeface="微軟正黑體" panose="020B0604030504040204" pitchFamily="34" charset="-120"/>
                <a:ea typeface="微軟正黑體" panose="020B0604030504040204" pitchFamily="34" charset="-120"/>
              </a:rPr>
              <a:t>不同的啟動函數</a:t>
            </a:r>
            <a:endParaRPr lang="en-US" altLang="zh-TW" sz="4800" b="1" i="0" dirty="0">
              <a:solidFill>
                <a:srgbClr val="00B0F0"/>
              </a:solidFill>
              <a:effectLst/>
              <a:latin typeface="微軟正黑體" panose="020B0604030504040204" pitchFamily="34" charset="-120"/>
              <a:ea typeface="微軟正黑體" panose="020B0604030504040204" pitchFamily="34" charset="-120"/>
            </a:endParaRPr>
          </a:p>
        </p:txBody>
      </p:sp>
      <p:sp>
        <p:nvSpPr>
          <p:cNvPr id="2" name="文字方塊 1"/>
          <p:cNvSpPr txBox="1"/>
          <p:nvPr/>
        </p:nvSpPr>
        <p:spPr>
          <a:xfrm>
            <a:off x="3780064" y="4923064"/>
            <a:ext cx="184731" cy="369332"/>
          </a:xfrm>
          <a:prstGeom prst="rect">
            <a:avLst/>
          </a:prstGeom>
          <a:noFill/>
        </p:spPr>
        <p:txBody>
          <a:bodyPr wrap="none" rtlCol="0">
            <a:spAutoFit/>
          </a:bodyPr>
          <a:lstStyle/>
          <a:p>
            <a:endParaRPr kumimoji="1" lang="zh-TW" altLang="en-US" dirty="0"/>
          </a:p>
        </p:txBody>
      </p:sp>
      <p:pic>
        <p:nvPicPr>
          <p:cNvPr id="3" name="圖片 2"/>
          <p:cNvPicPr>
            <a:picLocks noChangeAspect="1"/>
          </p:cNvPicPr>
          <p:nvPr/>
        </p:nvPicPr>
        <p:blipFill>
          <a:blip r:embed="rId3"/>
          <a:stretch>
            <a:fillRect/>
          </a:stretch>
        </p:blipFill>
        <p:spPr>
          <a:xfrm>
            <a:off x="914400" y="1231642"/>
            <a:ext cx="7075714" cy="5503333"/>
          </a:xfrm>
          <a:prstGeom prst="rect">
            <a:avLst/>
          </a:prstGeom>
        </p:spPr>
      </p:pic>
    </p:spTree>
    <p:extLst>
      <p:ext uri="{BB962C8B-B14F-4D97-AF65-F5344CB8AC3E}">
        <p14:creationId xmlns:p14="http://schemas.microsoft.com/office/powerpoint/2010/main" val="1483131751"/>
      </p:ext>
    </p:extLst>
  </p:cSld>
  <p:clrMapOvr>
    <a:masterClrMapping/>
  </p:clrMapOvr>
  <p:transition>
    <p:fad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6FCC4286-6D04-F9D2-6E8C-6C4C0F1DB722}"/>
              </a:ext>
            </a:extLst>
          </p:cNvPr>
          <p:cNvSpPr txBox="1"/>
          <p:nvPr/>
        </p:nvSpPr>
        <p:spPr>
          <a:xfrm>
            <a:off x="1219200" y="3245889"/>
            <a:ext cx="7239000" cy="707886"/>
          </a:xfrm>
          <a:prstGeom prst="rect">
            <a:avLst/>
          </a:prstGeom>
          <a:noFill/>
        </p:spPr>
        <p:txBody>
          <a:bodyPr wrap="square">
            <a:spAutoFit/>
          </a:bodyPr>
          <a:lstStyle/>
          <a:p>
            <a:pPr algn="ctr"/>
            <a:r>
              <a:rPr lang="en-US" altLang="zh-TW" sz="4000" b="1" dirty="0">
                <a:solidFill>
                  <a:srgbClr val="FFFF00"/>
                </a:solidFill>
                <a:latin typeface="微軟正黑體" panose="020B0604030504040204" pitchFamily="34" charset="-120"/>
                <a:ea typeface="微軟正黑體" panose="020B0604030504040204" pitchFamily="34" charset="-120"/>
              </a:rPr>
              <a:t>Sigmoid</a:t>
            </a:r>
            <a:endParaRPr lang="zh-TW" altLang="en-US" sz="4000" dirty="0">
              <a:solidFill>
                <a:srgbClr val="FFFF00"/>
              </a:solidFill>
            </a:endParaRPr>
          </a:p>
        </p:txBody>
      </p:sp>
    </p:spTree>
    <p:extLst>
      <p:ext uri="{BB962C8B-B14F-4D97-AF65-F5344CB8AC3E}">
        <p14:creationId xmlns:p14="http://schemas.microsoft.com/office/powerpoint/2010/main" val="647179338"/>
      </p:ext>
    </p:extLst>
  </p:cSld>
  <p:clrMapOvr>
    <a:masterClrMapping/>
  </p:clrMapOvr>
  <p:transition>
    <p:fad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457200" y="1371600"/>
            <a:ext cx="8229600" cy="1077218"/>
          </a:xfrm>
          <a:prstGeom prst="rect">
            <a:avLst/>
          </a:prstGeom>
          <a:noFill/>
        </p:spPr>
        <p:txBody>
          <a:bodyPr wrap="square" rtlCol="0">
            <a:spAutoFit/>
          </a:bodyPr>
          <a:lstStyle/>
          <a:p>
            <a:pPr marL="628650" indent="-628650">
              <a:buFont typeface="Arial" panose="020B0604020202020204" pitchFamily="34" charset="0"/>
              <a:buChar char="•"/>
            </a:pPr>
            <a:r>
              <a:rPr lang="zh-TW" altLang="en-US" sz="3200" b="1" dirty="0">
                <a:latin typeface="微軟正黑體" panose="020B0604030504040204" pitchFamily="34" charset="-120"/>
                <a:ea typeface="微軟正黑體" panose="020B0604030504040204" pitchFamily="34" charset="-120"/>
              </a:rPr>
              <a:t>介於</a:t>
            </a:r>
            <a:r>
              <a:rPr lang="en-US" altLang="zh-TW" sz="3200" b="1" dirty="0">
                <a:latin typeface="微軟正黑體" panose="020B0604030504040204" pitchFamily="34" charset="-120"/>
                <a:ea typeface="微軟正黑體" panose="020B0604030504040204" pitchFamily="34" charset="-120"/>
              </a:rPr>
              <a:t>0-1</a:t>
            </a:r>
            <a:r>
              <a:rPr lang="zh-TW" altLang="en-US" sz="3200" b="1" dirty="0">
                <a:latin typeface="微軟正黑體" panose="020B0604030504040204" pitchFamily="34" charset="-120"/>
                <a:ea typeface="微軟正黑體" panose="020B0604030504040204" pitchFamily="34" charset="-120"/>
              </a:rPr>
              <a:t>之間，適合於機率分佈，適合多標籤分類，可微分，單調函數</a:t>
            </a:r>
            <a:endParaRPr lang="en-US" altLang="zh-TW" sz="3200" b="1" i="0" dirty="0">
              <a:effectLst/>
              <a:latin typeface="微軟正黑體" panose="020B0604030504040204" pitchFamily="34" charset="-120"/>
              <a:ea typeface="微軟正黑體" panose="020B0604030504040204" pitchFamily="34" charset="-120"/>
            </a:endParaRPr>
          </a:p>
        </p:txBody>
      </p:sp>
      <p:sp>
        <p:nvSpPr>
          <p:cNvPr id="4" name="文字版面配置區 2"/>
          <p:cNvSpPr txBox="1">
            <a:spLocks/>
          </p:cNvSpPr>
          <p:nvPr/>
        </p:nvSpPr>
        <p:spPr>
          <a:xfrm>
            <a:off x="990600" y="241042"/>
            <a:ext cx="7315200" cy="990600"/>
          </a:xfrm>
          <a:prstGeom prst="rect">
            <a:avLst/>
          </a:prstGeom>
        </p:spPr>
        <p:txBody>
          <a:bodyPr tIns="91440" bIns="91440" anchor="b" anchorCtr="0">
            <a:noAutofit/>
          </a:bodyPr>
          <a:lstStyle/>
          <a:p>
            <a:pPr algn="ctr"/>
            <a:r>
              <a:rPr lang="en-US" altLang="zh-TW" sz="4800" b="1" dirty="0">
                <a:solidFill>
                  <a:srgbClr val="00B0F0"/>
                </a:solidFill>
                <a:latin typeface="微軟正黑體" panose="020B0604030504040204" pitchFamily="34" charset="-120"/>
                <a:ea typeface="微軟正黑體" panose="020B0604030504040204" pitchFamily="34" charset="-120"/>
              </a:rPr>
              <a:t>Sigmoid</a:t>
            </a:r>
            <a:endParaRPr lang="en-US" altLang="zh-TW" sz="4800" b="1" i="0" dirty="0">
              <a:solidFill>
                <a:srgbClr val="00B0F0"/>
              </a:solidFill>
              <a:effectLst/>
              <a:latin typeface="微軟正黑體" panose="020B0604030504040204" pitchFamily="34" charset="-120"/>
              <a:ea typeface="微軟正黑體" panose="020B0604030504040204" pitchFamily="34" charset="-120"/>
            </a:endParaRPr>
          </a:p>
        </p:txBody>
      </p:sp>
      <p:sp>
        <p:nvSpPr>
          <p:cNvPr id="2" name="文字方塊 1"/>
          <p:cNvSpPr txBox="1"/>
          <p:nvPr/>
        </p:nvSpPr>
        <p:spPr>
          <a:xfrm>
            <a:off x="3780064" y="4923064"/>
            <a:ext cx="184731" cy="369332"/>
          </a:xfrm>
          <a:prstGeom prst="rect">
            <a:avLst/>
          </a:prstGeom>
          <a:noFill/>
        </p:spPr>
        <p:txBody>
          <a:bodyPr wrap="none" rtlCol="0">
            <a:spAutoFit/>
          </a:bodyPr>
          <a:lstStyle/>
          <a:p>
            <a:endParaRPr kumimoji="1" lang="zh-TW" altLang="en-US" dirty="0"/>
          </a:p>
        </p:txBody>
      </p:sp>
      <p:sp>
        <p:nvSpPr>
          <p:cNvPr id="3" name="文字方塊 2"/>
          <p:cNvSpPr txBox="1"/>
          <p:nvPr/>
        </p:nvSpPr>
        <p:spPr>
          <a:xfrm>
            <a:off x="4333810" y="5706835"/>
            <a:ext cx="202978" cy="453679"/>
          </a:xfrm>
          <a:prstGeom prst="rect">
            <a:avLst/>
          </a:prstGeom>
          <a:noFill/>
        </p:spPr>
        <p:txBody>
          <a:bodyPr wrap="square" rtlCol="0">
            <a:spAutoFit/>
          </a:bodyPr>
          <a:lstStyle/>
          <a:p>
            <a:endParaRPr kumimoji="1" lang="zh-TW" altLang="en-US"/>
          </a:p>
        </p:txBody>
      </p:sp>
      <p:pic>
        <p:nvPicPr>
          <p:cNvPr id="3074" name="Picture 2" descr="https://miro.medium.com/max/485/1*Xu7B5y9gp0iL5ooBj7LtWw.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1200" y="3128999"/>
            <a:ext cx="5387749" cy="35881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5830172"/>
      </p:ext>
    </p:extLst>
  </p:cSld>
  <p:clrMapOvr>
    <a:masterClrMapping/>
  </p:clrMapOvr>
  <p:transition>
    <p:fad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6FCC4286-6D04-F9D2-6E8C-6C4C0F1DB722}"/>
              </a:ext>
            </a:extLst>
          </p:cNvPr>
          <p:cNvSpPr txBox="1"/>
          <p:nvPr/>
        </p:nvSpPr>
        <p:spPr>
          <a:xfrm>
            <a:off x="1219200" y="3245889"/>
            <a:ext cx="7239000" cy="707886"/>
          </a:xfrm>
          <a:prstGeom prst="rect">
            <a:avLst/>
          </a:prstGeom>
          <a:noFill/>
        </p:spPr>
        <p:txBody>
          <a:bodyPr wrap="square">
            <a:spAutoFit/>
          </a:bodyPr>
          <a:lstStyle/>
          <a:p>
            <a:pPr algn="ctr"/>
            <a:r>
              <a:rPr lang="en-US" altLang="zh-TW" sz="4000" b="1" dirty="0" err="1">
                <a:solidFill>
                  <a:srgbClr val="FFFF00"/>
                </a:solidFill>
                <a:latin typeface="微軟正黑體" panose="020B0604030504040204" pitchFamily="34" charset="-120"/>
                <a:ea typeface="微軟正黑體" panose="020B0604030504040204" pitchFamily="34" charset="-120"/>
              </a:rPr>
              <a:t>Softmax</a:t>
            </a:r>
            <a:endParaRPr lang="zh-TW" altLang="en-US" sz="4000" dirty="0">
              <a:solidFill>
                <a:srgbClr val="FFFF00"/>
              </a:solidFill>
            </a:endParaRPr>
          </a:p>
        </p:txBody>
      </p:sp>
    </p:spTree>
    <p:extLst>
      <p:ext uri="{BB962C8B-B14F-4D97-AF65-F5344CB8AC3E}">
        <p14:creationId xmlns:p14="http://schemas.microsoft.com/office/powerpoint/2010/main" val="1182762651"/>
      </p:ext>
    </p:extLst>
  </p:cSld>
  <p:clrMapOvr>
    <a:masterClrMapping/>
  </p:clrMapOvr>
  <p:transition>
    <p:fade/>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457200" y="1371600"/>
            <a:ext cx="8229600" cy="1077218"/>
          </a:xfrm>
          <a:prstGeom prst="rect">
            <a:avLst/>
          </a:prstGeom>
          <a:noFill/>
        </p:spPr>
        <p:txBody>
          <a:bodyPr wrap="square" rtlCol="0">
            <a:spAutoFit/>
          </a:bodyPr>
          <a:lstStyle/>
          <a:p>
            <a:pPr marL="628650" indent="-628650">
              <a:buFont typeface="Arial" panose="020B0604020202020204" pitchFamily="34" charset="0"/>
              <a:buChar char="•"/>
            </a:pPr>
            <a:r>
              <a:rPr lang="zh-TW" altLang="en-US" sz="3200" b="1" dirty="0">
                <a:latin typeface="微軟正黑體" panose="020B0604030504040204" pitchFamily="34" charset="-120"/>
                <a:ea typeface="微軟正黑體" panose="020B0604030504040204" pitchFamily="34" charset="-120"/>
              </a:rPr>
              <a:t>多類別分類，答案互斥，是</a:t>
            </a:r>
            <a:r>
              <a:rPr lang="en-US" altLang="zh-TW" sz="3200" b="1" dirty="0">
                <a:latin typeface="微軟正黑體" panose="020B0604030504040204" pitchFamily="34" charset="-120"/>
                <a:ea typeface="微軟正黑體" panose="020B0604030504040204" pitchFamily="34" charset="-120"/>
              </a:rPr>
              <a:t>Sigmoid</a:t>
            </a:r>
            <a:r>
              <a:rPr lang="zh-TW" altLang="en-US" sz="3200" b="1" dirty="0">
                <a:latin typeface="微軟正黑體" panose="020B0604030504040204" pitchFamily="34" charset="-120"/>
                <a:ea typeface="微軟正黑體" panose="020B0604030504040204" pitchFamily="34" charset="-120"/>
              </a:rPr>
              <a:t>的擴展，機率分佈，相對於最大值的</a:t>
            </a:r>
            <a:r>
              <a:rPr lang="en-US" altLang="zh-TW" sz="3200" b="1" dirty="0">
                <a:latin typeface="微軟正黑體" panose="020B0604030504040204" pitchFamily="34" charset="-120"/>
                <a:ea typeface="微軟正黑體" panose="020B0604030504040204" pitchFamily="34" charset="-120"/>
              </a:rPr>
              <a:t>Hard</a:t>
            </a:r>
            <a:endParaRPr lang="en-US" altLang="zh-TW" sz="3200" b="1" i="0" dirty="0">
              <a:effectLst/>
              <a:latin typeface="微軟正黑體" panose="020B0604030504040204" pitchFamily="34" charset="-120"/>
              <a:ea typeface="微軟正黑體" panose="020B0604030504040204" pitchFamily="34" charset="-120"/>
            </a:endParaRPr>
          </a:p>
        </p:txBody>
      </p:sp>
      <p:sp>
        <p:nvSpPr>
          <p:cNvPr id="4" name="文字版面配置區 2"/>
          <p:cNvSpPr txBox="1">
            <a:spLocks/>
          </p:cNvSpPr>
          <p:nvPr/>
        </p:nvSpPr>
        <p:spPr>
          <a:xfrm>
            <a:off x="990600" y="241042"/>
            <a:ext cx="7315200" cy="990600"/>
          </a:xfrm>
          <a:prstGeom prst="rect">
            <a:avLst/>
          </a:prstGeom>
        </p:spPr>
        <p:txBody>
          <a:bodyPr tIns="91440" bIns="91440" anchor="b" anchorCtr="0">
            <a:noAutofit/>
          </a:bodyPr>
          <a:lstStyle/>
          <a:p>
            <a:pPr algn="ctr"/>
            <a:r>
              <a:rPr lang="en-US" altLang="zh-TW" sz="4800" b="1" dirty="0" err="1">
                <a:solidFill>
                  <a:srgbClr val="00B0F0"/>
                </a:solidFill>
                <a:latin typeface="微軟正黑體" panose="020B0604030504040204" pitchFamily="34" charset="-120"/>
                <a:ea typeface="微軟正黑體" panose="020B0604030504040204" pitchFamily="34" charset="-120"/>
              </a:rPr>
              <a:t>Softmax</a:t>
            </a:r>
            <a:endParaRPr lang="en-US" altLang="zh-TW" sz="4800" b="1" i="0" dirty="0">
              <a:solidFill>
                <a:srgbClr val="00B0F0"/>
              </a:solidFill>
              <a:effectLst/>
              <a:latin typeface="微軟正黑體" panose="020B0604030504040204" pitchFamily="34" charset="-120"/>
              <a:ea typeface="微軟正黑體" panose="020B0604030504040204" pitchFamily="34" charset="-120"/>
            </a:endParaRPr>
          </a:p>
        </p:txBody>
      </p:sp>
      <p:sp>
        <p:nvSpPr>
          <p:cNvPr id="2" name="文字方塊 1"/>
          <p:cNvSpPr txBox="1"/>
          <p:nvPr/>
        </p:nvSpPr>
        <p:spPr>
          <a:xfrm>
            <a:off x="3780064" y="4923064"/>
            <a:ext cx="184731" cy="369332"/>
          </a:xfrm>
          <a:prstGeom prst="rect">
            <a:avLst/>
          </a:prstGeom>
          <a:noFill/>
        </p:spPr>
        <p:txBody>
          <a:bodyPr wrap="none" rtlCol="0">
            <a:spAutoFit/>
          </a:bodyPr>
          <a:lstStyle/>
          <a:p>
            <a:endParaRPr kumimoji="1" lang="zh-TW" altLang="en-US" dirty="0"/>
          </a:p>
        </p:txBody>
      </p:sp>
      <p:sp>
        <p:nvSpPr>
          <p:cNvPr id="3" name="文字方塊 2"/>
          <p:cNvSpPr txBox="1"/>
          <p:nvPr/>
        </p:nvSpPr>
        <p:spPr>
          <a:xfrm>
            <a:off x="4333810" y="5706835"/>
            <a:ext cx="202978" cy="453679"/>
          </a:xfrm>
          <a:prstGeom prst="rect">
            <a:avLst/>
          </a:prstGeom>
          <a:noFill/>
        </p:spPr>
        <p:txBody>
          <a:bodyPr wrap="square" rtlCol="0">
            <a:spAutoFit/>
          </a:bodyPr>
          <a:lstStyle/>
          <a:p>
            <a:endParaRPr kumimoji="1" lang="zh-TW" altLang="en-US"/>
          </a:p>
        </p:txBody>
      </p:sp>
      <p:pic>
        <p:nvPicPr>
          <p:cNvPr id="4102" name="Picture 6" descr="https://img-blog.csdnimg.cn/img_convert/720e79f42904cc61a67a22d38595183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5400" y="2639701"/>
            <a:ext cx="6599464" cy="39005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337062"/>
      </p:ext>
    </p:extLst>
  </p:cSld>
  <p:clrMapOvr>
    <a:masterClrMapping/>
  </p:clrMapOvr>
  <p:transition>
    <p:fade/>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古典相簿">
  <a:themeElements>
    <a:clrScheme name="Technic">
      <a:dk1>
        <a:sysClr val="windowText" lastClr="000000"/>
      </a:dk1>
      <a:lt1>
        <a:sysClr val="window" lastClr="FFFFFF"/>
      </a:lt1>
      <a:dk2>
        <a:srgbClr val="3B3B3B"/>
      </a:dk2>
      <a:lt2>
        <a:srgbClr val="D4D2D0"/>
      </a:lt2>
      <a:accent1>
        <a:srgbClr val="6EA0B0"/>
      </a:accent1>
      <a:accent2>
        <a:srgbClr val="CCAF0A"/>
      </a:accent2>
      <a:accent3>
        <a:srgbClr val="8D89A4"/>
      </a:accent3>
      <a:accent4>
        <a:srgbClr val="748560"/>
      </a:accent4>
      <a:accent5>
        <a:srgbClr val="9E9273"/>
      </a:accent5>
      <a:accent6>
        <a:srgbClr val="7E848D"/>
      </a:accent6>
      <a:hlink>
        <a:srgbClr val="00C8C3"/>
      </a:hlink>
      <a:folHlink>
        <a:srgbClr val="A116E0"/>
      </a:folHlink>
    </a:clrScheme>
    <a:fontScheme name="Oriel">
      <a:majorFont>
        <a:latin typeface="Century Schoolbook"/>
        <a:ea typeface=""/>
        <a:cs typeface=""/>
        <a:font script="Jpan" typeface="ＭＳ Ｐ明朝"/>
        <a:font script="Hang" typeface="휴먼매직체"/>
        <a:font script="Hans" typeface="华文楷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entury Schoolbook"/>
        <a:ea typeface=""/>
        <a:cs typeface=""/>
        <a:font script="Jpan" typeface="ＭＳ Ｐ明朝"/>
        <a:font script="Hang" typeface="휴먼매직체"/>
        <a:font script="Hans" typeface="宋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rek">
      <a:fillStyleLst>
        <a:solidFill>
          <a:schemeClr val="phClr"/>
        </a:solidFill>
        <a:gradFill rotWithShape="1">
          <a:gsLst>
            <a:gs pos="0">
              <a:schemeClr val="phClr">
                <a:tint val="30000"/>
                <a:satMod val="250000"/>
              </a:schemeClr>
            </a:gs>
            <a:gs pos="72000">
              <a:schemeClr val="phClr">
                <a:tint val="75000"/>
                <a:satMod val="210000"/>
              </a:schemeClr>
            </a:gs>
            <a:gs pos="100000">
              <a:schemeClr val="phClr">
                <a:tint val="85000"/>
                <a:satMod val="210000"/>
              </a:schemeClr>
            </a:gs>
          </a:gsLst>
          <a:lin ang="5400000" scaled="1"/>
        </a:gradFill>
        <a:gradFill rotWithShape="1">
          <a:gsLst>
            <a:gs pos="0">
              <a:schemeClr val="phClr">
                <a:tint val="75000"/>
                <a:shade val="85000"/>
                <a:satMod val="230000"/>
              </a:schemeClr>
            </a:gs>
            <a:gs pos="25000">
              <a:schemeClr val="phClr">
                <a:tint val="90000"/>
                <a:shade val="70000"/>
                <a:satMod val="220000"/>
              </a:schemeClr>
            </a:gs>
            <a:gs pos="50000">
              <a:schemeClr val="phClr">
                <a:tint val="90000"/>
                <a:shade val="58000"/>
                <a:satMod val="225000"/>
              </a:schemeClr>
            </a:gs>
            <a:gs pos="65000">
              <a:schemeClr val="phClr">
                <a:tint val="90000"/>
                <a:shade val="58000"/>
                <a:satMod val="225000"/>
              </a:schemeClr>
            </a:gs>
            <a:gs pos="80000">
              <a:schemeClr val="phClr">
                <a:tint val="90000"/>
                <a:shade val="69000"/>
                <a:satMod val="220000"/>
              </a:schemeClr>
            </a:gs>
            <a:gs pos="100000">
              <a:schemeClr val="phClr">
                <a:tint val="77000"/>
                <a:shade val="80000"/>
                <a:satMod val="230000"/>
              </a:schemeClr>
            </a:gs>
          </a:gsLst>
          <a:lin ang="5400000" scaled="1"/>
        </a:gradFill>
      </a:fillStyleLst>
      <a:lnStyleLst>
        <a:ln w="10000" cap="flat" cmpd="sng" algn="ctr">
          <a:solidFill>
            <a:schemeClr val="ph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76200" dist="50800" dir="5400000" rotWithShape="0">
              <a:srgbClr val="4E3B30">
                <a:alpha val="60000"/>
              </a:srgbClr>
            </a:outerShdw>
          </a:effectLst>
        </a:effectStyle>
        <a:effectStyle>
          <a:effectLst>
            <a:outerShdw blurRad="76200" dist="50800" dir="5400000" rotWithShape="0">
              <a:srgbClr val="4E3B30">
                <a:alpha val="60000"/>
              </a:srgbClr>
            </a:outerShdw>
          </a:effectLst>
          <a:scene3d>
            <a:camera prst="orthographicFront">
              <a:rot lat="0" lon="0" rev="0"/>
            </a:camera>
            <a:lightRig rig="threePt" dir="tl">
              <a:rot lat="0" lon="0" rev="0"/>
            </a:lightRig>
          </a:scene3d>
          <a:sp3d prstMaterial="metal">
            <a:bevelT w="10000" h="10000"/>
          </a:sp3d>
        </a:effectStyle>
        <a:effectStyle>
          <a:effectLst>
            <a:outerShdw blurRad="76200" dist="50800" dir="5400000" rotWithShape="0">
              <a:srgbClr val="4E3B30">
                <a:alpha val="60000"/>
              </a:srgbClr>
            </a:outerShdw>
          </a:effectLst>
          <a:scene3d>
            <a:camera prst="obliqueTopLeft" fov="600000">
              <a:rot lat="0" lon="0" rev="0"/>
            </a:camera>
            <a:lightRig rig="balanced" dir="t">
              <a:rot lat="0" lon="0" rev="19200000"/>
            </a:lightRig>
          </a:scene3d>
          <a:sp3d contourW="12700" prstMaterial="matte">
            <a:bevelT w="60000" h="50800"/>
            <a:contourClr>
              <a:schemeClr val="phClr">
                <a:shade val="60000"/>
                <a:satMod val="110000"/>
              </a:schemeClr>
            </a:contourClr>
          </a:sp3d>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70000"/>
                <a:satMod val="350000"/>
              </a:schemeClr>
            </a:gs>
          </a:gsLst>
          <a:path path="circle">
            <a:fillToRect l="51000" t="-20000" r="200000" b="100000"/>
          </a:path>
        </a:gradFill>
        <a:blipFill>
          <a:blip xmlns:r="http://schemas.openxmlformats.org/officeDocument/2006/relationships" r:embed="rId1">
            <a:duotone>
              <a:schemeClr val="phClr">
                <a:shade val="25000"/>
                <a:satMod val="350000"/>
              </a:schemeClr>
              <a:schemeClr val="phClr">
                <a:tint val="83000"/>
                <a:satMod val="115000"/>
              </a:schemeClr>
            </a:duotone>
          </a:blip>
          <a:tile tx="0" ty="0" sx="120000" sy="120000" flip="xy" algn="t"/>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Grek" typeface=""/>
        <a:font script="Cyrl" typeface=""/>
        <a:font script="Jpan" typeface="ＭＳ Ｐゴシック"/>
        <a:font script="Hang" typeface="맑은 고딕"/>
        <a:font script="Hans" typeface="宋体"/>
        <a:font script="Hant" typeface="微軟正黑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Grek" typeface=""/>
        <a:font script="Cyrl"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hade val="98000"/>
                <a:satMod val="300000"/>
              </a:schemeClr>
            </a:gs>
            <a:gs pos="25000">
              <a:schemeClr val="phClr">
                <a:tint val="37000"/>
                <a:shade val="98000"/>
                <a:satMod val="300000"/>
              </a:schemeClr>
            </a:gs>
            <a:gs pos="100000">
              <a:schemeClr val="phClr">
                <a:tint val="5000"/>
                <a:satMod val="350000"/>
              </a:schemeClr>
            </a:gs>
          </a:gsLst>
          <a:lin ang="16200000" scaled="1"/>
        </a:gradFill>
        <a:gradFill rotWithShape="1">
          <a:gsLst>
            <a:gs pos="0">
              <a:schemeClr val="phClr">
                <a:shade val="75000"/>
                <a:satMod val="160000"/>
              </a:schemeClr>
            </a:gs>
            <a:gs pos="62000">
              <a:schemeClr val="phClr">
                <a:satMod val="125000"/>
              </a:schemeClr>
            </a:gs>
            <a:gs pos="100000">
              <a:schemeClr val="phClr">
                <a:tint val="80000"/>
                <a:satMod val="140000"/>
              </a:schemeClr>
            </a:gs>
          </a:gsLst>
          <a:lin ang="16200000" scaled="0"/>
        </a:gradFill>
      </a:fillStyleLst>
      <a:lnStyleLst>
        <a:ln w="6350" cap="rnd" cmpd="sng" algn="ctr">
          <a:solidFill>
            <a:schemeClr val="phClr"/>
          </a:solidFill>
          <a:prstDash val="solid"/>
        </a:ln>
        <a:ln w="25400" cap="rnd" cmpd="sng" algn="ctr">
          <a:solidFill>
            <a:schemeClr val="phClr"/>
          </a:solidFill>
          <a:prstDash val="solid"/>
        </a:ln>
        <a:ln w="34925" cap="rnd" cmpd="sng" algn="ctr">
          <a:solidFill>
            <a:schemeClr val="phClr"/>
          </a:solidFill>
          <a:prstDash val="solid"/>
        </a:ln>
      </a:lnStyleLst>
      <a:effectStyleLst>
        <a:effectStyle>
          <a:effectLst>
            <a:outerShdw blurRad="63500" dist="25400" dir="5400000">
              <a:srgbClr val="000000">
                <a:alpha val="43137"/>
              </a:srgbClr>
            </a:outerShdw>
          </a:effectLst>
        </a:effectStyle>
        <a:effectStyle>
          <a:effectLst>
            <a:outerShdw blurRad="50800" dist="38100" dir="5400000">
              <a:srgbClr val="000000">
                <a:alpha val="45882"/>
              </a:srgbClr>
            </a:outerShdw>
          </a:effectLst>
          <a:scene3d>
            <a:camera prst="orthographicFront" fov="0">
              <a:rot lat="0" lon="0" rev="0"/>
            </a:camera>
            <a:lightRig rig="contrasting" dir="t">
              <a:rot lat="0" lon="0" rev="16500000"/>
            </a:lightRig>
          </a:scene3d>
          <a:sp3d contourW="12700" prstMaterial="powder">
            <a:bevelT h="50800"/>
            <a:contourClr>
              <a:schemeClr val="phClr"/>
            </a:contourClr>
          </a:sp3d>
        </a:effectStyle>
        <a:effectStyle>
          <a:effectLst>
            <a:reflection blurRad="12700" stA="25000" endPos="28000" dist="38100" dir="5400000" sy="-100000"/>
          </a:effectLst>
          <a:scene3d>
            <a:camera prst="orthographicFront" fov="0">
              <a:rot lat="0" lon="0" rev="0"/>
            </a:camera>
            <a:lightRig rig="threePt" dir="t">
              <a:rot lat="0" lon="0" rev="0"/>
            </a:lightRig>
          </a:scene3d>
          <a:sp3d>
            <a:bevelT w="139700" h="38100"/>
            <a:contourClr>
              <a:schemeClr val="phClr"/>
            </a:contourClr>
          </a:sp3d>
        </a:effectStyle>
      </a:effectStyleLst>
      <a:bgFillStyleLst>
        <a:solidFill>
          <a:schemeClr val="phClr"/>
        </a:solidFill>
        <a:gradFill rotWithShape="1">
          <a:gsLst>
            <a:gs pos="0">
              <a:schemeClr val="phClr">
                <a:shade val="75000"/>
                <a:satMod val="250000"/>
              </a:schemeClr>
            </a:gs>
            <a:gs pos="20000">
              <a:schemeClr val="phClr">
                <a:shade val="85000"/>
                <a:satMod val="175000"/>
              </a:schemeClr>
            </a:gs>
            <a:gs pos="100000">
              <a:schemeClr val="phClr">
                <a:tint val="70000"/>
                <a:satMod val="175000"/>
              </a:schemeClr>
            </a:gs>
          </a:gsLst>
          <a:lin ang="16200000" scaled="1"/>
        </a:gradFill>
        <a:gradFill rotWithShape="1">
          <a:gsLst>
            <a:gs pos="0">
              <a:schemeClr val="phClr">
                <a:shade val="50000"/>
                <a:satMod val="145000"/>
              </a:schemeClr>
            </a:gs>
            <a:gs pos="30000">
              <a:schemeClr val="phClr">
                <a:shade val="65000"/>
                <a:satMod val="155000"/>
              </a:schemeClr>
            </a:gs>
            <a:gs pos="100000">
              <a:schemeClr val="phClr">
                <a:tint val="60000"/>
                <a:satMod val="170000"/>
              </a:schemeClr>
            </a:gs>
          </a:gsLst>
          <a:lin ang="16200000" scaled="1"/>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Grek" typeface=""/>
        <a:font script="Cyrl" typeface=""/>
        <a:font script="Jpan" typeface="ＭＳ Ｐゴシック"/>
        <a:font script="Hang" typeface="맑은 고딕"/>
        <a:font script="Hans" typeface="宋体"/>
        <a:font script="Hant" typeface="微軟正黑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Grek" typeface=""/>
        <a:font script="Cyrl"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hade val="98000"/>
                <a:satMod val="300000"/>
              </a:schemeClr>
            </a:gs>
            <a:gs pos="25000">
              <a:schemeClr val="phClr">
                <a:tint val="37000"/>
                <a:shade val="98000"/>
                <a:satMod val="300000"/>
              </a:schemeClr>
            </a:gs>
            <a:gs pos="100000">
              <a:schemeClr val="phClr">
                <a:tint val="5000"/>
                <a:satMod val="350000"/>
              </a:schemeClr>
            </a:gs>
          </a:gsLst>
          <a:lin ang="16200000" scaled="1"/>
        </a:gradFill>
        <a:gradFill rotWithShape="1">
          <a:gsLst>
            <a:gs pos="0">
              <a:schemeClr val="phClr">
                <a:shade val="75000"/>
                <a:satMod val="160000"/>
              </a:schemeClr>
            </a:gs>
            <a:gs pos="62000">
              <a:schemeClr val="phClr">
                <a:satMod val="125000"/>
              </a:schemeClr>
            </a:gs>
            <a:gs pos="100000">
              <a:schemeClr val="phClr">
                <a:tint val="80000"/>
                <a:satMod val="140000"/>
              </a:schemeClr>
            </a:gs>
          </a:gsLst>
          <a:lin ang="16200000" scaled="0"/>
        </a:gradFill>
      </a:fillStyleLst>
      <a:lnStyleLst>
        <a:ln w="6350" cap="rnd" cmpd="sng" algn="ctr">
          <a:solidFill>
            <a:schemeClr val="phClr"/>
          </a:solidFill>
          <a:prstDash val="solid"/>
        </a:ln>
        <a:ln w="25400" cap="rnd" cmpd="sng" algn="ctr">
          <a:solidFill>
            <a:schemeClr val="phClr"/>
          </a:solidFill>
          <a:prstDash val="solid"/>
        </a:ln>
        <a:ln w="34925" cap="rnd" cmpd="sng" algn="ctr">
          <a:solidFill>
            <a:schemeClr val="phClr"/>
          </a:solidFill>
          <a:prstDash val="solid"/>
        </a:ln>
      </a:lnStyleLst>
      <a:effectStyleLst>
        <a:effectStyle>
          <a:effectLst>
            <a:outerShdw blurRad="63500" dist="25400" dir="5400000">
              <a:srgbClr val="000000">
                <a:alpha val="43137"/>
              </a:srgbClr>
            </a:outerShdw>
          </a:effectLst>
        </a:effectStyle>
        <a:effectStyle>
          <a:effectLst>
            <a:outerShdw blurRad="50800" dist="38100" dir="5400000">
              <a:srgbClr val="000000">
                <a:alpha val="45882"/>
              </a:srgbClr>
            </a:outerShdw>
          </a:effectLst>
          <a:scene3d>
            <a:camera prst="orthographicFront" fov="0">
              <a:rot lat="0" lon="0" rev="0"/>
            </a:camera>
            <a:lightRig rig="contrasting" dir="t">
              <a:rot lat="0" lon="0" rev="16500000"/>
            </a:lightRig>
          </a:scene3d>
          <a:sp3d contourW="12700" prstMaterial="powder">
            <a:bevelT h="50800"/>
            <a:contourClr>
              <a:schemeClr val="phClr"/>
            </a:contourClr>
          </a:sp3d>
        </a:effectStyle>
        <a:effectStyle>
          <a:effectLst>
            <a:reflection blurRad="12700" stA="25000" endPos="28000" dist="38100" dir="5400000" sy="-100000"/>
          </a:effectLst>
          <a:scene3d>
            <a:camera prst="orthographicFront" fov="0">
              <a:rot lat="0" lon="0" rev="0"/>
            </a:camera>
            <a:lightRig rig="threePt" dir="t">
              <a:rot lat="0" lon="0" rev="0"/>
            </a:lightRig>
          </a:scene3d>
          <a:sp3d>
            <a:bevelT w="139700" h="38100"/>
            <a:contourClr>
              <a:schemeClr val="phClr"/>
            </a:contourClr>
          </a:sp3d>
        </a:effectStyle>
      </a:effectStyleLst>
      <a:bgFillStyleLst>
        <a:solidFill>
          <a:schemeClr val="phClr"/>
        </a:solidFill>
        <a:gradFill rotWithShape="1">
          <a:gsLst>
            <a:gs pos="0">
              <a:schemeClr val="phClr">
                <a:shade val="75000"/>
                <a:satMod val="250000"/>
              </a:schemeClr>
            </a:gs>
            <a:gs pos="20000">
              <a:schemeClr val="phClr">
                <a:shade val="85000"/>
                <a:satMod val="175000"/>
              </a:schemeClr>
            </a:gs>
            <a:gs pos="100000">
              <a:schemeClr val="phClr">
                <a:tint val="70000"/>
                <a:satMod val="175000"/>
              </a:schemeClr>
            </a:gs>
          </a:gsLst>
          <a:lin ang="16200000" scaled="1"/>
        </a:gradFill>
        <a:gradFill rotWithShape="1">
          <a:gsLst>
            <a:gs pos="0">
              <a:schemeClr val="phClr">
                <a:shade val="50000"/>
                <a:satMod val="145000"/>
              </a:schemeClr>
            </a:gs>
            <a:gs pos="30000">
              <a:schemeClr val="phClr">
                <a:shade val="65000"/>
                <a:satMod val="155000"/>
              </a:schemeClr>
            </a:gs>
            <a:gs pos="100000">
              <a:schemeClr val="phClr">
                <a:tint val="60000"/>
                <a:satMod val="170000"/>
              </a:schemeClr>
            </a:gs>
          </a:gsLst>
          <a:lin ang="16200000" scaled="1"/>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古典相簿.potx</Template>
  <TotalTime>0</TotalTime>
  <Words>12863</Words>
  <Application>Microsoft Office PowerPoint</Application>
  <PresentationFormat>如螢幕大小 (4:3)</PresentationFormat>
  <Paragraphs>854</Paragraphs>
  <Slides>194</Slides>
  <Notes>156</Notes>
  <HiddenSlides>0</HiddenSlides>
  <MMClips>0</MMClips>
  <ScaleCrop>false</ScaleCrop>
  <HeadingPairs>
    <vt:vector size="6" baseType="variant">
      <vt:variant>
        <vt:lpstr>使用字型</vt:lpstr>
      </vt:variant>
      <vt:variant>
        <vt:i4>8</vt:i4>
      </vt:variant>
      <vt:variant>
        <vt:lpstr>佈景主題</vt:lpstr>
      </vt:variant>
      <vt:variant>
        <vt:i4>1</vt:i4>
      </vt:variant>
      <vt:variant>
        <vt:lpstr>投影片標題</vt:lpstr>
      </vt:variant>
      <vt:variant>
        <vt:i4>194</vt:i4>
      </vt:variant>
    </vt:vector>
  </HeadingPairs>
  <TitlesOfParts>
    <vt:vector size="203" baseType="lpstr">
      <vt:lpstr>Gill Sans</vt:lpstr>
      <vt:lpstr>Helvetica Neue</vt:lpstr>
      <vt:lpstr>Microsoft JhengHei</vt:lpstr>
      <vt:lpstr>Microsoft JhengHei</vt:lpstr>
      <vt:lpstr>新細明體</vt:lpstr>
      <vt:lpstr>Arial</vt:lpstr>
      <vt:lpstr>Calibri</vt:lpstr>
      <vt:lpstr>Century Schoolbook</vt:lpstr>
      <vt:lpstr>古典相簿</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Data Augmentation(Training)</vt:lpstr>
      <vt:lpstr>Data Augmentation(Training)</vt:lpstr>
      <vt:lpstr>Increase Samples</vt:lpstr>
      <vt:lpstr>Increase Samples</vt:lpstr>
      <vt:lpstr>PowerPoint 簡報</vt:lpstr>
      <vt:lpstr>Increase Samples</vt:lpstr>
      <vt:lpstr>PowerPoint 簡報</vt:lpstr>
      <vt:lpstr>Train, Val, Test Data</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modified xsi:type="dcterms:W3CDTF">2022-11-28T17:04:50Z</dcterms:modified>
</cp:coreProperties>
</file>